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6"/>
  </p:notesMasterIdLst>
  <p:handoutMasterIdLst>
    <p:handoutMasterId r:id="rId27"/>
  </p:handoutMasterIdLst>
  <p:sldIdLst>
    <p:sldId id="439" r:id="rId3"/>
    <p:sldId id="416" r:id="rId4"/>
    <p:sldId id="418" r:id="rId5"/>
    <p:sldId id="419" r:id="rId6"/>
    <p:sldId id="421" r:id="rId7"/>
    <p:sldId id="420" r:id="rId8"/>
    <p:sldId id="422" r:id="rId9"/>
    <p:sldId id="423" r:id="rId10"/>
    <p:sldId id="424" r:id="rId11"/>
    <p:sldId id="425" r:id="rId12"/>
    <p:sldId id="426" r:id="rId13"/>
    <p:sldId id="427" r:id="rId14"/>
    <p:sldId id="428" r:id="rId15"/>
    <p:sldId id="431" r:id="rId16"/>
    <p:sldId id="432" r:id="rId17"/>
    <p:sldId id="433" r:id="rId18"/>
    <p:sldId id="434" r:id="rId19"/>
    <p:sldId id="435" r:id="rId20"/>
    <p:sldId id="438" r:id="rId21"/>
    <p:sldId id="437" r:id="rId22"/>
    <p:sldId id="429" r:id="rId23"/>
    <p:sldId id="430" r:id="rId24"/>
    <p:sldId id="318" r:id="rId25"/>
  </p:sldIdLst>
  <p:sldSz cx="9144000" cy="6858000" type="screen4x3"/>
  <p:notesSz cx="7023100" cy="9309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ygu DOGAN" initials="DD" lastIdx="1" clrIdx="0">
    <p:extLst/>
  </p:cmAuthor>
  <p:cmAuthor id="2" name="CFCU" initials="CFCU" lastIdx="5" clrIdx="1"/>
  <p:cmAuthor id="3" name="Makbule Okat" initials="MO" lastIdx="5" clrIdx="2">
    <p:extLst/>
  </p:cmAuthor>
  <p:cmAuthor id="4" name="MB" initials="MB"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2374" autoAdjust="0"/>
  </p:normalViewPr>
  <p:slideViewPr>
    <p:cSldViewPr snapToGrid="0">
      <p:cViewPr>
        <p:scale>
          <a:sx n="66" d="100"/>
          <a:sy n="66" d="100"/>
        </p:scale>
        <p:origin x="-1134" y="-768"/>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1D3D67D-B2AE-4BDC-ACBA-276CD29AF293}" type="datetimeFigureOut">
              <a:rPr lang="tr-TR" smtClean="0"/>
              <a:t>22.01.2018</a:t>
            </a:fld>
            <a:endParaRPr lang="tr-T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tr-T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9BE2DB8-B0F9-4B13-A9A6-1EBE76079586}" type="slidenum">
              <a:rPr lang="tr-TR" smtClean="0"/>
              <a:t>‹#›</a:t>
            </a:fld>
            <a:endParaRPr lang="tr-TR"/>
          </a:p>
        </p:txBody>
      </p:sp>
    </p:spTree>
    <p:extLst>
      <p:ext uri="{BB962C8B-B14F-4D97-AF65-F5344CB8AC3E}">
        <p14:creationId xmlns:p14="http://schemas.microsoft.com/office/powerpoint/2010/main" val="231033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C2D2D6-67D5-4CB7-AB4C-292ED7224365}" type="datetimeFigureOut">
              <a:rPr lang="tr-TR" smtClean="0"/>
              <a:t>22.01.2018</a:t>
            </a:fld>
            <a:endParaRPr lang="tr-TR"/>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tr-T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tr-T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26CA5E-07BF-48C6-BD87-8EF854E4EFD8}" type="slidenum">
              <a:rPr lang="tr-TR" smtClean="0"/>
              <a:t>‹#›</a:t>
            </a:fld>
            <a:endParaRPr lang="tr-TR"/>
          </a:p>
        </p:txBody>
      </p:sp>
    </p:spTree>
    <p:extLst>
      <p:ext uri="{BB962C8B-B14F-4D97-AF65-F5344CB8AC3E}">
        <p14:creationId xmlns:p14="http://schemas.microsoft.com/office/powerpoint/2010/main" val="211933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a:t>
            </a:fld>
            <a:endParaRPr lang="tr-TR"/>
          </a:p>
        </p:txBody>
      </p:sp>
    </p:spTree>
    <p:extLst>
      <p:ext uri="{BB962C8B-B14F-4D97-AF65-F5344CB8AC3E}">
        <p14:creationId xmlns:p14="http://schemas.microsoft.com/office/powerpoint/2010/main" val="15933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2027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20464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37180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68901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194496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128292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238874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390459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20835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12006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t>2</a:t>
            </a:fld>
            <a:endParaRPr lang="tr-TR"/>
          </a:p>
        </p:txBody>
      </p:sp>
    </p:spTree>
    <p:extLst>
      <p:ext uri="{BB962C8B-B14F-4D97-AF65-F5344CB8AC3E}">
        <p14:creationId xmlns:p14="http://schemas.microsoft.com/office/powerpoint/2010/main" val="295602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193168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314536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288496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fld id="{70BEB3F7-7512-43DB-BD26-581699F01A43}" type="slidenum">
              <a:rPr lang="en-US" altLang="tr-TR" smtClean="0"/>
              <a:pPr/>
              <a:t>23</a:t>
            </a:fld>
            <a:endParaRPr lang="en-US" altLang="tr-TR" smtClean="0"/>
          </a:p>
        </p:txBody>
      </p:sp>
      <p:sp>
        <p:nvSpPr>
          <p:cNvPr id="68611" name="Rectangle 7"/>
          <p:cNvSpPr txBox="1">
            <a:spLocks noGrp="1" noChangeArrowheads="1"/>
          </p:cNvSpPr>
          <p:nvPr/>
        </p:nvSpPr>
        <p:spPr bwMode="auto">
          <a:xfrm>
            <a:off x="3942366" y="9598394"/>
            <a:ext cx="3017332" cy="50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04AA12-CB23-41B4-A19E-5503909DB1A4}" type="slidenum">
              <a:rPr lang="en-US" altLang="tr-TR" sz="1200"/>
              <a:pPr algn="r" eaLnBrk="1" hangingPunct="1"/>
              <a:t>23</a:t>
            </a:fld>
            <a:endParaRPr lang="en-US" altLang="tr-TR" sz="1200"/>
          </a:p>
        </p:txBody>
      </p:sp>
      <p:sp>
        <p:nvSpPr>
          <p:cNvPr id="68612" name="Rectangle 2"/>
          <p:cNvSpPr>
            <a:spLocks noGrp="1" noRot="1" noChangeAspect="1" noChangeArrowheads="1" noTextEdit="1"/>
          </p:cNvSpPr>
          <p:nvPr>
            <p:ph type="sldImg"/>
          </p:nvPr>
        </p:nvSpPr>
        <p:spPr bwMode="auto">
          <a:xfrm>
            <a:off x="952500" y="757238"/>
            <a:ext cx="5056188" cy="3790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62074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t>3</a:t>
            </a:fld>
            <a:endParaRPr lang="tr-TR"/>
          </a:p>
        </p:txBody>
      </p:sp>
    </p:spTree>
    <p:extLst>
      <p:ext uri="{BB962C8B-B14F-4D97-AF65-F5344CB8AC3E}">
        <p14:creationId xmlns:p14="http://schemas.microsoft.com/office/powerpoint/2010/main" val="234140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107096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62938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8947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357134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421652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2595613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t>22.01.2018</a:t>
            </a:fld>
            <a:endParaRPr lang="tr-TR"/>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501FF82-3258-4F66-96C0-2EB67B9856BD}" type="slidenum">
              <a:rPr lang="tr-TR" smtClean="0"/>
              <a:t>‹#›</a:t>
            </a:fld>
            <a:endParaRPr lang="tr-TR"/>
          </a:p>
        </p:txBody>
      </p:sp>
      <p:pic>
        <p:nvPicPr>
          <p:cNvPr id="7" name="Picture 6" descr="ABBakanlikLogos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8" name="Picture 7" descr="CSD_Logos-08.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5921" y="47500"/>
            <a:ext cx="3012159" cy="97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spTree>
    <p:extLst>
      <p:ext uri="{BB962C8B-B14F-4D97-AF65-F5344CB8AC3E}">
        <p14:creationId xmlns:p14="http://schemas.microsoft.com/office/powerpoint/2010/main" val="2093837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t>22.01.2018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1390555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t>22.01.2018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789937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7096971"/>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13761642"/>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76412072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89641203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86939351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7889370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8742947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68433764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05"/>
            <a:ext cx="7886700" cy="3929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t>22.01.2018</a:t>
            </a:fld>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8257514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3481125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28553272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27740205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10543557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8028934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15805685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365127"/>
            <a:ext cx="8264525"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9DC52C57-F168-40C2-B452-E5DE26110ADC}" type="slidenum">
              <a:rPr lang="tr-TR" altLang="tr-TR"/>
              <a:pPr>
                <a:defRPr/>
              </a:pPr>
              <a:t>‹#›</a:t>
            </a:fld>
            <a:endParaRPr lang="tr-TR" altLang="tr-TR"/>
          </a:p>
        </p:txBody>
      </p:sp>
    </p:spTree>
    <p:extLst>
      <p:ext uri="{BB962C8B-B14F-4D97-AF65-F5344CB8AC3E}">
        <p14:creationId xmlns:p14="http://schemas.microsoft.com/office/powerpoint/2010/main" val="409340549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pic>
        <p:nvPicPr>
          <p:cNvPr id="7" name="Picture 6" descr="ABBakanlikLogos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8" name="Picture 7" descr="CSD_Logos-08.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5921" y="47500"/>
            <a:ext cx="3012159" cy="97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spTree>
    <p:extLst>
      <p:ext uri="{BB962C8B-B14F-4D97-AF65-F5344CB8AC3E}">
        <p14:creationId xmlns:p14="http://schemas.microsoft.com/office/powerpoint/2010/main" val="26407606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05"/>
            <a:ext cx="7886700" cy="3929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5495775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342527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838E6-9A45-4D88-A84A-478994A6F863}" type="datetimeFigureOut">
              <a:rPr lang="tr-TR" smtClean="0"/>
              <a:t>22.01.2018</a:t>
            </a:fld>
            <a:endParaRPr lang="tr-TR"/>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37133919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3235957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9080458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3782498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8164804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5820115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8958013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54082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22.01.2018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2740899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smtClean="0"/>
              <a:t>Click to edit Master title style</a:t>
            </a:r>
            <a:endParaRPr lang="tr-TR"/>
          </a:p>
        </p:txBody>
      </p:sp>
      <p:sp>
        <p:nvSpPr>
          <p:cNvPr id="3" name="Table Placeholder 2"/>
          <p:cNvSpPr>
            <a:spLocks noGrp="1"/>
          </p:cNvSpPr>
          <p:nvPr>
            <p:ph type="tbl" idx="1"/>
          </p:nvPr>
        </p:nvSpPr>
        <p:spPr>
          <a:xfrm>
            <a:off x="444469" y="2000922"/>
            <a:ext cx="8229600" cy="3733128"/>
          </a:xfrm>
        </p:spPr>
        <p:txBody>
          <a:bodyPr/>
          <a:lstStyle/>
          <a:p>
            <a:pPr lvl="0"/>
            <a:endParaRPr lang="tr-T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B3755FD-471C-408D-B43E-9B88DCD50081}" type="slidenum">
              <a:rPr lang="tr-TR" altLang="tr-TR"/>
              <a:pPr>
                <a:defRPr/>
              </a:pPr>
              <a:t>‹#›</a:t>
            </a:fld>
            <a:endParaRPr lang="tr-TR" altLang="tr-TR"/>
          </a:p>
        </p:txBody>
      </p:sp>
      <p:sp>
        <p:nvSpPr>
          <p:cNvPr id="5" name="TextBox 4"/>
          <p:cNvSpPr txBox="1"/>
          <p:nvPr userDrawn="1"/>
        </p:nvSpPr>
        <p:spPr>
          <a:xfrm>
            <a:off x="0" y="1246911"/>
            <a:ext cx="9144000" cy="587441"/>
          </a:xfrm>
          <a:prstGeom prst="rect">
            <a:avLst/>
          </a:prstGeom>
          <a:solidFill>
            <a:srgbClr val="C00000"/>
          </a:solidFill>
        </p:spPr>
        <p:txBody>
          <a:bodyPr wrap="square" tIns="108000" bIns="108000" rtlCol="0">
            <a:spAutoFit/>
          </a:bodyPr>
          <a:lstStyle/>
          <a:p>
            <a:pPr indent="355600"/>
            <a:r>
              <a:rPr lang="tr-TR" sz="2400" b="1" dirty="0" smtClean="0">
                <a:solidFill>
                  <a:schemeClr val="bg1"/>
                </a:solidFill>
                <a:cs typeface="Calibri"/>
              </a:rPr>
              <a:t>PROGRAM</a:t>
            </a:r>
            <a:endParaRPr lang="en-US" sz="2400" dirty="0">
              <a:solidFill>
                <a:schemeClr val="bg1"/>
              </a:solidFill>
            </a:endParaRPr>
          </a:p>
        </p:txBody>
      </p:sp>
    </p:spTree>
    <p:extLst>
      <p:ext uri="{BB962C8B-B14F-4D97-AF65-F5344CB8AC3E}">
        <p14:creationId xmlns:p14="http://schemas.microsoft.com/office/powerpoint/2010/main" val="80052101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19894328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E7D838E6-9A45-4D88-A84A-478994A6F863}" type="datetimeFigureOut">
              <a:rPr lang="tr-TR" smtClean="0"/>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155760328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483088670"/>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47294240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96197161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60208353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53926291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71386332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00507546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186293159"/>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31931172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28137322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7D838E6-9A45-4D88-A84A-478994A6F863}" type="datetimeFigureOut">
              <a:rPr lang="tr-TR" smtClean="0"/>
              <a:t>22.01.2018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13195552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210524845"/>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501177265"/>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954379449"/>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365127"/>
            <a:ext cx="8264525"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9DC52C57-F168-40C2-B452-E5DE26110ADC}" type="slidenum">
              <a:rPr lang="tr-TR" altLang="tr-TR"/>
              <a:pPr>
                <a:defRPr/>
              </a:pPr>
              <a:t>‹#›</a:t>
            </a:fld>
            <a:endParaRPr lang="tr-TR" altLang="tr-TR"/>
          </a:p>
        </p:txBody>
      </p:sp>
    </p:spTree>
    <p:extLst>
      <p:ext uri="{BB962C8B-B14F-4D97-AF65-F5344CB8AC3E}">
        <p14:creationId xmlns:p14="http://schemas.microsoft.com/office/powerpoint/2010/main" val="169409387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7D838E6-9A45-4D88-A84A-478994A6F863}" type="datetimeFigureOut">
              <a:rPr lang="tr-TR" smtClean="0"/>
              <a:t>22.01.2018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42557156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838E6-9A45-4D88-A84A-478994A6F863}" type="datetimeFigureOut">
              <a:rPr lang="tr-TR" smtClean="0"/>
              <a:t>22.01.2018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3357051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4128976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t>22.01.2018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t>‹#›</a:t>
            </a:fld>
            <a:endParaRPr lang="tr-TR"/>
          </a:p>
        </p:txBody>
      </p:sp>
    </p:spTree>
    <p:extLst>
      <p:ext uri="{BB962C8B-B14F-4D97-AF65-F5344CB8AC3E}">
        <p14:creationId xmlns:p14="http://schemas.microsoft.com/office/powerpoint/2010/main" val="3686602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5.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838E6-9A45-4D88-A84A-478994A6F863}" type="datetimeFigureOut">
              <a:rPr lang="tr-TR" smtClean="0"/>
              <a:t>22.01.2018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1FF82-3258-4F66-96C0-2EB67B9856BD}" type="slidenum">
              <a:rPr lang="tr-TR" smtClean="0"/>
              <a:t>‹#›</a:t>
            </a:fld>
            <a:endParaRPr lang="tr-TR"/>
          </a:p>
        </p:txBody>
      </p:sp>
      <p:pic>
        <p:nvPicPr>
          <p:cNvPr id="8" name="Picture 7" descr="ABBakanlikLogos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9" name="Picture 8" descr="CSD_Logos-08.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065921" y="47500"/>
            <a:ext cx="3012159" cy="972000"/>
          </a:xfrm>
          <a:prstGeom prst="rect">
            <a:avLst/>
          </a:prstGeom>
        </p:spPr>
      </p:pic>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pic>
        <p:nvPicPr>
          <p:cNvPr id="2" name="Resim 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10817" y="6256695"/>
            <a:ext cx="522366" cy="522967"/>
          </a:xfrm>
          <a:prstGeom prst="rect">
            <a:avLst/>
          </a:prstGeom>
        </p:spPr>
      </p:pic>
    </p:spTree>
    <p:extLst>
      <p:ext uri="{BB962C8B-B14F-4D97-AF65-F5344CB8AC3E}">
        <p14:creationId xmlns:p14="http://schemas.microsoft.com/office/powerpoint/2010/main" val="301085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400" b="1" i="0" u="sng" kern="1200" baseline="0">
          <a:solidFill>
            <a:schemeClr val="accent1">
              <a:lumMod val="50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838E6-9A45-4D88-A84A-478994A6F863}" type="datetimeFigureOut">
              <a:rPr lang="tr-TR" smtClean="0"/>
              <a:pPr/>
              <a:t>22.01.2018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1FF82-3258-4F66-96C0-2EB67B9856BD}" type="slidenum">
              <a:rPr lang="tr-TR" smtClean="0"/>
              <a:pPr/>
              <a:t>‹#›</a:t>
            </a:fld>
            <a:endParaRPr lang="tr-TR"/>
          </a:p>
        </p:txBody>
      </p:sp>
      <p:pic>
        <p:nvPicPr>
          <p:cNvPr id="8" name="Picture 7" descr="ABBakanlikLogosu.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9" name="Picture 8" descr="CSD_Logos-08.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065921" y="47500"/>
            <a:ext cx="3012159" cy="972000"/>
          </a:xfrm>
          <a:prstGeom prst="rect">
            <a:avLst/>
          </a:prstGeom>
        </p:spPr>
      </p:pic>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pic>
        <p:nvPicPr>
          <p:cNvPr id="11" name="Picture 10"/>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241426" y="6127448"/>
            <a:ext cx="661148" cy="661908"/>
          </a:xfrm>
          <a:prstGeom prst="rect">
            <a:avLst/>
          </a:prstGeom>
        </p:spPr>
      </p:pic>
    </p:spTree>
    <p:extLst>
      <p:ext uri="{BB962C8B-B14F-4D97-AF65-F5344CB8AC3E}">
        <p14:creationId xmlns:p14="http://schemas.microsoft.com/office/powerpoint/2010/main" val="41207144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400" b="1" i="0" u="sng" kern="1200" baseline="0">
          <a:solidFill>
            <a:schemeClr val="accent1">
              <a:lumMod val="50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TR%20aciklamali%20yeni%20LF.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Annex%20B%20-%20Budget.x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nnex%20A%20-%20Grant%20Application%20Form%20Part%20A%20Concept%20Note.doc"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Annex%20C-%20Logframe%20Matrix.doc" TargetMode="External"/><Relationship Id="rId5" Type="http://schemas.openxmlformats.org/officeDocument/2006/relationships/hyperlink" Target="Annex%20B%20-%20Budget.xls" TargetMode="External"/><Relationship Id="rId4" Type="http://schemas.openxmlformats.org/officeDocument/2006/relationships/hyperlink" Target="Annex%20A%20-%20Grant%20Application%20Form%20Part%20B.do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Annex%20A%20-%20Grant%20Application%20Form%20Part%20A%20Concept%20Note.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9871"/>
          <a:stretch/>
        </p:blipFill>
        <p:spPr bwMode="auto">
          <a:xfrm>
            <a:off x="-8908" y="1754584"/>
            <a:ext cx="9144000" cy="412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445540"/>
            <a:ext cx="9144000" cy="2680322"/>
          </a:xfrm>
          <a:prstGeom prst="rect">
            <a:avLst/>
          </a:prstGeom>
          <a:solidFill>
            <a:schemeClr val="accent4"/>
          </a:solidFill>
        </p:spPr>
        <p:txBody>
          <a:bodyPr wrap="square" tIns="108000" bIns="108000" rtlCol="0">
            <a:spAutoFit/>
          </a:bodyPr>
          <a:lstStyle/>
          <a:p>
            <a:pPr indent="355600" algn="ctr"/>
            <a:r>
              <a:rPr lang="tr-TR" sz="4000" b="1" dirty="0">
                <a:solidFill>
                  <a:schemeClr val="accent5">
                    <a:lumMod val="50000"/>
                  </a:schemeClr>
                </a:solidFill>
                <a:cs typeface="Calibri"/>
              </a:rPr>
              <a:t>TÜRKİYE-AB ARASINDA </a:t>
            </a:r>
          </a:p>
          <a:p>
            <a:pPr indent="355600" algn="ctr"/>
            <a:r>
              <a:rPr lang="tr-TR" sz="4000" b="1" dirty="0">
                <a:solidFill>
                  <a:schemeClr val="accent5">
                    <a:lumMod val="50000"/>
                  </a:schemeClr>
                </a:solidFill>
                <a:cs typeface="Calibri"/>
              </a:rPr>
              <a:t>SİVİL TOPLUM </a:t>
            </a:r>
            <a:r>
              <a:rPr lang="tr-TR" sz="4000" b="1" dirty="0" smtClean="0">
                <a:solidFill>
                  <a:schemeClr val="accent5">
                    <a:lumMod val="50000"/>
                  </a:schemeClr>
                </a:solidFill>
                <a:cs typeface="Calibri"/>
              </a:rPr>
              <a:t>DİYALOĞU</a:t>
            </a:r>
          </a:p>
          <a:p>
            <a:pPr indent="355600" algn="ctr"/>
            <a:r>
              <a:rPr lang="tr-TR" sz="4000" b="1" dirty="0" smtClean="0">
                <a:solidFill>
                  <a:schemeClr val="accent5">
                    <a:lumMod val="50000"/>
                  </a:schemeClr>
                </a:solidFill>
                <a:cs typeface="Calibri"/>
              </a:rPr>
              <a:t>BEŞİNCİ DÖNEM (CSD V)</a:t>
            </a:r>
          </a:p>
          <a:p>
            <a:pPr indent="355600" algn="ctr"/>
            <a:r>
              <a:rPr lang="tr-TR" sz="4000" b="1" dirty="0" smtClean="0">
                <a:solidFill>
                  <a:schemeClr val="accent5">
                    <a:lumMod val="50000"/>
                  </a:schemeClr>
                </a:solidFill>
                <a:cs typeface="Calibri"/>
              </a:rPr>
              <a:t>HİBE </a:t>
            </a:r>
            <a:r>
              <a:rPr lang="tr-TR" sz="4000" b="1" dirty="0">
                <a:solidFill>
                  <a:schemeClr val="accent5">
                    <a:lumMod val="50000"/>
                  </a:schemeClr>
                </a:solidFill>
                <a:cs typeface="Calibri"/>
              </a:rPr>
              <a:t>PROGRAMI</a:t>
            </a:r>
          </a:p>
        </p:txBody>
      </p:sp>
      <p:sp>
        <p:nvSpPr>
          <p:cNvPr id="6" name="TextBox 5"/>
          <p:cNvSpPr txBox="1"/>
          <p:nvPr/>
        </p:nvSpPr>
        <p:spPr>
          <a:xfrm>
            <a:off x="264225" y="4935995"/>
            <a:ext cx="8597735" cy="830997"/>
          </a:xfrm>
          <a:prstGeom prst="rect">
            <a:avLst/>
          </a:prstGeom>
          <a:noFill/>
        </p:spPr>
        <p:txBody>
          <a:bodyPr wrap="square" rtlCol="0">
            <a:spAutoFit/>
          </a:bodyPr>
          <a:lstStyle/>
          <a:p>
            <a:pPr algn="ctr"/>
            <a:r>
              <a:rPr lang="tr-TR" sz="2400" dirty="0" smtClean="0">
                <a:solidFill>
                  <a:schemeClr val="bg1"/>
                </a:solidFill>
              </a:rPr>
              <a:t>ANKARA </a:t>
            </a:r>
          </a:p>
          <a:p>
            <a:pPr algn="ctr"/>
            <a:r>
              <a:rPr lang="tr-TR" sz="2400" dirty="0" smtClean="0">
                <a:solidFill>
                  <a:schemeClr val="bg1"/>
                </a:solidFill>
              </a:rPr>
              <a:t>23 Ocak 2018</a:t>
            </a:r>
            <a:endParaRPr lang="en-US" sz="2400" dirty="0">
              <a:solidFill>
                <a:schemeClr val="bg1"/>
              </a:solidFill>
            </a:endParaRPr>
          </a:p>
        </p:txBody>
      </p:sp>
      <p:sp>
        <p:nvSpPr>
          <p:cNvPr id="2" name="Metin kutusu 1"/>
          <p:cNvSpPr txBox="1"/>
          <p:nvPr/>
        </p:nvSpPr>
        <p:spPr>
          <a:xfrm>
            <a:off x="0" y="4310528"/>
            <a:ext cx="9144000" cy="461665"/>
          </a:xfrm>
          <a:prstGeom prst="rect">
            <a:avLst/>
          </a:prstGeom>
          <a:noFill/>
        </p:spPr>
        <p:txBody>
          <a:bodyPr wrap="square" rtlCol="0">
            <a:spAutoFit/>
          </a:bodyPr>
          <a:lstStyle/>
          <a:p>
            <a:pPr lvl="0" algn="ctr"/>
            <a:r>
              <a:rPr lang="tr-TR" sz="2400" b="1" dirty="0">
                <a:solidFill>
                  <a:schemeClr val="bg1"/>
                </a:solidFill>
                <a:latin typeface="Myriad Pro"/>
                <a:ea typeface="Myriad Pro Condensed" charset="0"/>
                <a:cs typeface="Myriad Pro Black Cond"/>
              </a:rPr>
              <a:t>PROJE TEKLİFİNİN </a:t>
            </a:r>
            <a:r>
              <a:rPr lang="tr-TR" sz="2400" b="1" dirty="0" smtClean="0">
                <a:solidFill>
                  <a:schemeClr val="bg1"/>
                </a:solidFill>
                <a:latin typeface="Myriad Pro"/>
                <a:ea typeface="Myriad Pro Condensed" charset="0"/>
                <a:cs typeface="Myriad Pro Black Cond"/>
              </a:rPr>
              <a:t>HAZIRLANMASI</a:t>
            </a:r>
            <a:endParaRPr lang="en-US" sz="2400" b="1" dirty="0">
              <a:solidFill>
                <a:schemeClr val="bg1"/>
              </a:solidFill>
              <a:latin typeface="Myriad Pro"/>
              <a:ea typeface="Myriad Pro Condensed" charset="0"/>
              <a:cs typeface="Myriad Pro Black Cond"/>
            </a:endParaRPr>
          </a:p>
        </p:txBody>
      </p:sp>
      <p:grpSp>
        <p:nvGrpSpPr>
          <p:cNvPr id="7" name="Grup 6"/>
          <p:cNvGrpSpPr/>
          <p:nvPr/>
        </p:nvGrpSpPr>
        <p:grpSpPr>
          <a:xfrm>
            <a:off x="2286000" y="70162"/>
            <a:ext cx="4408583" cy="1038094"/>
            <a:chOff x="2327194" y="79215"/>
            <a:chExt cx="4408583" cy="1038094"/>
          </a:xfrm>
        </p:grpSpPr>
        <p:sp>
          <p:nvSpPr>
            <p:cNvPr id="8"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9"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619551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76249" y="2085605"/>
            <a:ext cx="8376805" cy="3908762"/>
          </a:xfrm>
          <a:prstGeom prst="rect">
            <a:avLst/>
          </a:prstGeom>
        </p:spPr>
        <p:txBody>
          <a:bodyPr wrap="square">
            <a:spAutoFit/>
          </a:bodyPr>
          <a:lstStyle/>
          <a:p>
            <a:pPr lvl="0" fontAlgn="base">
              <a:spcBef>
                <a:spcPct val="0"/>
              </a:spcBef>
              <a:spcAft>
                <a:spcPct val="0"/>
              </a:spcAft>
              <a:defRPr/>
            </a:pPr>
            <a:r>
              <a:rPr lang="tr-TR" sz="2400" b="1" i="1" dirty="0">
                <a:solidFill>
                  <a:srgbClr val="C00000"/>
                </a:solidFill>
                <a:latin typeface="Arial" pitchFamily="34" charset="0"/>
                <a:cs typeface="Arial" panose="020B0604020202020204" pitchFamily="34" charset="0"/>
              </a:rPr>
              <a:t>Temel Kurallar</a:t>
            </a:r>
            <a:r>
              <a:rPr lang="tr-TR" sz="2400" b="1" i="1" dirty="0" smtClean="0">
                <a:solidFill>
                  <a:srgbClr val="C00000"/>
                </a:solidFill>
                <a:latin typeface="Arial" pitchFamily="34" charset="0"/>
                <a:cs typeface="Arial" panose="020B0604020202020204" pitchFamily="34" charset="0"/>
              </a:rPr>
              <a:t>:</a:t>
            </a:r>
          </a:p>
          <a:p>
            <a:pPr lvl="0" fontAlgn="base">
              <a:spcBef>
                <a:spcPct val="0"/>
              </a:spcBef>
              <a:spcAft>
                <a:spcPct val="0"/>
              </a:spcAft>
              <a:defRPr/>
            </a:pPr>
            <a:r>
              <a:rPr lang="tr-TR" sz="2400" i="1" dirty="0">
                <a:solidFill>
                  <a:prstClr val="black"/>
                </a:solidFill>
                <a:latin typeface="Arial" pitchFamily="34" charset="0"/>
                <a:cs typeface="Arial" panose="020B0604020202020204" pitchFamily="34" charset="0"/>
              </a:rPr>
              <a:t>	</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Başvuru formu formatında belirtilen kurallara uyulmalı,</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Anlatım açık ve net olmalı. Ancak her bölüm yeterli detayı içermeli,</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Tüm bölümler boş bırakılmadan doldurulmalı,</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Format sonunda yer alan kontrol listesi doldurulmalı,</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Başvuru sahibinin beyanı doldurulup imzalanmalı,</a:t>
            </a:r>
          </a:p>
          <a:p>
            <a:pPr marL="342900" lvl="0" indent="-342900" fontAlgn="base">
              <a:spcBef>
                <a:spcPct val="0"/>
              </a:spcBef>
              <a:spcAft>
                <a:spcPts val="1200"/>
              </a:spcAft>
              <a:buFont typeface="Courier New" pitchFamily="49" charset="0"/>
              <a:buChar char="o"/>
              <a:defRPr/>
            </a:pPr>
            <a:r>
              <a:rPr lang="tr-TR" sz="2000" i="1" dirty="0">
                <a:solidFill>
                  <a:prstClr val="black"/>
                </a:solidFill>
                <a:latin typeface="Arial" pitchFamily="34" charset="0"/>
                <a:cs typeface="Arial" panose="020B0604020202020204" pitchFamily="34" charset="0"/>
              </a:rPr>
              <a:t>Başvuru formunda yer alan yönlendirmelere özellikle dikkat </a:t>
            </a:r>
            <a:r>
              <a:rPr lang="tr-TR" sz="2000" i="1" dirty="0" smtClean="0">
                <a:solidFill>
                  <a:prstClr val="black"/>
                </a:solidFill>
                <a:latin typeface="Arial" pitchFamily="34" charset="0"/>
                <a:cs typeface="Arial" panose="020B0604020202020204" pitchFamily="34" charset="0"/>
              </a:rPr>
              <a:t>ediniz</a:t>
            </a:r>
          </a:p>
          <a:p>
            <a:pPr lvl="0"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2540967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76249" y="2085605"/>
            <a:ext cx="8376805" cy="4139595"/>
          </a:xfrm>
          <a:prstGeom prst="rect">
            <a:avLst/>
          </a:prstGeom>
        </p:spPr>
        <p:txBody>
          <a:bodyPr wrap="square">
            <a:spAutoFit/>
          </a:bodyPr>
          <a:lstStyle/>
          <a:p>
            <a:pPr lvl="0" fontAlgn="base">
              <a:spcBef>
                <a:spcPct val="0"/>
              </a:spcBef>
              <a:spcAft>
                <a:spcPts val="600"/>
              </a:spcAft>
              <a:defRPr/>
            </a:pPr>
            <a:r>
              <a:rPr lang="tr-TR" sz="1600" b="1" i="1" dirty="0">
                <a:solidFill>
                  <a:srgbClr val="C00000"/>
                </a:solidFill>
                <a:latin typeface="Arial" pitchFamily="34" charset="0"/>
                <a:cs typeface="Arial" panose="020B0604020202020204" pitchFamily="34" charset="0"/>
              </a:rPr>
              <a:t>Bölüm 1 – Proje Hakkında Genel Bilgiler </a:t>
            </a:r>
          </a:p>
          <a:p>
            <a:pPr lvl="0" algn="just" fontAlgn="base">
              <a:spcBef>
                <a:spcPct val="0"/>
              </a:spcBef>
              <a:spcAft>
                <a:spcPts val="1200"/>
              </a:spcAft>
              <a:defRPr/>
            </a:pPr>
            <a:r>
              <a:rPr lang="tr-TR" sz="1600" i="1" dirty="0">
                <a:solidFill>
                  <a:prstClr val="black"/>
                </a:solidFill>
                <a:latin typeface="Arial" pitchFamily="34" charset="0"/>
                <a:cs typeface="Arial" panose="020B0604020202020204" pitchFamily="34" charset="0"/>
              </a:rPr>
              <a:t>Bu bölümde tablo halinde teklif çağrısının referans numarası, teklif çağrısının başlığı, başvuru sahibinin adı, teklif çağrısının numarası, projenin başlığı, projenin uygulama yeri ve adı verilmelidir.</a:t>
            </a:r>
          </a:p>
          <a:p>
            <a:pPr lvl="0" fontAlgn="base">
              <a:spcBef>
                <a:spcPct val="0"/>
              </a:spcBef>
              <a:spcAft>
                <a:spcPts val="1200"/>
              </a:spcAft>
              <a:defRPr/>
            </a:pPr>
            <a:r>
              <a:rPr lang="tr-TR" sz="1600" b="1" i="1" dirty="0">
                <a:solidFill>
                  <a:srgbClr val="C00000"/>
                </a:solidFill>
                <a:latin typeface="Arial" pitchFamily="34" charset="0"/>
                <a:cs typeface="Arial" panose="020B0604020202020204" pitchFamily="34" charset="0"/>
              </a:rPr>
              <a:t>Bölüm 2 – Proje </a:t>
            </a:r>
          </a:p>
          <a:p>
            <a:pPr lvl="0" algn="just" fontAlgn="base">
              <a:spcBef>
                <a:spcPct val="0"/>
              </a:spcBef>
              <a:spcAft>
                <a:spcPts val="1200"/>
              </a:spcAft>
              <a:defRPr/>
            </a:pPr>
            <a:r>
              <a:rPr lang="tr-TR" sz="1600" b="1" i="1" dirty="0">
                <a:solidFill>
                  <a:srgbClr val="C00000"/>
                </a:solidFill>
                <a:latin typeface="Arial" pitchFamily="34" charset="0"/>
                <a:cs typeface="Arial" panose="020B0604020202020204" pitchFamily="34" charset="0"/>
              </a:rPr>
              <a:t>2.1.1 Proje Tanımı: </a:t>
            </a:r>
            <a:r>
              <a:rPr lang="tr-TR" sz="1600" b="1" i="1" dirty="0" smtClean="0">
                <a:latin typeface="Arial" pitchFamily="34" charset="0"/>
                <a:cs typeface="Arial" panose="020B0604020202020204" pitchFamily="34" charset="0"/>
              </a:rPr>
              <a:t>(</a:t>
            </a:r>
            <a:r>
              <a:rPr lang="tr-TR" sz="1600" i="1" dirty="0" smtClean="0">
                <a:latin typeface="Arial" pitchFamily="34" charset="0"/>
                <a:cs typeface="Arial" panose="020B0604020202020204" pitchFamily="34" charset="0"/>
              </a:rPr>
              <a:t>Maksimum 13 sayfa</a:t>
            </a:r>
            <a:r>
              <a:rPr lang="tr-TR" sz="1600" b="1" i="1" dirty="0" smtClean="0">
                <a:latin typeface="Arial" pitchFamily="34" charset="0"/>
                <a:cs typeface="Arial" panose="020B0604020202020204" pitchFamily="34" charset="0"/>
              </a:rPr>
              <a:t>)</a:t>
            </a:r>
            <a:endParaRPr lang="tr-TR" sz="1600" b="1" i="1" dirty="0">
              <a:latin typeface="Arial" pitchFamily="34" charset="0"/>
              <a:cs typeface="Arial" panose="020B0604020202020204" pitchFamily="34" charset="0"/>
            </a:endParaRP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Projenin, hedef grupların ve/veya varsa yerel eş-başvuru sahipleri ve bağlı kuruluş(</a:t>
            </a:r>
            <a:r>
              <a:rPr lang="tr-TR" sz="1600" i="1" dirty="0" err="1">
                <a:solidFill>
                  <a:prstClr val="black"/>
                </a:solidFill>
                <a:latin typeface="Arial" pitchFamily="34" charset="0"/>
                <a:cs typeface="Arial" panose="020B0604020202020204" pitchFamily="34" charset="0"/>
              </a:rPr>
              <a:t>lar</a:t>
            </a:r>
            <a:r>
              <a:rPr lang="tr-TR" sz="1600" i="1" dirty="0">
                <a:solidFill>
                  <a:prstClr val="black"/>
                </a:solidFill>
                <a:latin typeface="Arial" pitchFamily="34" charset="0"/>
                <a:cs typeface="Arial" panose="020B0604020202020204" pitchFamily="34" charset="0"/>
              </a:rPr>
              <a:t>)</a:t>
            </a:r>
            <a:r>
              <a:rPr lang="tr-TR" sz="1600" i="1" dirty="0" err="1">
                <a:solidFill>
                  <a:prstClr val="black"/>
                </a:solidFill>
                <a:latin typeface="Arial" pitchFamily="34" charset="0"/>
                <a:cs typeface="Arial" panose="020B0604020202020204" pitchFamily="34" charset="0"/>
              </a:rPr>
              <a:t>ın</a:t>
            </a:r>
            <a:r>
              <a:rPr lang="tr-TR" sz="1600" i="1" dirty="0">
                <a:solidFill>
                  <a:prstClr val="black"/>
                </a:solidFill>
                <a:latin typeface="Arial" pitchFamily="34" charset="0"/>
                <a:cs typeface="Arial" panose="020B0604020202020204" pitchFamily="34" charset="0"/>
              </a:rPr>
              <a:t> durumunu; teknik ve yönetim kapasitelerini  nasıl geliştireceğini de belirterek,  projenin beklenen sonuçlarını açıklayınız. </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Sonuçlara ulaşmak için taahhüt edilen her bir faaliyeti (veya iş paketini) ayrıntılı bir biçimde belirleyiniz ve tanımlayınız. </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Bu faaliyetlerin seçim sebeplerini, faaliyetlerde yer alacak her bir eş-başvuru sahibinin ve bağlı kuruluşların (varsa iştirakçilerin) görevini ve rolünü belirterek gerekçelendiriniz</a:t>
            </a:r>
            <a:r>
              <a:rPr lang="tr-TR" sz="1600" i="1" dirty="0" smtClean="0">
                <a:solidFill>
                  <a:prstClr val="black"/>
                </a:solidFill>
                <a:latin typeface="Arial" pitchFamily="34" charset="0"/>
                <a:cs typeface="Arial" panose="020B0604020202020204" pitchFamily="34" charset="0"/>
              </a:rPr>
              <a:t>.</a:t>
            </a:r>
            <a:endParaRPr lang="tr-TR" sz="16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569115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76249" y="2085605"/>
            <a:ext cx="8376805" cy="4893647"/>
          </a:xfrm>
          <a:prstGeom prst="rect">
            <a:avLst/>
          </a:prstGeom>
        </p:spPr>
        <p:txBody>
          <a:bodyPr wrap="square">
            <a:spAutoFit/>
          </a:bodyPr>
          <a:lstStyle/>
          <a:p>
            <a:pPr fontAlgn="base">
              <a:spcBef>
                <a:spcPct val="0"/>
              </a:spcBef>
              <a:spcAft>
                <a:spcPts val="1200"/>
              </a:spcAft>
              <a:defRPr/>
            </a:pPr>
            <a:r>
              <a:rPr lang="tr-TR" sz="1600" b="1" i="1" dirty="0" smtClean="0">
                <a:solidFill>
                  <a:srgbClr val="C00000"/>
                </a:solidFill>
                <a:latin typeface="Arial" pitchFamily="34" charset="0"/>
                <a:cs typeface="Arial" panose="020B0604020202020204" pitchFamily="34" charset="0"/>
              </a:rPr>
              <a:t>Bölüm </a:t>
            </a:r>
            <a:r>
              <a:rPr lang="tr-TR" sz="1600" b="1" i="1" dirty="0">
                <a:solidFill>
                  <a:srgbClr val="C00000"/>
                </a:solidFill>
                <a:latin typeface="Arial" pitchFamily="34" charset="0"/>
                <a:cs typeface="Arial" panose="020B0604020202020204" pitchFamily="34" charset="0"/>
              </a:rPr>
              <a:t>2 – Proje </a:t>
            </a:r>
          </a:p>
          <a:p>
            <a:pPr lvl="0" algn="just" fontAlgn="base">
              <a:spcBef>
                <a:spcPct val="0"/>
              </a:spcBef>
              <a:spcAft>
                <a:spcPts val="1200"/>
              </a:spcAft>
              <a:defRPr/>
            </a:pPr>
            <a:r>
              <a:rPr lang="tr-TR" sz="1600" b="1" i="1" dirty="0" smtClean="0">
                <a:solidFill>
                  <a:srgbClr val="C00000"/>
                </a:solidFill>
                <a:latin typeface="Arial" pitchFamily="34" charset="0"/>
                <a:cs typeface="Arial" panose="020B0604020202020204" pitchFamily="34" charset="0"/>
              </a:rPr>
              <a:t>2.1.2  </a:t>
            </a:r>
            <a:r>
              <a:rPr lang="tr-TR" sz="1600" b="1" i="1" dirty="0">
                <a:solidFill>
                  <a:srgbClr val="C00000"/>
                </a:solidFill>
                <a:latin typeface="Arial" pitchFamily="34" charset="0"/>
                <a:cs typeface="Arial" panose="020B0604020202020204" pitchFamily="34" charset="0"/>
              </a:rPr>
              <a:t>Metodoloji: </a:t>
            </a:r>
            <a:r>
              <a:rPr lang="tr-TR" sz="1600" b="1" i="1" dirty="0" smtClean="0">
                <a:solidFill>
                  <a:prstClr val="black"/>
                </a:solidFill>
                <a:latin typeface="Arial" pitchFamily="34" charset="0"/>
                <a:cs typeface="Arial" panose="020B0604020202020204" pitchFamily="34" charset="0"/>
              </a:rPr>
              <a:t>(</a:t>
            </a:r>
            <a:r>
              <a:rPr lang="tr-TR" sz="1600" i="1" dirty="0" smtClean="0">
                <a:solidFill>
                  <a:prstClr val="black"/>
                </a:solidFill>
                <a:latin typeface="Arial" pitchFamily="34" charset="0"/>
                <a:cs typeface="Arial" panose="020B0604020202020204" pitchFamily="34" charset="0"/>
              </a:rPr>
              <a:t>Maksimum 5 sayfa</a:t>
            </a:r>
            <a:r>
              <a:rPr lang="tr-TR" sz="1600" b="1" i="1" dirty="0">
                <a:solidFill>
                  <a:prstClr val="black"/>
                </a:solidFill>
                <a:latin typeface="Arial" pitchFamily="34" charset="0"/>
                <a:cs typeface="Arial" panose="020B0604020202020204" pitchFamily="34" charset="0"/>
              </a:rPr>
              <a:t>)</a:t>
            </a:r>
          </a:p>
          <a:p>
            <a:pPr algn="just" fontAlgn="base">
              <a:spcBef>
                <a:spcPct val="0"/>
              </a:spcBef>
              <a:spcAft>
                <a:spcPts val="1200"/>
              </a:spcAft>
              <a:defRPr/>
            </a:pPr>
            <a:r>
              <a:rPr lang="tr-TR" sz="1600" i="1" dirty="0" smtClean="0">
                <a:solidFill>
                  <a:prstClr val="black"/>
                </a:solidFill>
                <a:latin typeface="Arial" pitchFamily="34" charset="0"/>
                <a:cs typeface="Arial" panose="020B0604020202020204" pitchFamily="34" charset="0"/>
              </a:rPr>
              <a:t>Uygulama </a:t>
            </a:r>
            <a:r>
              <a:rPr lang="tr-TR" sz="1600" i="1" dirty="0">
                <a:solidFill>
                  <a:prstClr val="black"/>
                </a:solidFill>
                <a:latin typeface="Arial" pitchFamily="34" charset="0"/>
                <a:cs typeface="Arial" panose="020B0604020202020204" pitchFamily="34" charset="0"/>
              </a:rPr>
              <a:t>yöntemlerini ve teklif edilen yöntemlerin neden seçildiğini açıklayınız; Çeşitli aktörler ve paydaşların (eş-başvuru sahipleri, bağlı kuruluşlar, hedef gruplar, yerel yönetimler, vb.) projedeki görevlerini ve katılımlarını tanımlayınız; bu görevlerin onlara veriliş nedenlerini açıklayınız</a:t>
            </a:r>
            <a:r>
              <a:rPr lang="tr-TR" sz="1600" i="1" dirty="0" smtClean="0">
                <a:solidFill>
                  <a:prstClr val="black"/>
                </a:solidFill>
                <a:latin typeface="Arial" pitchFamily="34" charset="0"/>
                <a:cs typeface="Arial" panose="020B0604020202020204" pitchFamily="34" charset="0"/>
              </a:rPr>
              <a:t>;</a:t>
            </a:r>
          </a:p>
          <a:p>
            <a:pPr lvl="0" algn="just" fontAlgn="base">
              <a:spcBef>
                <a:spcPct val="0"/>
              </a:spcBef>
              <a:spcAft>
                <a:spcPts val="1200"/>
              </a:spcAft>
              <a:defRPr/>
            </a:pPr>
            <a:r>
              <a:rPr lang="tr-TR" sz="1600" b="1" i="1" dirty="0" smtClean="0">
                <a:solidFill>
                  <a:srgbClr val="C00000"/>
                </a:solidFill>
                <a:latin typeface="Arial" pitchFamily="34" charset="0"/>
                <a:cs typeface="Arial" panose="020B0604020202020204" pitchFamily="34" charset="0"/>
              </a:rPr>
              <a:t>2.1.3 </a:t>
            </a:r>
            <a:r>
              <a:rPr lang="tr-TR" sz="1600" b="1" i="1" dirty="0">
                <a:solidFill>
                  <a:srgbClr val="C00000"/>
                </a:solidFill>
                <a:latin typeface="Arial" pitchFamily="34" charset="0"/>
                <a:cs typeface="Arial" panose="020B0604020202020204" pitchFamily="34" charset="0"/>
              </a:rPr>
              <a:t>Proje Süresi ve Faaliyet Takvimi: </a:t>
            </a:r>
            <a:r>
              <a:rPr lang="tr-TR" sz="1600" b="1" i="1" dirty="0" smtClean="0">
                <a:solidFill>
                  <a:prstClr val="black"/>
                </a:solidFill>
                <a:latin typeface="Arial" pitchFamily="34" charset="0"/>
                <a:cs typeface="Arial" panose="020B0604020202020204" pitchFamily="34" charset="0"/>
              </a:rPr>
              <a:t>(</a:t>
            </a:r>
            <a:r>
              <a:rPr lang="tr-TR" sz="1600" i="1" dirty="0" smtClean="0">
                <a:solidFill>
                  <a:prstClr val="black"/>
                </a:solidFill>
                <a:latin typeface="Arial" pitchFamily="34" charset="0"/>
                <a:cs typeface="Arial" panose="020B0604020202020204" pitchFamily="34" charset="0"/>
              </a:rPr>
              <a:t>Maksimum 4 </a:t>
            </a:r>
            <a:r>
              <a:rPr lang="tr-TR" sz="1600" i="1" dirty="0">
                <a:solidFill>
                  <a:prstClr val="black"/>
                </a:solidFill>
                <a:latin typeface="Arial" pitchFamily="34" charset="0"/>
                <a:cs typeface="Arial" panose="020B0604020202020204" pitchFamily="34" charset="0"/>
              </a:rPr>
              <a:t>sayfa</a:t>
            </a:r>
            <a:r>
              <a:rPr lang="tr-TR" sz="1600" b="1" i="1" dirty="0">
                <a:solidFill>
                  <a:prstClr val="black"/>
                </a:solidFill>
                <a:latin typeface="Arial" pitchFamily="34" charset="0"/>
                <a:cs typeface="Arial" panose="020B0604020202020204" pitchFamily="34" charset="0"/>
              </a:rPr>
              <a:t>)</a:t>
            </a:r>
          </a:p>
          <a:p>
            <a:pPr marL="285750" lvl="0" indent="-285750" algn="just" fontAlgn="base">
              <a:spcBef>
                <a:spcPct val="0"/>
              </a:spcBef>
              <a:spcAft>
                <a:spcPts val="1200"/>
              </a:spcAft>
              <a:buFont typeface="Arial" pitchFamily="34" charset="0"/>
              <a:buChar char="•"/>
              <a:defRPr/>
            </a:pPr>
            <a:r>
              <a:rPr lang="tr-TR" sz="1600" i="1" dirty="0" smtClean="0">
                <a:solidFill>
                  <a:prstClr val="black"/>
                </a:solidFill>
                <a:latin typeface="Arial" pitchFamily="34" charset="0"/>
                <a:cs typeface="Arial" panose="020B0604020202020204" pitchFamily="34" charset="0"/>
              </a:rPr>
              <a:t>Öngörülen </a:t>
            </a:r>
            <a:r>
              <a:rPr lang="tr-TR" sz="1600" i="1" dirty="0">
                <a:solidFill>
                  <a:prstClr val="black"/>
                </a:solidFill>
                <a:latin typeface="Arial" pitchFamily="34" charset="0"/>
                <a:cs typeface="Arial" panose="020B0604020202020204" pitchFamily="34" charset="0"/>
              </a:rPr>
              <a:t>faaliyet planında kesin bir başlangıç tarihi verilmemelidir. Bu doğrultuda, belirli tarihlere ya da aylara atıfta bulunmak yerine “1. ay”, “2. ay” vb. şeklinde bir süre tanımlanmalıdır.</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Başvuru sahipleri, uygulama süresini etkileyebilecek ilgili tüm faktörleri göz önünde bulundurarak, her bir faaliyetle ilgili tahmini süreyi en kısa süre olarak değil en olası süre esasında tanımlamalıdır</a:t>
            </a:r>
            <a:r>
              <a:rPr lang="tr-TR" sz="1400" i="1" dirty="0">
                <a:solidFill>
                  <a:prstClr val="black"/>
                </a:solidFill>
                <a:latin typeface="Arial" pitchFamily="34" charset="0"/>
                <a:cs typeface="Arial" panose="020B0604020202020204" pitchFamily="34" charset="0"/>
              </a:rPr>
              <a:t>. </a:t>
            </a:r>
          </a:p>
          <a:p>
            <a:pPr algn="just" fontAlgn="base">
              <a:spcBef>
                <a:spcPct val="0"/>
              </a:spcBef>
              <a:spcAft>
                <a:spcPts val="1200"/>
              </a:spcAft>
              <a:defRPr/>
            </a:pPr>
            <a:endParaRPr lang="tr-TR" sz="14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269285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76249" y="2085605"/>
            <a:ext cx="8376805" cy="4154984"/>
          </a:xfrm>
          <a:prstGeom prst="rect">
            <a:avLst/>
          </a:prstGeom>
        </p:spPr>
        <p:txBody>
          <a:bodyPr wrap="square">
            <a:spAutoFit/>
          </a:bodyPr>
          <a:lstStyle/>
          <a:p>
            <a:pPr fontAlgn="base">
              <a:spcBef>
                <a:spcPct val="0"/>
              </a:spcBef>
              <a:spcAft>
                <a:spcPts val="1200"/>
              </a:spcAft>
              <a:defRPr/>
            </a:pPr>
            <a:r>
              <a:rPr lang="tr-TR" sz="2000" b="1" i="1" dirty="0" smtClean="0">
                <a:solidFill>
                  <a:srgbClr val="C00000"/>
                </a:solidFill>
                <a:latin typeface="Arial" pitchFamily="34" charset="0"/>
                <a:cs typeface="Arial" panose="020B0604020202020204" pitchFamily="34" charset="0"/>
              </a:rPr>
              <a:t>Bölüm </a:t>
            </a:r>
            <a:r>
              <a:rPr lang="tr-TR" sz="2000" b="1" i="1" dirty="0">
                <a:solidFill>
                  <a:srgbClr val="C00000"/>
                </a:solidFill>
                <a:latin typeface="Arial" pitchFamily="34" charset="0"/>
                <a:cs typeface="Arial" panose="020B0604020202020204" pitchFamily="34" charset="0"/>
              </a:rPr>
              <a:t>2 – Proje </a:t>
            </a:r>
          </a:p>
          <a:p>
            <a:pPr lvl="0" algn="just" fontAlgn="base">
              <a:spcBef>
                <a:spcPct val="0"/>
              </a:spcBef>
              <a:spcAft>
                <a:spcPts val="1200"/>
              </a:spcAft>
              <a:defRPr/>
            </a:pPr>
            <a:r>
              <a:rPr lang="tr-TR" sz="2000" b="1" i="1" dirty="0">
                <a:solidFill>
                  <a:srgbClr val="C00000"/>
                </a:solidFill>
                <a:latin typeface="Arial" pitchFamily="34" charset="0"/>
                <a:cs typeface="Arial" panose="020B0604020202020204" pitchFamily="34" charset="0"/>
              </a:rPr>
              <a:t>2.1.4  Sürdürülebilirlik:</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Projenin teknik, ekonomik, sosyal ve politika düzeylerinde beklenen etkilerini mümkün olduğunca nicel veri kullanarak tanımlayın.</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Projeyi yayma planınızı, yineleyip çoğaltılabilme ve projenin çıktılarının uzatılabilme seçeneklerini (projenin çarpan etkileri) tanımlayınız. Tasarlanan yayım kanallarını/mecralarını açıkça belirtiniz.</a:t>
            </a:r>
          </a:p>
          <a:p>
            <a:pPr marL="285750" lvl="0" indent="-285750" algn="just" fontAlgn="base">
              <a:spcBef>
                <a:spcPct val="0"/>
              </a:spcBef>
              <a:spcAft>
                <a:spcPts val="1200"/>
              </a:spcAft>
              <a:buFont typeface="Arial" pitchFamily="34" charset="0"/>
              <a:buChar char="•"/>
              <a:defRPr/>
            </a:pPr>
            <a:r>
              <a:rPr lang="tr-TR" sz="1600" i="1" dirty="0">
                <a:solidFill>
                  <a:prstClr val="black"/>
                </a:solidFill>
                <a:latin typeface="Arial" pitchFamily="34" charset="0"/>
                <a:cs typeface="Arial" panose="020B0604020202020204" pitchFamily="34" charset="0"/>
              </a:rPr>
              <a:t>Projenin sona ermesinden sonra sürdürülebilirliğin nasıl sağlanacağını açıklayın. Bu açıklama, projede sonunda devam edecek faaliyetleri, gerekli önlemler ve stratejileri, hedef grupların projeyi sahiplenmesini, iletişim planını vb. yönleri içerebilir.</a:t>
            </a: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2497977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90652" y="1961260"/>
            <a:ext cx="8376805" cy="1200329"/>
          </a:xfrm>
          <a:prstGeom prst="rect">
            <a:avLst/>
          </a:prstGeom>
        </p:spPr>
        <p:txBody>
          <a:bodyPr wrap="square">
            <a:spAutoFit/>
          </a:bodyPr>
          <a:lstStyle/>
          <a:p>
            <a:pPr lvl="0" algn="just" fontAlgn="base">
              <a:spcBef>
                <a:spcPct val="0"/>
              </a:spcBef>
              <a:spcAft>
                <a:spcPts val="1200"/>
              </a:spcAft>
            </a:pPr>
            <a:r>
              <a:rPr lang="tr-TR" altLang="tr-TR" sz="1600" b="1" i="1" dirty="0" smtClean="0">
                <a:solidFill>
                  <a:prstClr val="black"/>
                </a:solidFill>
                <a:latin typeface="Arial" panose="020B0604020202020204" pitchFamily="34" charset="0"/>
                <a:cs typeface="Arial" panose="020B0604020202020204" pitchFamily="34" charset="0"/>
              </a:rPr>
              <a:t>2.1.5 </a:t>
            </a:r>
            <a:r>
              <a:rPr lang="tr-TR" altLang="tr-TR" sz="1600" b="1" i="1" dirty="0">
                <a:solidFill>
                  <a:prstClr val="black"/>
                </a:solidFill>
                <a:latin typeface="Arial" panose="020B0604020202020204" pitchFamily="34" charset="0"/>
                <a:cs typeface="Arial" panose="020B0604020202020204" pitchFamily="34" charset="0"/>
                <a:hlinkClick r:id="rId3" action="ppaction://hlinkfile"/>
              </a:rPr>
              <a:t>Mantıksal Çerçeve</a:t>
            </a:r>
            <a:endParaRPr lang="tr-TR" altLang="tr-TR" sz="1400" i="1" dirty="0">
              <a:solidFill>
                <a:prstClr val="black"/>
              </a:solidFill>
              <a:latin typeface="Arial" panose="020B0604020202020204" pitchFamily="34" charset="0"/>
              <a:cs typeface="Arial" panose="020B0604020202020204" pitchFamily="34" charset="0"/>
            </a:endParaRP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oup 3"/>
          <p:cNvGrpSpPr>
            <a:grpSpLocks/>
          </p:cNvGrpSpPr>
          <p:nvPr/>
        </p:nvGrpSpPr>
        <p:grpSpPr bwMode="auto">
          <a:xfrm>
            <a:off x="628649" y="2293776"/>
            <a:ext cx="7912100" cy="4094162"/>
            <a:chOff x="400" y="1191"/>
            <a:chExt cx="4944" cy="2844"/>
          </a:xfrm>
        </p:grpSpPr>
        <p:sp>
          <p:nvSpPr>
            <p:cNvPr id="9" name="Rectangle 4"/>
            <p:cNvSpPr>
              <a:spLocks noChangeArrowheads="1"/>
            </p:cNvSpPr>
            <p:nvPr/>
          </p:nvSpPr>
          <p:spPr bwMode="auto">
            <a:xfrm>
              <a:off x="1465" y="1191"/>
              <a:ext cx="1385"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spcBef>
                  <a:spcPct val="50000"/>
                </a:spcBef>
                <a:defRPr/>
              </a:pPr>
              <a:r>
                <a:rPr lang="tr-TR" sz="1600" kern="0" dirty="0">
                  <a:solidFill>
                    <a:sysClr val="windowText" lastClr="000000"/>
                  </a:solidFill>
                  <a:latin typeface="Arial Narrow" pitchFamily="34" charset="0"/>
                  <a:cs typeface="Arial" panose="020B0604020202020204" pitchFamily="34" charset="0"/>
                </a:rPr>
                <a:t>Objektif Olarak Doğrulanabilir Göstergeler</a:t>
              </a:r>
              <a:endParaRPr lang="en-GB" sz="1600" kern="0" dirty="0">
                <a:solidFill>
                  <a:sysClr val="windowText" lastClr="000000"/>
                </a:solidFill>
                <a:latin typeface="Arial Narrow" pitchFamily="34" charset="0"/>
                <a:cs typeface="Arial" panose="020B0604020202020204" pitchFamily="34" charset="0"/>
              </a:endParaRPr>
            </a:p>
          </p:txBody>
        </p:sp>
        <p:sp>
          <p:nvSpPr>
            <p:cNvPr id="10" name="Rectangle 5"/>
            <p:cNvSpPr>
              <a:spLocks noChangeArrowheads="1"/>
            </p:cNvSpPr>
            <p:nvPr/>
          </p:nvSpPr>
          <p:spPr bwMode="auto">
            <a:xfrm>
              <a:off x="3028" y="1191"/>
              <a:ext cx="643"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sz="1600" kern="0" dirty="0">
                  <a:solidFill>
                    <a:sysClr val="windowText" lastClr="000000"/>
                  </a:solidFill>
                  <a:latin typeface="Arial Narrow" pitchFamily="34" charset="0"/>
                  <a:cs typeface="Arial" panose="020B0604020202020204" pitchFamily="34" charset="0"/>
                </a:rPr>
                <a:t>Doğrulama Kaynakları</a:t>
              </a:r>
              <a:endParaRPr lang="en-GB" sz="1600" kern="0" dirty="0">
                <a:solidFill>
                  <a:sysClr val="windowText" lastClr="000000"/>
                </a:solidFill>
                <a:latin typeface="Arial Narrow" pitchFamily="34" charset="0"/>
                <a:cs typeface="Arial" panose="020B0604020202020204" pitchFamily="34" charset="0"/>
              </a:endParaRPr>
            </a:p>
          </p:txBody>
        </p:sp>
        <p:sp>
          <p:nvSpPr>
            <p:cNvPr id="11" name="Rectangle 6"/>
            <p:cNvSpPr>
              <a:spLocks noChangeArrowheads="1"/>
            </p:cNvSpPr>
            <p:nvPr/>
          </p:nvSpPr>
          <p:spPr bwMode="auto">
            <a:xfrm>
              <a:off x="4050" y="1266"/>
              <a:ext cx="103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spcBef>
                  <a:spcPct val="50000"/>
                </a:spcBef>
                <a:defRPr/>
              </a:pPr>
              <a:r>
                <a:rPr lang="tr-TR" sz="1600" kern="0" dirty="0">
                  <a:solidFill>
                    <a:sysClr val="windowText" lastClr="000000"/>
                  </a:solidFill>
                  <a:latin typeface="Arial Narrow" pitchFamily="34" charset="0"/>
                  <a:cs typeface="Arial" panose="020B0604020202020204" pitchFamily="34" charset="0"/>
                </a:rPr>
                <a:t>Varsayımlar</a:t>
              </a:r>
              <a:endParaRPr lang="en-GB" sz="1600" kern="0" dirty="0">
                <a:solidFill>
                  <a:sysClr val="windowText" lastClr="000000"/>
                </a:solidFill>
                <a:latin typeface="Arial Narrow" pitchFamily="34" charset="0"/>
                <a:cs typeface="Arial" panose="020B0604020202020204" pitchFamily="34" charset="0"/>
              </a:endParaRPr>
            </a:p>
          </p:txBody>
        </p:sp>
        <p:sp>
          <p:nvSpPr>
            <p:cNvPr id="12" name="Rectangle 7"/>
            <p:cNvSpPr>
              <a:spLocks noChangeArrowheads="1"/>
            </p:cNvSpPr>
            <p:nvPr/>
          </p:nvSpPr>
          <p:spPr bwMode="auto">
            <a:xfrm>
              <a:off x="400" y="3059"/>
              <a:ext cx="1100" cy="384"/>
            </a:xfrm>
            <a:prstGeom prst="rect">
              <a:avLst/>
            </a:prstGeom>
            <a:solidFill>
              <a:srgbClr val="CCFF99"/>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3" name="Rectangle 8"/>
            <p:cNvSpPr>
              <a:spLocks noChangeArrowheads="1"/>
            </p:cNvSpPr>
            <p:nvPr/>
          </p:nvSpPr>
          <p:spPr bwMode="auto">
            <a:xfrm>
              <a:off x="1622" y="3059"/>
              <a:ext cx="1072" cy="377"/>
            </a:xfrm>
            <a:prstGeom prst="rect">
              <a:avLst/>
            </a:prstGeom>
            <a:solidFill>
              <a:srgbClr val="BAF8F2"/>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4" name="Rectangle 9"/>
            <p:cNvSpPr>
              <a:spLocks noChangeArrowheads="1"/>
            </p:cNvSpPr>
            <p:nvPr/>
          </p:nvSpPr>
          <p:spPr bwMode="auto">
            <a:xfrm>
              <a:off x="2814" y="3059"/>
              <a:ext cx="1062" cy="377"/>
            </a:xfrm>
            <a:prstGeom prst="rect">
              <a:avLst/>
            </a:prstGeom>
            <a:solidFill>
              <a:srgbClr val="FFD699"/>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5" name="Rectangle 10"/>
            <p:cNvSpPr>
              <a:spLocks noChangeArrowheads="1"/>
            </p:cNvSpPr>
            <p:nvPr/>
          </p:nvSpPr>
          <p:spPr bwMode="auto">
            <a:xfrm>
              <a:off x="4015" y="3059"/>
              <a:ext cx="1065" cy="377"/>
            </a:xfrm>
            <a:prstGeom prst="rect">
              <a:avLst/>
            </a:prstGeom>
            <a:solidFill>
              <a:srgbClr val="FDA4B5"/>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6" name="Rectangle 11"/>
            <p:cNvSpPr>
              <a:spLocks noChangeArrowheads="1"/>
            </p:cNvSpPr>
            <p:nvPr/>
          </p:nvSpPr>
          <p:spPr bwMode="auto">
            <a:xfrm>
              <a:off x="400" y="2615"/>
              <a:ext cx="1100" cy="369"/>
            </a:xfrm>
            <a:prstGeom prst="rect">
              <a:avLst/>
            </a:prstGeom>
            <a:solidFill>
              <a:srgbClr val="99FF99"/>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7" name="Rectangle 12"/>
            <p:cNvSpPr>
              <a:spLocks noChangeArrowheads="1"/>
            </p:cNvSpPr>
            <p:nvPr/>
          </p:nvSpPr>
          <p:spPr bwMode="auto">
            <a:xfrm>
              <a:off x="1622" y="2615"/>
              <a:ext cx="1072" cy="374"/>
            </a:xfrm>
            <a:prstGeom prst="rect">
              <a:avLst/>
            </a:prstGeom>
            <a:solidFill>
              <a:srgbClr val="90AAFC"/>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8" name="Rectangle 13"/>
            <p:cNvSpPr>
              <a:spLocks noChangeArrowheads="1"/>
            </p:cNvSpPr>
            <p:nvPr/>
          </p:nvSpPr>
          <p:spPr bwMode="auto">
            <a:xfrm>
              <a:off x="2814" y="2615"/>
              <a:ext cx="1062" cy="374"/>
            </a:xfrm>
            <a:prstGeom prst="rect">
              <a:avLst/>
            </a:prstGeom>
            <a:solidFill>
              <a:srgbClr val="FEC168"/>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19" name="Rectangle 14"/>
            <p:cNvSpPr>
              <a:spLocks noChangeArrowheads="1"/>
            </p:cNvSpPr>
            <p:nvPr/>
          </p:nvSpPr>
          <p:spPr bwMode="auto">
            <a:xfrm>
              <a:off x="4015" y="2615"/>
              <a:ext cx="1065" cy="374"/>
            </a:xfrm>
            <a:prstGeom prst="rect">
              <a:avLst/>
            </a:prstGeom>
            <a:solidFill>
              <a:srgbClr val="F76681"/>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0" name="Rectangle 15"/>
            <p:cNvSpPr>
              <a:spLocks noChangeArrowheads="1"/>
            </p:cNvSpPr>
            <p:nvPr/>
          </p:nvSpPr>
          <p:spPr bwMode="auto">
            <a:xfrm>
              <a:off x="1622" y="2168"/>
              <a:ext cx="1072" cy="378"/>
            </a:xfrm>
            <a:prstGeom prst="rect">
              <a:avLst/>
            </a:prstGeom>
            <a:solidFill>
              <a:srgbClr val="547CFA"/>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1" name="Rectangle 16"/>
            <p:cNvSpPr>
              <a:spLocks noChangeArrowheads="1"/>
            </p:cNvSpPr>
            <p:nvPr/>
          </p:nvSpPr>
          <p:spPr bwMode="auto">
            <a:xfrm>
              <a:off x="2814" y="2168"/>
              <a:ext cx="1062" cy="378"/>
            </a:xfrm>
            <a:prstGeom prst="rect">
              <a:avLst/>
            </a:prstGeom>
            <a:solidFill>
              <a:srgbClr val="FEAD36"/>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2" name="Rectangle 17"/>
            <p:cNvSpPr>
              <a:spLocks noChangeArrowheads="1"/>
            </p:cNvSpPr>
            <p:nvPr/>
          </p:nvSpPr>
          <p:spPr bwMode="auto">
            <a:xfrm>
              <a:off x="4015" y="2168"/>
              <a:ext cx="1065" cy="378"/>
            </a:xfrm>
            <a:prstGeom prst="rect">
              <a:avLst/>
            </a:prstGeom>
            <a:solidFill>
              <a:srgbClr val="E5405D"/>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3" name="Rectangle 18"/>
            <p:cNvSpPr>
              <a:spLocks noChangeArrowheads="1"/>
            </p:cNvSpPr>
            <p:nvPr/>
          </p:nvSpPr>
          <p:spPr bwMode="auto">
            <a:xfrm>
              <a:off x="1622" y="1727"/>
              <a:ext cx="1072" cy="380"/>
            </a:xfrm>
            <a:prstGeom prst="rect">
              <a:avLst/>
            </a:prstGeom>
            <a:solidFill>
              <a:srgbClr val="0534C9"/>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4" name="Rectangle 19"/>
            <p:cNvSpPr>
              <a:spLocks noChangeArrowheads="1"/>
            </p:cNvSpPr>
            <p:nvPr/>
          </p:nvSpPr>
          <p:spPr bwMode="auto">
            <a:xfrm>
              <a:off x="2814" y="1727"/>
              <a:ext cx="1062" cy="380"/>
            </a:xfrm>
            <a:prstGeom prst="rect">
              <a:avLst/>
            </a:prstGeom>
            <a:solidFill>
              <a:srgbClr val="E38801"/>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kern="0">
                <a:solidFill>
                  <a:sysClr val="windowText" lastClr="000000"/>
                </a:solidFill>
                <a:latin typeface="Times New Roman" charset="0"/>
                <a:ea typeface="MS PGothic" charset="0"/>
                <a:cs typeface="MS PGothic" charset="0"/>
              </a:endParaRPr>
            </a:p>
          </p:txBody>
        </p:sp>
        <p:sp>
          <p:nvSpPr>
            <p:cNvPr id="25" name="Rectangle 20"/>
            <p:cNvSpPr>
              <a:spLocks noChangeArrowheads="1"/>
            </p:cNvSpPr>
            <p:nvPr/>
          </p:nvSpPr>
          <p:spPr bwMode="auto">
            <a:xfrm>
              <a:off x="400" y="1719"/>
              <a:ext cx="1152" cy="373"/>
            </a:xfrm>
            <a:prstGeom prst="rect">
              <a:avLst/>
            </a:prstGeom>
            <a:solidFill>
              <a:srgbClr val="99CC00"/>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ct val="50000"/>
                </a:spcBef>
                <a:defRPr/>
              </a:pPr>
              <a:r>
                <a:rPr lang="tr-TR" kern="0" dirty="0">
                  <a:solidFill>
                    <a:sysClr val="windowText" lastClr="000000"/>
                  </a:solidFill>
                  <a:latin typeface="Arial Narrow" pitchFamily="34" charset="0"/>
                  <a:ea typeface="MS PGothic" charset="0"/>
                  <a:cs typeface="MS PGothic" charset="0"/>
                </a:rPr>
                <a:t>Projenin Genel Hedefi</a:t>
              </a:r>
              <a:endParaRPr lang="en-GB" kern="0" dirty="0">
                <a:solidFill>
                  <a:sysClr val="windowText" lastClr="000000"/>
                </a:solidFill>
                <a:latin typeface="Arial Narrow" pitchFamily="34" charset="0"/>
                <a:ea typeface="MS PGothic" charset="0"/>
                <a:cs typeface="MS PGothic" charset="0"/>
              </a:endParaRPr>
            </a:p>
          </p:txBody>
        </p:sp>
        <p:sp>
          <p:nvSpPr>
            <p:cNvPr id="26" name="Rectangle 21"/>
            <p:cNvSpPr>
              <a:spLocks noChangeArrowheads="1"/>
            </p:cNvSpPr>
            <p:nvPr/>
          </p:nvSpPr>
          <p:spPr bwMode="auto">
            <a:xfrm>
              <a:off x="400" y="2598"/>
              <a:ext cx="111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kern="0" dirty="0">
                  <a:solidFill>
                    <a:sysClr val="windowText" lastClr="000000"/>
                  </a:solidFill>
                  <a:latin typeface="Arial Narrow" pitchFamily="34" charset="0"/>
                  <a:cs typeface="Arial" panose="020B0604020202020204" pitchFamily="34" charset="0"/>
                </a:rPr>
                <a:t>Sonuçlar</a:t>
              </a:r>
              <a:endParaRPr lang="en-GB" kern="0" dirty="0">
                <a:solidFill>
                  <a:sysClr val="windowText" lastClr="000000"/>
                </a:solidFill>
                <a:latin typeface="Arial Narrow" pitchFamily="34" charset="0"/>
                <a:cs typeface="Arial" panose="020B0604020202020204" pitchFamily="34" charset="0"/>
              </a:endParaRPr>
            </a:p>
          </p:txBody>
        </p:sp>
        <p:sp>
          <p:nvSpPr>
            <p:cNvPr id="27" name="Rectangle 22"/>
            <p:cNvSpPr>
              <a:spLocks noChangeArrowheads="1"/>
            </p:cNvSpPr>
            <p:nvPr/>
          </p:nvSpPr>
          <p:spPr bwMode="auto">
            <a:xfrm>
              <a:off x="400" y="3069"/>
              <a:ext cx="111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kern="0" dirty="0">
                  <a:solidFill>
                    <a:sysClr val="windowText" lastClr="000000"/>
                  </a:solidFill>
                  <a:latin typeface="Arial Narrow" pitchFamily="34" charset="0"/>
                  <a:ea typeface="MS PGothic" charset="0"/>
                  <a:cs typeface="MS PGothic" charset="0"/>
                </a:rPr>
                <a:t>Faaliyetler</a:t>
              </a:r>
              <a:endParaRPr lang="en-GB" kern="0" dirty="0">
                <a:solidFill>
                  <a:sysClr val="windowText" lastClr="000000"/>
                </a:solidFill>
                <a:latin typeface="Arial Narrow" pitchFamily="34" charset="0"/>
                <a:ea typeface="MS PGothic" charset="0"/>
                <a:cs typeface="MS PGothic" charset="0"/>
              </a:endParaRPr>
            </a:p>
          </p:txBody>
        </p:sp>
        <p:sp>
          <p:nvSpPr>
            <p:cNvPr id="28" name="Line 23"/>
            <p:cNvSpPr>
              <a:spLocks noChangeShapeType="1"/>
            </p:cNvSpPr>
            <p:nvPr/>
          </p:nvSpPr>
          <p:spPr bwMode="auto">
            <a:xfrm>
              <a:off x="1362" y="3277"/>
              <a:ext cx="3080" cy="0"/>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29" name="Line 24"/>
            <p:cNvSpPr>
              <a:spLocks noChangeShapeType="1"/>
            </p:cNvSpPr>
            <p:nvPr/>
          </p:nvSpPr>
          <p:spPr bwMode="auto">
            <a:xfrm>
              <a:off x="1362" y="2808"/>
              <a:ext cx="3080" cy="0"/>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0" name="Line 25"/>
            <p:cNvSpPr>
              <a:spLocks noChangeShapeType="1"/>
            </p:cNvSpPr>
            <p:nvPr/>
          </p:nvSpPr>
          <p:spPr bwMode="auto">
            <a:xfrm>
              <a:off x="1362" y="2347"/>
              <a:ext cx="3080" cy="0"/>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1" name="Line 26"/>
            <p:cNvSpPr>
              <a:spLocks noChangeShapeType="1"/>
            </p:cNvSpPr>
            <p:nvPr/>
          </p:nvSpPr>
          <p:spPr bwMode="auto">
            <a:xfrm flipH="1" flipV="1">
              <a:off x="1264" y="2878"/>
              <a:ext cx="2982" cy="279"/>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2" name="Line 27"/>
            <p:cNvSpPr>
              <a:spLocks noChangeShapeType="1"/>
            </p:cNvSpPr>
            <p:nvPr/>
          </p:nvSpPr>
          <p:spPr bwMode="auto">
            <a:xfrm flipH="1" flipV="1">
              <a:off x="1264" y="2459"/>
              <a:ext cx="2982" cy="278"/>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3" name="Line 28"/>
            <p:cNvSpPr>
              <a:spLocks noChangeShapeType="1"/>
            </p:cNvSpPr>
            <p:nvPr/>
          </p:nvSpPr>
          <p:spPr bwMode="auto">
            <a:xfrm flipH="1" flipV="1">
              <a:off x="1264" y="1998"/>
              <a:ext cx="2982" cy="278"/>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4" name="Rectangle 29"/>
            <p:cNvSpPr>
              <a:spLocks noChangeArrowheads="1"/>
            </p:cNvSpPr>
            <p:nvPr/>
          </p:nvSpPr>
          <p:spPr bwMode="auto">
            <a:xfrm>
              <a:off x="3992" y="3487"/>
              <a:ext cx="1065" cy="377"/>
            </a:xfrm>
            <a:prstGeom prst="rect">
              <a:avLst/>
            </a:prstGeom>
            <a:solidFill>
              <a:srgbClr val="FF99CC"/>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kern="0">
                <a:solidFill>
                  <a:sysClr val="windowText" lastClr="000000"/>
                </a:solidFill>
                <a:latin typeface="Arial Narrow" charset="0"/>
                <a:ea typeface="MS PGothic" charset="0"/>
                <a:cs typeface="MS PGothic" charset="0"/>
              </a:endParaRPr>
            </a:p>
          </p:txBody>
        </p:sp>
        <p:sp>
          <p:nvSpPr>
            <p:cNvPr id="35" name="Line 30"/>
            <p:cNvSpPr>
              <a:spLocks noChangeShapeType="1"/>
            </p:cNvSpPr>
            <p:nvPr/>
          </p:nvSpPr>
          <p:spPr bwMode="auto">
            <a:xfrm flipH="1" flipV="1">
              <a:off x="1283" y="3334"/>
              <a:ext cx="2983" cy="278"/>
            </a:xfrm>
            <a:prstGeom prst="line">
              <a:avLst/>
            </a:prstGeom>
            <a:noFill/>
            <a:ln w="50800">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0">
                <a:solidFill>
                  <a:sysClr val="windowText" lastClr="000000"/>
                </a:solidFill>
                <a:latin typeface="Times New Roman" charset="0"/>
                <a:ea typeface="MS PGothic" charset="0"/>
                <a:cs typeface="MS PGothic" charset="0"/>
              </a:endParaRPr>
            </a:p>
          </p:txBody>
        </p:sp>
        <p:sp>
          <p:nvSpPr>
            <p:cNvPr id="36" name="Rectangle 31"/>
            <p:cNvSpPr>
              <a:spLocks noChangeArrowheads="1"/>
            </p:cNvSpPr>
            <p:nvPr/>
          </p:nvSpPr>
          <p:spPr bwMode="auto">
            <a:xfrm>
              <a:off x="1638" y="3067"/>
              <a:ext cx="1119"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sz="1600" kern="0">
                  <a:solidFill>
                    <a:sysClr val="windowText" lastClr="000000"/>
                  </a:solidFill>
                  <a:latin typeface="Arial Narrow" pitchFamily="34" charset="0"/>
                  <a:cs typeface="Arial" panose="020B0604020202020204" pitchFamily="34" charset="0"/>
                </a:rPr>
                <a:t>Araçlar / Kaynaklar</a:t>
              </a:r>
              <a:r>
                <a:rPr lang="tr-TR" kern="0">
                  <a:solidFill>
                    <a:sysClr val="windowText" lastClr="000000"/>
                  </a:solidFill>
                  <a:latin typeface="Arial Narrow" pitchFamily="34" charset="0"/>
                  <a:cs typeface="Arial" panose="020B0604020202020204" pitchFamily="34" charset="0"/>
                </a:rPr>
                <a:t> </a:t>
              </a:r>
              <a:r>
                <a:rPr lang="tr-TR" sz="1400" kern="0">
                  <a:solidFill>
                    <a:sysClr val="windowText" lastClr="000000"/>
                  </a:solidFill>
                  <a:latin typeface="Arial" pitchFamily="34" charset="0"/>
                  <a:cs typeface="Arial" panose="020B0604020202020204" pitchFamily="34" charset="0"/>
                </a:rPr>
                <a:t>(opsiyonel)</a:t>
              </a:r>
              <a:endParaRPr lang="en-GB" sz="1400" kern="0">
                <a:solidFill>
                  <a:sysClr val="windowText" lastClr="000000"/>
                </a:solidFill>
                <a:latin typeface="Arial" pitchFamily="34" charset="0"/>
                <a:cs typeface="Arial" panose="020B0604020202020204" pitchFamily="34" charset="0"/>
              </a:endParaRPr>
            </a:p>
          </p:txBody>
        </p:sp>
        <p:sp>
          <p:nvSpPr>
            <p:cNvPr id="37" name="Rectangle 32"/>
            <p:cNvSpPr>
              <a:spLocks noChangeArrowheads="1"/>
            </p:cNvSpPr>
            <p:nvPr/>
          </p:nvSpPr>
          <p:spPr bwMode="auto">
            <a:xfrm>
              <a:off x="2818" y="3067"/>
              <a:ext cx="1115" cy="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sz="1600" kern="0">
                  <a:solidFill>
                    <a:sysClr val="windowText" lastClr="000000"/>
                  </a:solidFill>
                  <a:latin typeface="Arial Narrow" pitchFamily="34" charset="0"/>
                  <a:cs typeface="Arial" panose="020B0604020202020204" pitchFamily="34" charset="0"/>
                </a:rPr>
                <a:t>Maliyet / Bütçe</a:t>
              </a:r>
              <a:r>
                <a:rPr lang="tr-TR" kern="0">
                  <a:solidFill>
                    <a:sysClr val="windowText" lastClr="000000"/>
                  </a:solidFill>
                  <a:latin typeface="Arial Narrow" pitchFamily="34" charset="0"/>
                  <a:cs typeface="Arial" panose="020B0604020202020204" pitchFamily="34" charset="0"/>
                </a:rPr>
                <a:t> </a:t>
              </a:r>
              <a:r>
                <a:rPr lang="tr-TR" sz="1400" kern="0">
                  <a:solidFill>
                    <a:sysClr val="windowText" lastClr="000000"/>
                  </a:solidFill>
                  <a:latin typeface="Arial" pitchFamily="34" charset="0"/>
                  <a:cs typeface="Arial" panose="020B0604020202020204" pitchFamily="34" charset="0"/>
                </a:rPr>
                <a:t>(opsiyonel)</a:t>
              </a:r>
              <a:endParaRPr lang="en-GB" sz="1400" kern="0">
                <a:solidFill>
                  <a:sysClr val="windowText" lastClr="000000"/>
                </a:solidFill>
                <a:latin typeface="Arial" pitchFamily="34" charset="0"/>
                <a:cs typeface="Arial" panose="020B0604020202020204" pitchFamily="34" charset="0"/>
              </a:endParaRPr>
            </a:p>
            <a:p>
              <a:pPr eaLnBrk="0" hangingPunct="0">
                <a:spcBef>
                  <a:spcPct val="50000"/>
                </a:spcBef>
                <a:defRPr/>
              </a:pPr>
              <a:endParaRPr lang="en-GB" kern="0">
                <a:solidFill>
                  <a:sysClr val="windowText" lastClr="000000"/>
                </a:solidFill>
                <a:latin typeface="Arial Narrow" pitchFamily="34" charset="0"/>
                <a:cs typeface="Arial" panose="020B0604020202020204" pitchFamily="34" charset="0"/>
              </a:endParaRPr>
            </a:p>
          </p:txBody>
        </p:sp>
        <p:sp>
          <p:nvSpPr>
            <p:cNvPr id="38" name="Rectangle 33"/>
            <p:cNvSpPr>
              <a:spLocks noChangeArrowheads="1"/>
            </p:cNvSpPr>
            <p:nvPr/>
          </p:nvSpPr>
          <p:spPr bwMode="auto">
            <a:xfrm>
              <a:off x="4050" y="3488"/>
              <a:ext cx="129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kern="0">
                  <a:solidFill>
                    <a:sysClr val="windowText" lastClr="000000"/>
                  </a:solidFill>
                  <a:latin typeface="Arial Narrow" pitchFamily="34" charset="0"/>
                  <a:cs typeface="Arial" panose="020B0604020202020204" pitchFamily="34" charset="0"/>
                </a:rPr>
                <a:t>Ön-koşullar</a:t>
              </a:r>
              <a:endParaRPr lang="en-GB" kern="0">
                <a:solidFill>
                  <a:sysClr val="windowText" lastClr="000000"/>
                </a:solidFill>
                <a:latin typeface="Arial Narrow" pitchFamily="34" charset="0"/>
                <a:cs typeface="Arial" panose="020B0604020202020204" pitchFamily="34" charset="0"/>
              </a:endParaRPr>
            </a:p>
          </p:txBody>
        </p:sp>
        <p:sp>
          <p:nvSpPr>
            <p:cNvPr id="39" name="Rectangle 34"/>
            <p:cNvSpPr>
              <a:spLocks noChangeArrowheads="1"/>
            </p:cNvSpPr>
            <p:nvPr/>
          </p:nvSpPr>
          <p:spPr bwMode="auto">
            <a:xfrm>
              <a:off x="400" y="2191"/>
              <a:ext cx="1152" cy="378"/>
            </a:xfrm>
            <a:prstGeom prst="rect">
              <a:avLst/>
            </a:prstGeom>
            <a:solidFill>
              <a:srgbClr val="547CFA"/>
            </a:solidFill>
            <a:ln w="1270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spcBef>
                  <a:spcPct val="50000"/>
                </a:spcBef>
                <a:defRPr/>
              </a:pPr>
              <a:r>
                <a:rPr lang="tr-TR" kern="0" dirty="0">
                  <a:solidFill>
                    <a:sysClr val="windowText" lastClr="000000"/>
                  </a:solidFill>
                  <a:latin typeface="Arial Narrow" pitchFamily="34" charset="0"/>
                  <a:cs typeface="Arial" panose="020B0604020202020204" pitchFamily="34" charset="0"/>
                </a:rPr>
                <a:t>Projenin Amacı</a:t>
              </a:r>
            </a:p>
          </p:txBody>
        </p:sp>
        <p:sp>
          <p:nvSpPr>
            <p:cNvPr id="40" name="Rectangle 35"/>
            <p:cNvSpPr>
              <a:spLocks noChangeArrowheads="1"/>
            </p:cNvSpPr>
            <p:nvPr/>
          </p:nvSpPr>
          <p:spPr bwMode="auto">
            <a:xfrm>
              <a:off x="424" y="1211"/>
              <a:ext cx="1104"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spcBef>
                  <a:spcPct val="50000"/>
                </a:spcBef>
                <a:defRPr/>
              </a:pPr>
              <a:r>
                <a:rPr lang="tr-TR" sz="1600" kern="0" dirty="0">
                  <a:solidFill>
                    <a:sysClr val="windowText" lastClr="000000"/>
                  </a:solidFill>
                  <a:latin typeface="Arial Narrow" pitchFamily="34" charset="0"/>
                  <a:cs typeface="Arial" panose="020B0604020202020204" pitchFamily="34" charset="0"/>
                </a:rPr>
                <a:t>Müdahale Mantığı-Projenin Kapsamı</a:t>
              </a:r>
              <a:endParaRPr lang="en-GB" sz="1600" kern="0" dirty="0">
                <a:solidFill>
                  <a:sysClr val="windowText" lastClr="000000"/>
                </a:solidFill>
                <a:latin typeface="Arial Narrow" pitchFamily="34" charset="0"/>
                <a:cs typeface="Arial" panose="020B0604020202020204" pitchFamily="34" charset="0"/>
              </a:endParaRPr>
            </a:p>
          </p:txBody>
        </p:sp>
      </p:grpSp>
      <p:grpSp>
        <p:nvGrpSpPr>
          <p:cNvPr id="41" name="Grup 40"/>
          <p:cNvGrpSpPr/>
          <p:nvPr/>
        </p:nvGrpSpPr>
        <p:grpSpPr>
          <a:xfrm>
            <a:off x="2286000" y="70162"/>
            <a:ext cx="4408583" cy="1038094"/>
            <a:chOff x="2327194" y="79215"/>
            <a:chExt cx="4408583" cy="1038094"/>
          </a:xfrm>
        </p:grpSpPr>
        <p:sp>
          <p:nvSpPr>
            <p:cNvPr id="42"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43"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6497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90652" y="1961260"/>
            <a:ext cx="8376805" cy="4678204"/>
          </a:xfrm>
          <a:prstGeom prst="rect">
            <a:avLst/>
          </a:prstGeom>
        </p:spPr>
        <p:txBody>
          <a:bodyPr wrap="square">
            <a:spAutoFit/>
          </a:bodyPr>
          <a:lstStyle/>
          <a:p>
            <a:pPr lvl="0" algn="just" fontAlgn="base">
              <a:spcBef>
                <a:spcPct val="0"/>
              </a:spcBef>
              <a:defRPr/>
            </a:pPr>
            <a:r>
              <a:rPr lang="tr-TR" sz="1600" b="1" i="1" dirty="0">
                <a:solidFill>
                  <a:prstClr val="black"/>
                </a:solidFill>
                <a:latin typeface="Arial" pitchFamily="34" charset="0"/>
                <a:cs typeface="Arial" panose="020B0604020202020204" pitchFamily="34" charset="0"/>
              </a:rPr>
              <a:t>2.1.6 </a:t>
            </a:r>
            <a:r>
              <a:rPr lang="tr-TR" sz="1600" b="1" i="1" dirty="0">
                <a:solidFill>
                  <a:prstClr val="black"/>
                </a:solidFill>
                <a:latin typeface="Arial" pitchFamily="34" charset="0"/>
                <a:cs typeface="Arial" panose="020B0604020202020204" pitchFamily="34" charset="0"/>
                <a:hlinkClick r:id="rId3" action="ppaction://hlinkfile"/>
              </a:rPr>
              <a:t>Bütçe</a:t>
            </a:r>
            <a:r>
              <a:rPr lang="tr-TR" sz="1600" b="1" i="1" dirty="0">
                <a:solidFill>
                  <a:prstClr val="black"/>
                </a:solidFill>
                <a:latin typeface="Arial" pitchFamily="34" charset="0"/>
                <a:cs typeface="Arial" panose="020B0604020202020204" pitchFamily="34" charset="0"/>
              </a:rPr>
              <a:t>: </a:t>
            </a:r>
            <a:r>
              <a:rPr lang="tr-TR" sz="1600" i="1" dirty="0">
                <a:solidFill>
                  <a:prstClr val="black"/>
                </a:solidFill>
                <a:latin typeface="Arial" pitchFamily="34" charset="0"/>
                <a:cs typeface="Arial" panose="020B0604020202020204" pitchFamily="34" charset="0"/>
              </a:rPr>
              <a:t>Belirlenen bütçe formatı Avro cinsinden eksiksiz doldurulmalıdır. Bütçe sayfaları aşağıdakilerden oluşur:</a:t>
            </a:r>
          </a:p>
          <a:p>
            <a:pPr marL="285750" lvl="0" indent="-285750" algn="just" fontAlgn="base">
              <a:spcBef>
                <a:spcPct val="0"/>
              </a:spcBef>
              <a:buFont typeface="Courier New" pitchFamily="49" charset="0"/>
              <a:buChar char="o"/>
              <a:defRPr/>
            </a:pPr>
            <a:r>
              <a:rPr lang="tr-TR" sz="1600" b="1" i="1" dirty="0">
                <a:solidFill>
                  <a:prstClr val="black"/>
                </a:solidFill>
                <a:latin typeface="Arial" pitchFamily="34" charset="0"/>
                <a:cs typeface="Arial" panose="020B0604020202020204" pitchFamily="34" charset="0"/>
              </a:rPr>
              <a:t>Bütçe tablosu</a:t>
            </a:r>
          </a:p>
          <a:p>
            <a:pPr marL="285750" lvl="0" indent="-285750" algn="just" fontAlgn="base">
              <a:spcBef>
                <a:spcPct val="0"/>
              </a:spcBef>
              <a:buFont typeface="Courier New" pitchFamily="49" charset="0"/>
              <a:buChar char="o"/>
              <a:defRPr/>
            </a:pPr>
            <a:r>
              <a:rPr lang="tr-TR" sz="1600" b="1" i="1" dirty="0">
                <a:solidFill>
                  <a:prstClr val="black"/>
                </a:solidFill>
                <a:latin typeface="Arial" pitchFamily="34" charset="0"/>
                <a:cs typeface="Arial" panose="020B0604020202020204" pitchFamily="34" charset="0"/>
              </a:rPr>
              <a:t>Gider gerekçeleri</a:t>
            </a:r>
          </a:p>
          <a:p>
            <a:pPr marL="285750" lvl="0" indent="-285750" algn="just" fontAlgn="base">
              <a:spcBef>
                <a:spcPct val="0"/>
              </a:spcBef>
              <a:buFont typeface="Courier New" pitchFamily="49" charset="0"/>
              <a:buChar char="o"/>
              <a:defRPr/>
            </a:pPr>
            <a:r>
              <a:rPr lang="tr-TR" sz="1600" b="1" i="1" dirty="0">
                <a:solidFill>
                  <a:prstClr val="black"/>
                </a:solidFill>
                <a:latin typeface="Arial" pitchFamily="34" charset="0"/>
                <a:cs typeface="Arial" panose="020B0604020202020204" pitchFamily="34" charset="0"/>
              </a:rPr>
              <a:t>Beklenen fon kaynakları</a:t>
            </a:r>
          </a:p>
          <a:p>
            <a:pPr lvl="0" algn="just" fontAlgn="base">
              <a:spcBef>
                <a:spcPct val="0"/>
              </a:spcBef>
              <a:defRPr/>
            </a:pPr>
            <a:endParaRPr lang="tr-TR" sz="200" b="1" i="1" dirty="0">
              <a:solidFill>
                <a:prstClr val="black"/>
              </a:solidFill>
              <a:latin typeface="Arial" pitchFamily="34" charset="0"/>
              <a:cs typeface="Arial" panose="020B0604020202020204" pitchFamily="34" charset="0"/>
            </a:endParaRPr>
          </a:p>
          <a:p>
            <a:pPr lvl="1" fontAlgn="base">
              <a:spcBef>
                <a:spcPct val="0"/>
              </a:spcBef>
              <a:spcAft>
                <a:spcPct val="0"/>
              </a:spcAft>
              <a:defRPr/>
            </a:pPr>
            <a:r>
              <a:rPr lang="tr-TR" sz="1600" b="1" i="1" dirty="0">
                <a:solidFill>
                  <a:prstClr val="black"/>
                </a:solidFill>
                <a:latin typeface="Arial" pitchFamily="34" charset="0"/>
                <a:cs typeface="Arial" panose="020B0604020202020204" pitchFamily="34" charset="0"/>
              </a:rPr>
              <a:t>Bütçe Başlıkları:</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İnsan kaynakları</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Seyahat</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Ekipman ve malzeme</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Yerel ofis</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Diğer giderler</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Diğer</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Doğrudan Uygun Maliyetler Alt Toplamı</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Dolaylı giderler (İdari giderler)</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Uygun Maliyetler (1-8)</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Yedek Akçe</a:t>
            </a:r>
          </a:p>
          <a:p>
            <a:pPr marL="800100" lvl="1" indent="-342900" fontAlgn="base">
              <a:spcBef>
                <a:spcPct val="0"/>
              </a:spcBef>
              <a:spcAft>
                <a:spcPct val="0"/>
              </a:spcAft>
              <a:buFont typeface="+mj-lt"/>
              <a:buAutoNum type="arabicPeriod"/>
              <a:defRPr/>
            </a:pPr>
            <a:r>
              <a:rPr lang="tr-TR" sz="1400" i="1" dirty="0">
                <a:solidFill>
                  <a:prstClr val="black"/>
                </a:solidFill>
                <a:latin typeface="Arial" pitchFamily="34" charset="0"/>
                <a:cs typeface="Arial" panose="020B0604020202020204" pitchFamily="34" charset="0"/>
              </a:rPr>
              <a:t>Toplam Uygun Maliyetler (9+10)</a:t>
            </a: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90085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90652" y="1961260"/>
            <a:ext cx="8376805" cy="4555093"/>
          </a:xfrm>
          <a:prstGeom prst="rect">
            <a:avLst/>
          </a:prstGeom>
        </p:spPr>
        <p:txBody>
          <a:bodyPr wrap="square">
            <a:spAutoFit/>
          </a:bodyPr>
          <a:lstStyle/>
          <a:p>
            <a:pPr lvl="0" fontAlgn="base">
              <a:spcBef>
                <a:spcPct val="0"/>
              </a:spcBef>
              <a:spcAft>
                <a:spcPct val="0"/>
              </a:spcAft>
            </a:pPr>
            <a:r>
              <a:rPr lang="tr-TR" altLang="en-US" sz="1600" b="1" i="1" dirty="0">
                <a:solidFill>
                  <a:srgbClr val="C00000"/>
                </a:solidFill>
                <a:latin typeface="Arial" panose="020B0604020202020204" pitchFamily="34" charset="0"/>
                <a:cs typeface="Arial" panose="020B0604020202020204" pitchFamily="34" charset="0"/>
              </a:rPr>
              <a:t>Bütçe Başlıkları:</a:t>
            </a:r>
          </a:p>
          <a:p>
            <a:pPr lvl="0" fontAlgn="base">
              <a:spcBef>
                <a:spcPct val="0"/>
              </a:spcBef>
              <a:spcAft>
                <a:spcPct val="0"/>
              </a:spcAft>
              <a:buFont typeface="Calibri" panose="020F0502020204030204" pitchFamily="34" charset="0"/>
              <a:buAutoNum type="arabicPeriod"/>
            </a:pPr>
            <a:r>
              <a:rPr lang="tr-TR" altLang="en-US" sz="1600" b="1" i="1" dirty="0">
                <a:solidFill>
                  <a:srgbClr val="C00000"/>
                </a:solidFill>
                <a:latin typeface="Arial" panose="020B0604020202020204" pitchFamily="34" charset="0"/>
                <a:cs typeface="Arial" panose="020B0604020202020204" pitchFamily="34" charset="0"/>
              </a:rPr>
              <a:t>İnsan kaynakları</a:t>
            </a:r>
          </a:p>
          <a:p>
            <a:pPr lvl="0" fontAlgn="base">
              <a:spcBef>
                <a:spcPct val="0"/>
              </a:spcBef>
              <a:spcAft>
                <a:spcPct val="0"/>
              </a:spcAft>
            </a:pPr>
            <a:r>
              <a:rPr lang="tr-TR" altLang="en-US" sz="1600" i="1" dirty="0">
                <a:solidFill>
                  <a:prstClr val="black"/>
                </a:solidFill>
                <a:latin typeface="Arial" panose="020B0604020202020204" pitchFamily="34" charset="0"/>
                <a:cs typeface="Arial" panose="020B0604020202020204" pitchFamily="34" charset="0"/>
              </a:rPr>
              <a:t>– </a:t>
            </a:r>
            <a:r>
              <a:rPr lang="tr-TR" altLang="en-US" sz="1400" i="1" dirty="0">
                <a:solidFill>
                  <a:prstClr val="black"/>
                </a:solidFill>
                <a:latin typeface="Arial" panose="020B0604020202020204" pitchFamily="34" charset="0"/>
                <a:cs typeface="Arial" panose="020B0604020202020204" pitchFamily="34" charset="0"/>
              </a:rPr>
              <a:t>Projede görevlendirilen personele verilen brüt maaşlar faydalanıcılar tarafından normalde ödenen tutarları aşmamalıdır</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 1. İnsan Kaynakları başlığı altında çalışacak olan personel işçi-işveren ilişkisi ile, sözleşmeli olarak ve </a:t>
            </a:r>
            <a:r>
              <a:rPr lang="tr-TR" altLang="en-US" sz="1400" i="1" dirty="0" err="1">
                <a:solidFill>
                  <a:prstClr val="black"/>
                </a:solidFill>
                <a:latin typeface="Arial" panose="020B0604020202020204" pitchFamily="34" charset="0"/>
                <a:cs typeface="Arial" panose="020B0604020202020204" pitchFamily="34" charset="0"/>
              </a:rPr>
              <a:t>SGK’lı</a:t>
            </a:r>
            <a:r>
              <a:rPr lang="tr-TR" altLang="en-US" sz="1400" i="1" dirty="0">
                <a:solidFill>
                  <a:prstClr val="black"/>
                </a:solidFill>
                <a:latin typeface="Arial" panose="020B0604020202020204" pitchFamily="34" charset="0"/>
                <a:cs typeface="Arial" panose="020B0604020202020204" pitchFamily="34" charset="0"/>
              </a:rPr>
              <a:t> olarak çalışmalıdır </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 Faydalanıcılar tarafından normalde ödenen oranı ve Avrupa Komisyonu tarafından faaliyetin gerçekleşeceği zaman için geçerli yıllık oranları aşmayan, projede görev alan personel ve diğer kişilerin görev yeri haricindeki gece konaklamalarında geçerli olacak harcırah masrafları</a:t>
            </a:r>
          </a:p>
          <a:p>
            <a:pPr lvl="0" fontAlgn="base">
              <a:spcBef>
                <a:spcPct val="0"/>
              </a:spcBef>
              <a:spcAft>
                <a:spcPct val="0"/>
              </a:spcAft>
            </a:pPr>
            <a:r>
              <a:rPr lang="tr-TR" altLang="en-US" sz="1400" b="1" i="1" dirty="0" smtClean="0">
                <a:solidFill>
                  <a:srgbClr val="C00000"/>
                </a:solidFill>
                <a:latin typeface="Arial" panose="020B0604020202020204" pitchFamily="34" charset="0"/>
                <a:cs typeface="Arial" panose="020B0604020202020204" pitchFamily="34" charset="0"/>
              </a:rPr>
              <a:t>2</a:t>
            </a:r>
            <a:r>
              <a:rPr lang="tr-TR" altLang="en-US" sz="1400" b="1" i="1" dirty="0">
                <a:solidFill>
                  <a:srgbClr val="C00000"/>
                </a:solidFill>
                <a:latin typeface="Arial" panose="020B0604020202020204" pitchFamily="34" charset="0"/>
                <a:cs typeface="Arial" panose="020B0604020202020204" pitchFamily="34" charset="0"/>
              </a:rPr>
              <a:t>. </a:t>
            </a:r>
            <a:r>
              <a:rPr lang="tr-TR" altLang="en-US" sz="1400" b="1" i="1" dirty="0" smtClean="0">
                <a:solidFill>
                  <a:srgbClr val="C00000"/>
                </a:solidFill>
                <a:latin typeface="Arial" panose="020B0604020202020204" pitchFamily="34" charset="0"/>
                <a:cs typeface="Arial" panose="020B0604020202020204" pitchFamily="34" charset="0"/>
              </a:rPr>
              <a:t>Seyahat : </a:t>
            </a:r>
          </a:p>
          <a:p>
            <a:pPr lvl="0" fontAlgn="base">
              <a:spcBef>
                <a:spcPct val="0"/>
              </a:spcBef>
              <a:spcAft>
                <a:spcPct val="0"/>
              </a:spcAft>
            </a:pPr>
            <a:r>
              <a:rPr lang="tr-TR" altLang="en-US" sz="1400" i="1" dirty="0" smtClean="0">
                <a:solidFill>
                  <a:prstClr val="black"/>
                </a:solidFill>
                <a:latin typeface="Arial" panose="020B0604020202020204" pitchFamily="34" charset="0"/>
                <a:cs typeface="Arial" panose="020B0604020202020204" pitchFamily="34" charset="0"/>
              </a:rPr>
              <a:t>Projede </a:t>
            </a:r>
            <a:r>
              <a:rPr lang="tr-TR" altLang="en-US" sz="1400" i="1" dirty="0">
                <a:solidFill>
                  <a:prstClr val="black"/>
                </a:solidFill>
                <a:latin typeface="Arial" panose="020B0604020202020204" pitchFamily="34" charset="0"/>
                <a:cs typeface="Arial" panose="020B0604020202020204" pitchFamily="34" charset="0"/>
              </a:rPr>
              <a:t>görev alan personel ve diğer kişilerin seyahat masrafları</a:t>
            </a:r>
          </a:p>
          <a:p>
            <a:pPr lvl="0" fontAlgn="base">
              <a:spcBef>
                <a:spcPct val="0"/>
              </a:spcBef>
              <a:spcAft>
                <a:spcPct val="0"/>
              </a:spcAft>
            </a:pPr>
            <a:endParaRPr lang="tr-TR" altLang="en-US" sz="1400" i="1" dirty="0">
              <a:solidFill>
                <a:prstClr val="black"/>
              </a:solidFill>
              <a:latin typeface="Arial" panose="020B0604020202020204" pitchFamily="34" charset="0"/>
              <a:cs typeface="Arial" panose="020B0604020202020204" pitchFamily="34" charset="0"/>
            </a:endParaRPr>
          </a:p>
          <a:p>
            <a:pPr lvl="0" fontAlgn="base">
              <a:spcBef>
                <a:spcPct val="0"/>
              </a:spcBef>
              <a:spcAft>
                <a:spcPct val="0"/>
              </a:spcAft>
            </a:pPr>
            <a:r>
              <a:rPr lang="tr-TR" altLang="en-US" sz="1400" b="1" i="1" dirty="0">
                <a:solidFill>
                  <a:srgbClr val="C00000"/>
                </a:solidFill>
                <a:latin typeface="Arial" panose="020B0604020202020204" pitchFamily="34" charset="0"/>
                <a:cs typeface="Arial" panose="020B0604020202020204" pitchFamily="34" charset="0"/>
              </a:rPr>
              <a:t>3. Ekipman ve malzeme</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 Proje amaçlarına yönelik olarak ekipman ve malzemelerin alınması (yeni) veya kiralanmasına (yeni veya ikinci el) ilişkin maliyetler ve piyasa oranlarına karşılık gelmeleri koşuluyla hizmet ücretleri.  </a:t>
            </a:r>
          </a:p>
          <a:p>
            <a:pPr lvl="0" fontAlgn="base">
              <a:spcBef>
                <a:spcPct val="0"/>
              </a:spcBef>
              <a:spcAft>
                <a:spcPct val="0"/>
              </a:spcAft>
            </a:pPr>
            <a:endParaRPr lang="tr-TR" altLang="en-US" sz="1400" i="1" dirty="0">
              <a:solidFill>
                <a:prstClr val="black"/>
              </a:solidFill>
              <a:latin typeface="Arial" panose="020B0604020202020204" pitchFamily="34" charset="0"/>
              <a:cs typeface="Arial" panose="020B0604020202020204" pitchFamily="34" charset="0"/>
            </a:endParaRPr>
          </a:p>
          <a:p>
            <a:pPr lvl="0" fontAlgn="base">
              <a:spcBef>
                <a:spcPct val="0"/>
              </a:spcBef>
              <a:spcAft>
                <a:spcPct val="0"/>
              </a:spcAft>
            </a:pPr>
            <a:r>
              <a:rPr lang="tr-TR" altLang="en-US" sz="1400" b="1" i="1" dirty="0">
                <a:solidFill>
                  <a:srgbClr val="C00000"/>
                </a:solidFill>
                <a:latin typeface="Arial" panose="020B0604020202020204" pitchFamily="34" charset="0"/>
                <a:cs typeface="Arial" panose="020B0604020202020204" pitchFamily="34" charset="0"/>
              </a:rPr>
              <a:t>4. Yerel </a:t>
            </a:r>
            <a:r>
              <a:rPr lang="tr-TR" altLang="en-US" sz="1400" b="1" i="1" dirty="0" smtClean="0">
                <a:solidFill>
                  <a:srgbClr val="C00000"/>
                </a:solidFill>
                <a:latin typeface="Arial" panose="020B0604020202020204" pitchFamily="34" charset="0"/>
                <a:cs typeface="Arial" panose="020B0604020202020204" pitchFamily="34" charset="0"/>
              </a:rPr>
              <a:t>ofis : </a:t>
            </a:r>
            <a:r>
              <a:rPr lang="tr-TR" altLang="en-US" sz="1400" i="1" dirty="0" smtClean="0">
                <a:solidFill>
                  <a:prstClr val="black"/>
                </a:solidFill>
                <a:latin typeface="Arial" panose="020B0604020202020204" pitchFamily="34" charset="0"/>
                <a:cs typeface="Arial" panose="020B0604020202020204" pitchFamily="34" charset="0"/>
              </a:rPr>
              <a:t>Yalnızca </a:t>
            </a:r>
            <a:r>
              <a:rPr lang="tr-TR" altLang="en-US" sz="1400" i="1" dirty="0">
                <a:solidFill>
                  <a:prstClr val="black"/>
                </a:solidFill>
                <a:latin typeface="Arial" panose="020B0604020202020204" pitchFamily="34" charset="0"/>
                <a:cs typeface="Arial" panose="020B0604020202020204" pitchFamily="34" charset="0"/>
              </a:rPr>
              <a:t>proje kapsamında kullanılacak olan ofisin kirası, araç kirası ve diğer ofis giderleri</a:t>
            </a: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89090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490652" y="1961260"/>
            <a:ext cx="8376805" cy="3416320"/>
          </a:xfrm>
          <a:prstGeom prst="rect">
            <a:avLst/>
          </a:prstGeom>
        </p:spPr>
        <p:txBody>
          <a:bodyPr wrap="square">
            <a:spAutoFit/>
          </a:bodyPr>
          <a:lstStyle/>
          <a:p>
            <a:pPr lvl="0" fontAlgn="base">
              <a:spcBef>
                <a:spcPct val="0"/>
              </a:spcBef>
              <a:spcAft>
                <a:spcPct val="0"/>
              </a:spcAft>
            </a:pPr>
            <a:r>
              <a:rPr lang="tr-TR" altLang="en-US" sz="1400" b="1" i="1" dirty="0">
                <a:solidFill>
                  <a:srgbClr val="C00000"/>
                </a:solidFill>
                <a:latin typeface="Arial" panose="020B0604020202020204" pitchFamily="34" charset="0"/>
                <a:cs typeface="Arial" panose="020B0604020202020204" pitchFamily="34" charset="0"/>
              </a:rPr>
              <a:t>Bütçe Başlıkları:</a:t>
            </a:r>
          </a:p>
          <a:p>
            <a:pPr lvl="0" fontAlgn="base">
              <a:spcBef>
                <a:spcPct val="0"/>
              </a:spcBef>
              <a:spcAft>
                <a:spcPct val="0"/>
              </a:spcAft>
            </a:pPr>
            <a:r>
              <a:rPr lang="tr-TR" altLang="en-US" sz="1400" i="1" dirty="0">
                <a:solidFill>
                  <a:srgbClr val="C00000"/>
                </a:solidFill>
                <a:latin typeface="Arial" panose="020B0604020202020204" pitchFamily="34" charset="0"/>
                <a:cs typeface="Arial" panose="020B0604020202020204" pitchFamily="34" charset="0"/>
              </a:rPr>
              <a:t> </a:t>
            </a:r>
            <a:r>
              <a:rPr lang="tr-TR" altLang="en-US" sz="1400" b="1" i="1" dirty="0">
                <a:solidFill>
                  <a:srgbClr val="C00000"/>
                </a:solidFill>
                <a:latin typeface="Arial" panose="020B0604020202020204" pitchFamily="34" charset="0"/>
                <a:cs typeface="Arial" panose="020B0604020202020204" pitchFamily="34" charset="0"/>
              </a:rPr>
              <a:t>5. Diğer giderler ve Hizmetler</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Proje kapsamında hazırlanacak yayımlar, görünürlük materyallerinin basımı, değerlendirme maliyetleri, konferans/seminer maliyetleri</a:t>
            </a:r>
            <a:r>
              <a:rPr lang="tr-TR" altLang="en-US" sz="1400" i="1" dirty="0" smtClean="0">
                <a:solidFill>
                  <a:prstClr val="black"/>
                </a:solidFill>
                <a:latin typeface="Arial" panose="020B0604020202020204" pitchFamily="34" charset="0"/>
                <a:cs typeface="Arial" panose="020B0604020202020204" pitchFamily="34" charset="0"/>
              </a:rPr>
              <a:t>,</a:t>
            </a:r>
            <a:endParaRPr lang="tr-TR" altLang="en-US" sz="1400" i="1" dirty="0">
              <a:solidFill>
                <a:prstClr val="black"/>
              </a:solidFill>
              <a:latin typeface="Arial" panose="020B0604020202020204" pitchFamily="34" charset="0"/>
              <a:cs typeface="Arial" panose="020B0604020202020204" pitchFamily="34" charset="0"/>
            </a:endParaRPr>
          </a:p>
          <a:p>
            <a:pPr lvl="0" fontAlgn="base">
              <a:spcBef>
                <a:spcPct val="0"/>
              </a:spcBef>
              <a:spcAft>
                <a:spcPct val="0"/>
              </a:spcAft>
            </a:pPr>
            <a:r>
              <a:rPr lang="tr-TR" altLang="en-US" sz="1400" b="1" i="1" dirty="0" smtClean="0">
                <a:solidFill>
                  <a:srgbClr val="C00000"/>
                </a:solidFill>
                <a:latin typeface="Arial" panose="020B0604020202020204" pitchFamily="34" charset="0"/>
                <a:cs typeface="Arial" panose="020B0604020202020204" pitchFamily="34" charset="0"/>
              </a:rPr>
              <a:t>6</a:t>
            </a:r>
            <a:r>
              <a:rPr lang="tr-TR" altLang="en-US" sz="1400" b="1" i="1" dirty="0">
                <a:solidFill>
                  <a:srgbClr val="C00000"/>
                </a:solidFill>
                <a:latin typeface="Arial" panose="020B0604020202020204" pitchFamily="34" charset="0"/>
                <a:cs typeface="Arial" panose="020B0604020202020204" pitchFamily="34" charset="0"/>
              </a:rPr>
              <a:t>. Diğer</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Projenin uygulaması için yapılacak ve ilk 5 başlık altına girmeyen diğer hizmet alımları</a:t>
            </a:r>
          </a:p>
          <a:p>
            <a:pPr lvl="0" fontAlgn="base">
              <a:spcBef>
                <a:spcPct val="0"/>
              </a:spcBef>
              <a:spcAft>
                <a:spcPct val="0"/>
              </a:spcAft>
            </a:pPr>
            <a:r>
              <a:rPr lang="tr-TR" altLang="en-US" sz="1400" b="1" i="1" dirty="0" smtClean="0">
                <a:solidFill>
                  <a:srgbClr val="C00000"/>
                </a:solidFill>
                <a:latin typeface="Arial" panose="020B0604020202020204" pitchFamily="34" charset="0"/>
                <a:cs typeface="Arial" panose="020B0604020202020204" pitchFamily="34" charset="0"/>
              </a:rPr>
              <a:t>8</a:t>
            </a:r>
            <a:r>
              <a:rPr lang="tr-TR" altLang="en-US" sz="1400" b="1" i="1" dirty="0">
                <a:solidFill>
                  <a:srgbClr val="C00000"/>
                </a:solidFill>
                <a:latin typeface="Arial" panose="020B0604020202020204" pitchFamily="34" charset="0"/>
                <a:cs typeface="Arial" panose="020B0604020202020204" pitchFamily="34" charset="0"/>
              </a:rPr>
              <a:t>. Dolaylı giderler (İdari giderler)</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Proje ile ilgili yapılan genel idari giderleri karşılamak için, proje doğrudan uygun maliyetleri ara toplamının (Bütçe başlığı 7) %7’sini aşmayan götürü tutar, dolaylı maliyet (Bütçe başlığı 8) olarak talep edilebilir. </a:t>
            </a:r>
          </a:p>
          <a:p>
            <a:pPr lvl="0" fontAlgn="base">
              <a:spcBef>
                <a:spcPct val="0"/>
              </a:spcBef>
              <a:spcAft>
                <a:spcPct val="0"/>
              </a:spcAft>
            </a:pPr>
            <a:r>
              <a:rPr lang="tr-TR" altLang="en-US" sz="1400" b="1" i="1" dirty="0" smtClean="0">
                <a:solidFill>
                  <a:srgbClr val="C00000"/>
                </a:solidFill>
                <a:latin typeface="Arial" panose="020B0604020202020204" pitchFamily="34" charset="0"/>
                <a:cs typeface="Arial" panose="020B0604020202020204" pitchFamily="34" charset="0"/>
              </a:rPr>
              <a:t>10</a:t>
            </a:r>
            <a:r>
              <a:rPr lang="tr-TR" altLang="en-US" sz="1400" b="1" i="1" dirty="0">
                <a:solidFill>
                  <a:srgbClr val="C00000"/>
                </a:solidFill>
                <a:latin typeface="Arial" panose="020B0604020202020204" pitchFamily="34" charset="0"/>
                <a:cs typeface="Arial" panose="020B0604020202020204" pitchFamily="34" charset="0"/>
              </a:rPr>
              <a:t>. Yedek Akçe</a:t>
            </a:r>
          </a:p>
          <a:p>
            <a:pPr lvl="0" fontAlgn="base">
              <a:spcBef>
                <a:spcPct val="0"/>
              </a:spcBef>
              <a:spcAft>
                <a:spcPct val="0"/>
              </a:spcAft>
            </a:pPr>
            <a:r>
              <a:rPr lang="tr-TR" altLang="en-US" sz="1400" i="1" dirty="0">
                <a:solidFill>
                  <a:prstClr val="black"/>
                </a:solidFill>
                <a:latin typeface="Arial" panose="020B0604020202020204" pitchFamily="34" charset="0"/>
                <a:cs typeface="Arial" panose="020B0604020202020204" pitchFamily="34" charset="0"/>
              </a:rPr>
              <a:t>Proje doğrudan uygun maliyetleri ara toplamının (Bütçe başlığı 7) %5’ini geçmemek kaydıyla proje bütçesine bir yedek akçe (Bütçe başlığı 10) dahil edilebilir. Yedek akçe sadece Sözleşme </a:t>
            </a:r>
            <a:r>
              <a:rPr lang="tr-TR" altLang="en-US" sz="1400" i="1" dirty="0" err="1">
                <a:solidFill>
                  <a:prstClr val="black"/>
                </a:solidFill>
                <a:latin typeface="Arial" panose="020B0604020202020204" pitchFamily="34" charset="0"/>
                <a:cs typeface="Arial" panose="020B0604020202020204" pitchFamily="34" charset="0"/>
              </a:rPr>
              <a:t>Makamı’nın</a:t>
            </a:r>
            <a:r>
              <a:rPr lang="tr-TR" altLang="en-US" sz="1400" i="1" dirty="0">
                <a:solidFill>
                  <a:prstClr val="black"/>
                </a:solidFill>
                <a:latin typeface="Arial" panose="020B0604020202020204" pitchFamily="34" charset="0"/>
                <a:cs typeface="Arial" panose="020B0604020202020204" pitchFamily="34" charset="0"/>
              </a:rPr>
              <a:t> </a:t>
            </a:r>
            <a:r>
              <a:rPr lang="tr-TR" altLang="en-US" sz="1400" b="1" i="1" dirty="0">
                <a:solidFill>
                  <a:prstClr val="black"/>
                </a:solidFill>
                <a:latin typeface="Arial" panose="020B0604020202020204" pitchFamily="34" charset="0"/>
                <a:cs typeface="Arial" panose="020B0604020202020204" pitchFamily="34" charset="0"/>
              </a:rPr>
              <a:t>yazılı ön onayı </a:t>
            </a:r>
            <a:r>
              <a:rPr lang="tr-TR" altLang="en-US" sz="1400" i="1" dirty="0">
                <a:solidFill>
                  <a:prstClr val="black"/>
                </a:solidFill>
                <a:latin typeface="Arial" panose="020B0604020202020204" pitchFamily="34" charset="0"/>
                <a:cs typeface="Arial" panose="020B0604020202020204" pitchFamily="34" charset="0"/>
              </a:rPr>
              <a:t>sonrasında kullanılabilir.</a:t>
            </a:r>
          </a:p>
          <a:p>
            <a:pPr lvl="0" fontAlgn="base">
              <a:spcBef>
                <a:spcPct val="0"/>
              </a:spcBef>
              <a:spcAft>
                <a:spcPct val="0"/>
              </a:spcAft>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047188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7" y="2039976"/>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51926305"/>
              </p:ext>
            </p:extLst>
          </p:nvPr>
        </p:nvGraphicFramePr>
        <p:xfrm>
          <a:off x="461843" y="1825625"/>
          <a:ext cx="8405615" cy="4351338"/>
        </p:xfrm>
        <a:graphic>
          <a:graphicData uri="http://schemas.openxmlformats.org/drawingml/2006/table">
            <a:tbl>
              <a:tblPr firstRow="1" firstCol="1" bandRow="1">
                <a:tableStyleId>{5C22544A-7EE6-4342-B048-85BDC9FD1C3A}</a:tableStyleId>
              </a:tblPr>
              <a:tblGrid>
                <a:gridCol w="3665404"/>
                <a:gridCol w="1139078"/>
                <a:gridCol w="1139078"/>
                <a:gridCol w="1105158"/>
                <a:gridCol w="1356897"/>
              </a:tblGrid>
              <a:tr h="206294">
                <a:tc>
                  <a:txBody>
                    <a:bodyPr/>
                    <a:lstStyle/>
                    <a:p>
                      <a:pPr>
                        <a:lnSpc>
                          <a:spcPct val="107000"/>
                        </a:lnSpc>
                        <a:spcAft>
                          <a:spcPts val="0"/>
                        </a:spcAft>
                      </a:pPr>
                      <a:r>
                        <a:rPr lang="tr-TR" sz="600">
                          <a:effectLst/>
                        </a:rPr>
                        <a:t>Budget for the Action</a:t>
                      </a:r>
                      <a:r>
                        <a:rPr lang="tr-TR" sz="600" baseline="30000">
                          <a:effectLst/>
                        </a:rPr>
                        <a:t>1  </a:t>
                      </a:r>
                      <a:endParaRPr lang="tr-TR" sz="600">
                        <a:effectLst/>
                      </a:endParaRPr>
                    </a:p>
                    <a:p>
                      <a:pPr>
                        <a:lnSpc>
                          <a:spcPct val="107000"/>
                        </a:lnSpc>
                        <a:spcAft>
                          <a:spcPts val="0"/>
                        </a:spcAft>
                      </a:pPr>
                      <a:r>
                        <a:rPr lang="en-GB" sz="600">
                          <a:effectLst/>
                        </a:rPr>
                        <a:t>/ Faaliyet Bütçesi</a:t>
                      </a:r>
                      <a:r>
                        <a:rPr lang="en-GB" sz="600" baseline="300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gridSpan="4">
                  <a:txBody>
                    <a:bodyPr/>
                    <a:lstStyle/>
                    <a:p>
                      <a:pPr>
                        <a:lnSpc>
                          <a:spcPct val="107000"/>
                        </a:lnSpc>
                        <a:spcAft>
                          <a:spcPts val="0"/>
                        </a:spcAft>
                      </a:pPr>
                      <a:r>
                        <a:rPr lang="tr-TR" sz="600">
                          <a:effectLst/>
                        </a:rPr>
                        <a:t>All Years / Tüm Yıllar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hMerge="1">
                  <a:txBody>
                    <a:bodyPr/>
                    <a:lstStyle/>
                    <a:p>
                      <a:endParaRPr lang="tr-TR"/>
                    </a:p>
                  </a:txBody>
                  <a:tcPr/>
                </a:tc>
                <a:tc hMerge="1">
                  <a:txBody>
                    <a:bodyPr/>
                    <a:lstStyle/>
                    <a:p>
                      <a:endParaRPr lang="tr-TR"/>
                    </a:p>
                  </a:txBody>
                  <a:tcPr/>
                </a:tc>
                <a:tc hMerge="1">
                  <a:txBody>
                    <a:bodyPr/>
                    <a:lstStyle/>
                    <a:p>
                      <a:endParaRPr lang="tr-TR"/>
                    </a:p>
                  </a:txBody>
                  <a:tcPr/>
                </a:tc>
              </a:tr>
              <a:tr h="412587">
                <a:tc>
                  <a:txBody>
                    <a:bodyPr/>
                    <a:lstStyle/>
                    <a:p>
                      <a:pPr>
                        <a:lnSpc>
                          <a:spcPct val="107000"/>
                        </a:lnSpc>
                        <a:spcAft>
                          <a:spcPts val="0"/>
                        </a:spcAft>
                      </a:pPr>
                      <a:r>
                        <a:rPr lang="tr-TR" sz="600">
                          <a:effectLst/>
                        </a:rPr>
                        <a:t>Costs/Giderler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Unit </a:t>
                      </a:r>
                      <a:r>
                        <a:rPr lang="tr-TR" sz="600" baseline="30000">
                          <a:effectLst/>
                        </a:rPr>
                        <a:t>11</a:t>
                      </a:r>
                      <a:endParaRPr lang="tr-TR" sz="600">
                        <a:effectLst/>
                      </a:endParaRPr>
                    </a:p>
                    <a:p>
                      <a:pPr>
                        <a:lnSpc>
                          <a:spcPct val="107000"/>
                        </a:lnSpc>
                        <a:spcAft>
                          <a:spcPts val="0"/>
                        </a:spcAft>
                      </a:pPr>
                      <a:r>
                        <a:rPr lang="tr-TR" sz="600">
                          <a:effectLst/>
                        </a:rPr>
                        <a:t>/ Birim</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of units</a:t>
                      </a:r>
                    </a:p>
                    <a:p>
                      <a:pPr>
                        <a:lnSpc>
                          <a:spcPct val="107000"/>
                        </a:lnSpc>
                        <a:spcAft>
                          <a:spcPts val="0"/>
                        </a:spcAft>
                      </a:pPr>
                      <a:r>
                        <a:rPr lang="tr-TR" sz="600">
                          <a:effectLst/>
                        </a:rPr>
                        <a:t>/ Birim Sayısı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Unit value</a:t>
                      </a:r>
                      <a:br>
                        <a:rPr lang="tr-TR" sz="600">
                          <a:effectLst/>
                        </a:rPr>
                      </a:br>
                      <a:r>
                        <a:rPr lang="tr-TR" sz="600">
                          <a:effectLst/>
                        </a:rPr>
                        <a:t>(in EUR)-/ Birim Maliyet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Total Cost</a:t>
                      </a:r>
                      <a:br>
                        <a:rPr lang="tr-TR" sz="600">
                          <a:effectLst/>
                        </a:rPr>
                      </a:br>
                      <a:r>
                        <a:rPr lang="tr-TR" sz="600">
                          <a:effectLst/>
                        </a:rPr>
                        <a:t>(in EUR)</a:t>
                      </a:r>
                      <a:r>
                        <a:rPr lang="tr-TR" sz="600" baseline="30000">
                          <a:effectLst/>
                        </a:rPr>
                        <a:t>3</a:t>
                      </a:r>
                      <a:endParaRPr lang="tr-TR" sz="600">
                        <a:effectLst/>
                      </a:endParaRPr>
                    </a:p>
                    <a:p>
                      <a:pPr>
                        <a:lnSpc>
                          <a:spcPct val="107000"/>
                        </a:lnSpc>
                        <a:spcAft>
                          <a:spcPts val="0"/>
                        </a:spcAft>
                      </a:pPr>
                      <a:r>
                        <a:rPr lang="tr-TR" sz="600">
                          <a:effectLst/>
                        </a:rPr>
                        <a:t>/ Toplam Maliyet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109536">
                <a:tc>
                  <a:txBody>
                    <a:bodyPr/>
                    <a:lstStyle/>
                    <a:p>
                      <a:pPr>
                        <a:lnSpc>
                          <a:spcPct val="107000"/>
                        </a:lnSpc>
                        <a:spcAft>
                          <a:spcPts val="0"/>
                        </a:spcAft>
                      </a:pPr>
                      <a:r>
                        <a:rPr lang="tr-TR" sz="600">
                          <a:effectLst/>
                        </a:rPr>
                        <a:t>1.Human Resources</a:t>
                      </a:r>
                      <a:r>
                        <a:rPr lang="tr-TR" sz="600" baseline="30000">
                          <a:effectLst/>
                        </a:rPr>
                        <a:t>12</a:t>
                      </a:r>
                      <a:r>
                        <a:rPr lang="tr-TR" sz="600">
                          <a:effectLst/>
                        </a:rPr>
                        <a:t>/ İnsan Kaynakları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618881">
                <a:tc>
                  <a:txBody>
                    <a:bodyPr/>
                    <a:lstStyle/>
                    <a:p>
                      <a:pPr>
                        <a:lnSpc>
                          <a:spcPct val="107000"/>
                        </a:lnSpc>
                        <a:spcAft>
                          <a:spcPts val="0"/>
                        </a:spcAft>
                      </a:pPr>
                      <a:r>
                        <a:rPr lang="tr-TR" sz="600">
                          <a:effectLst/>
                        </a:rPr>
                        <a:t>1.1Salaries (gross salaries including social security charges and other related costs, local staff)</a:t>
                      </a:r>
                      <a:r>
                        <a:rPr lang="tr-TR" sz="600" baseline="30000">
                          <a:effectLst/>
                        </a:rPr>
                        <a:t>4</a:t>
                      </a:r>
                      <a:endParaRPr lang="tr-TR" sz="600">
                        <a:effectLst/>
                      </a:endParaRPr>
                    </a:p>
                    <a:p>
                      <a:pPr>
                        <a:lnSpc>
                          <a:spcPct val="107000"/>
                        </a:lnSpc>
                        <a:spcAft>
                          <a:spcPts val="0"/>
                        </a:spcAft>
                      </a:pPr>
                      <a:r>
                        <a:rPr lang="tr-TR" sz="600">
                          <a:effectLst/>
                        </a:rPr>
                        <a:t>/ Maaşlar (sosyal güvenlik ödemeleri ve ilgili diğer giderler de dahil olmak üzere brüt maaşlar, yerel personel)</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1.1.1 Technical /Teknik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month / aylık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1.1.2 Administrative/ support staff / İdari/Destek Personeli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month / aylık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618881">
                <a:tc>
                  <a:txBody>
                    <a:bodyPr/>
                    <a:lstStyle/>
                    <a:p>
                      <a:pPr>
                        <a:lnSpc>
                          <a:spcPct val="107000"/>
                        </a:lnSpc>
                        <a:spcAft>
                          <a:spcPts val="0"/>
                        </a:spcAft>
                      </a:pPr>
                      <a:r>
                        <a:rPr lang="tr-TR" sz="600">
                          <a:effectLst/>
                        </a:rPr>
                        <a:t>1.2 Salaries (gross salaries including social security charges and other related costs, expat/int. staff) / Maaşlar (sosyal güvenlik ödemeleri ve ilgili diğer giderler de dahil olmak üzere brüt maaşlar, yabancı/uluslararası personel</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month / aylık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1.3Per diems for missions/travel</a:t>
                      </a:r>
                      <a:r>
                        <a:rPr lang="tr-TR" sz="600" baseline="30000">
                          <a:effectLst/>
                        </a:rPr>
                        <a:t>5 </a:t>
                      </a:r>
                      <a:r>
                        <a:rPr lang="tr-TR" sz="600">
                          <a:effectLst/>
                        </a:rPr>
                        <a:t>/ Görev/seyahat gündelikleri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309441">
                <a:tc>
                  <a:txBody>
                    <a:bodyPr/>
                    <a:lstStyle/>
                    <a:p>
                      <a:pPr>
                        <a:lnSpc>
                          <a:spcPct val="107000"/>
                        </a:lnSpc>
                        <a:spcAft>
                          <a:spcPts val="0"/>
                        </a:spcAft>
                      </a:pPr>
                      <a:r>
                        <a:rPr lang="tr-TR" sz="600">
                          <a:effectLst/>
                        </a:rPr>
                        <a:t>1.3.1 Abroad (staff assigned to the Action)/ Yurt dışı (proje için görevlendirilmiş personel)</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diem/ Gündelik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309441">
                <a:tc>
                  <a:txBody>
                    <a:bodyPr/>
                    <a:lstStyle/>
                    <a:p>
                      <a:pPr>
                        <a:lnSpc>
                          <a:spcPct val="107000"/>
                        </a:lnSpc>
                        <a:spcAft>
                          <a:spcPts val="0"/>
                        </a:spcAft>
                      </a:pPr>
                      <a:r>
                        <a:rPr lang="tr-TR" sz="600">
                          <a:effectLst/>
                        </a:rPr>
                        <a:t>1.3.2 Local (staff assigned to the Action)/ Yurt içi (proje için görevlendirilmiş personel)</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diem/ Gündelik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1.3.3 Seminar/conference participants/ Seminer/Konferans Katılımcıları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diem / Gündelik</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Subtotal Human Resources/ İnsan Kaynakları Alt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109536">
                <a:tc>
                  <a:txBody>
                    <a:bodyPr/>
                    <a:lstStyle/>
                    <a:p>
                      <a:pPr>
                        <a:lnSpc>
                          <a:spcPct val="107000"/>
                        </a:lnSpc>
                        <a:spcAft>
                          <a:spcPts val="0"/>
                        </a:spcAft>
                      </a:pPr>
                      <a:r>
                        <a:rPr lang="tr-TR" sz="600">
                          <a:effectLst/>
                        </a:rPr>
                        <a:t>2.Travel</a:t>
                      </a:r>
                      <a:r>
                        <a:rPr lang="tr-TR" sz="600" baseline="30000">
                          <a:effectLst/>
                        </a:rPr>
                        <a:t>6 </a:t>
                      </a:r>
                      <a:r>
                        <a:rPr lang="tr-TR" sz="600">
                          <a:effectLst/>
                        </a:rPr>
                        <a:t>/ Seyahat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309441">
                <a:tc>
                  <a:txBody>
                    <a:bodyPr/>
                    <a:lstStyle/>
                    <a:p>
                      <a:pPr>
                        <a:lnSpc>
                          <a:spcPct val="107000"/>
                        </a:lnSpc>
                        <a:spcAft>
                          <a:spcPts val="0"/>
                        </a:spcAft>
                      </a:pPr>
                      <a:r>
                        <a:rPr lang="tr-TR" sz="600">
                          <a:effectLst/>
                        </a:rPr>
                        <a:t>2.1 International travel/ Uluslararası Seyahat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flight/ Her Uçuş için</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206294">
                <a:tc>
                  <a:txBody>
                    <a:bodyPr/>
                    <a:lstStyle/>
                    <a:p>
                      <a:pPr>
                        <a:lnSpc>
                          <a:spcPct val="107000"/>
                        </a:lnSpc>
                        <a:spcAft>
                          <a:spcPts val="0"/>
                        </a:spcAft>
                      </a:pPr>
                      <a:r>
                        <a:rPr lang="tr-TR" sz="600">
                          <a:effectLst/>
                        </a:rPr>
                        <a:t>2.2 Local transportation / Yerel Seyahat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Per month /aylık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r h="109536">
                <a:tc>
                  <a:txBody>
                    <a:bodyPr/>
                    <a:lstStyle/>
                    <a:p>
                      <a:pPr>
                        <a:lnSpc>
                          <a:spcPct val="107000"/>
                        </a:lnSpc>
                        <a:spcAft>
                          <a:spcPts val="0"/>
                        </a:spcAft>
                      </a:pPr>
                      <a:r>
                        <a:rPr lang="tr-TR" sz="600">
                          <a:effectLst/>
                        </a:rPr>
                        <a:t>Subtotal Travel / Seyahat Alt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c>
                  <a:txBody>
                    <a:bodyPr/>
                    <a:lstStyle/>
                    <a:p>
                      <a:pPr>
                        <a:lnSpc>
                          <a:spcPct val="107000"/>
                        </a:lnSpc>
                        <a:spcAft>
                          <a:spcPts val="0"/>
                        </a:spcAft>
                      </a:pPr>
                      <a:r>
                        <a:rPr lang="tr-TR" sz="600" dirty="0">
                          <a:effectLst/>
                        </a:rPr>
                        <a:t>0,00</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433" marR="39433" marT="0" marB="0"/>
                </a:tc>
              </a:tr>
            </a:tbl>
          </a:graphicData>
        </a:graphic>
      </p:graphicFrame>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073718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7" y="2039976"/>
            <a:ext cx="8072005" cy="41871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2039976"/>
            <a:ext cx="8376805" cy="41871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47481357"/>
              </p:ext>
            </p:extLst>
          </p:nvPr>
        </p:nvGraphicFramePr>
        <p:xfrm>
          <a:off x="490653" y="2036501"/>
          <a:ext cx="8376804" cy="3971008"/>
        </p:xfrm>
        <a:graphic>
          <a:graphicData uri="http://schemas.openxmlformats.org/drawingml/2006/table">
            <a:tbl>
              <a:tblPr firstRow="1" firstCol="1" bandRow="1">
                <a:tableStyleId>{5C22544A-7EE6-4342-B048-85BDC9FD1C3A}</a:tableStyleId>
              </a:tblPr>
              <a:tblGrid>
                <a:gridCol w="2917369"/>
                <a:gridCol w="1521542"/>
                <a:gridCol w="1331119"/>
                <a:gridCol w="1201704"/>
                <a:gridCol w="1405070"/>
              </a:tblGrid>
              <a:tr h="449156">
                <a:tc>
                  <a:txBody>
                    <a:bodyPr/>
                    <a:lstStyle/>
                    <a:p>
                      <a:pPr>
                        <a:lnSpc>
                          <a:spcPct val="107000"/>
                        </a:lnSpc>
                        <a:spcAft>
                          <a:spcPts val="0"/>
                        </a:spcAft>
                      </a:pPr>
                      <a:r>
                        <a:rPr lang="tr-TR" sz="800">
                          <a:effectLst/>
                        </a:rPr>
                        <a:t>Costs/Giderler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Unit </a:t>
                      </a:r>
                      <a:r>
                        <a:rPr lang="tr-TR" sz="800" baseline="30000">
                          <a:effectLst/>
                        </a:rPr>
                        <a:t>11</a:t>
                      </a:r>
                      <a:endParaRPr lang="tr-TR" sz="800">
                        <a:effectLst/>
                      </a:endParaRPr>
                    </a:p>
                    <a:p>
                      <a:pPr>
                        <a:lnSpc>
                          <a:spcPct val="107000"/>
                        </a:lnSpc>
                        <a:spcAft>
                          <a:spcPts val="0"/>
                        </a:spcAft>
                      </a:pPr>
                      <a:r>
                        <a:rPr lang="tr-TR" sz="800">
                          <a:effectLst/>
                        </a:rPr>
                        <a:t>/ Birim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of units</a:t>
                      </a:r>
                    </a:p>
                    <a:p>
                      <a:pPr>
                        <a:lnSpc>
                          <a:spcPct val="107000"/>
                        </a:lnSpc>
                        <a:spcAft>
                          <a:spcPts val="0"/>
                        </a:spcAft>
                      </a:pPr>
                      <a:r>
                        <a:rPr lang="tr-TR" sz="800">
                          <a:effectLst/>
                        </a:rPr>
                        <a:t>/ Birim Sayısı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Unit value</a:t>
                      </a:r>
                      <a:br>
                        <a:rPr lang="tr-TR" sz="800">
                          <a:effectLst/>
                        </a:rPr>
                      </a:br>
                      <a:r>
                        <a:rPr lang="tr-TR" sz="800">
                          <a:effectLst/>
                        </a:rPr>
                        <a:t>(in EUR)-/ Birim Maliyet</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Total Cost</a:t>
                      </a:r>
                      <a:br>
                        <a:rPr lang="tr-TR" sz="800">
                          <a:effectLst/>
                        </a:rPr>
                      </a:br>
                      <a:r>
                        <a:rPr lang="tr-TR" sz="800">
                          <a:effectLst/>
                        </a:rPr>
                        <a:t>(in EUR)</a:t>
                      </a:r>
                      <a:r>
                        <a:rPr lang="tr-TR" sz="800" baseline="30000">
                          <a:effectLst/>
                        </a:rPr>
                        <a:t>3</a:t>
                      </a:r>
                      <a:endParaRPr lang="tr-TR" sz="800">
                        <a:effectLst/>
                      </a:endParaRPr>
                    </a:p>
                    <a:p>
                      <a:pPr>
                        <a:lnSpc>
                          <a:spcPct val="107000"/>
                        </a:lnSpc>
                        <a:spcAft>
                          <a:spcPts val="0"/>
                        </a:spcAft>
                      </a:pPr>
                      <a:r>
                        <a:rPr lang="tr-TR" sz="800">
                          <a:effectLst/>
                        </a:rPr>
                        <a:t>/ Toplam Maliyet</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a:effectLst/>
                        </a:rPr>
                        <a:t>3.Equipment and supplies</a:t>
                      </a:r>
                      <a:r>
                        <a:rPr lang="tr-TR" sz="800" baseline="30000">
                          <a:effectLst/>
                        </a:rPr>
                        <a:t>7</a:t>
                      </a:r>
                      <a:r>
                        <a:rPr lang="tr-TR" sz="800">
                          <a:effectLst/>
                        </a:rPr>
                        <a:t>/ Ekipman ve Malzeme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a:effectLst/>
                        </a:rPr>
                        <a:t>3.1 Purchase or rent of vehicles/ Araç alımı veya kiralanması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Per vehicle/ Her araç için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336868">
                <a:tc>
                  <a:txBody>
                    <a:bodyPr/>
                    <a:lstStyle/>
                    <a:p>
                      <a:pPr>
                        <a:lnSpc>
                          <a:spcPct val="107000"/>
                        </a:lnSpc>
                        <a:spcAft>
                          <a:spcPts val="0"/>
                        </a:spcAft>
                      </a:pPr>
                      <a:r>
                        <a:rPr lang="tr-TR" sz="800">
                          <a:effectLst/>
                        </a:rPr>
                        <a:t>3.2 Furniture, computer equipment / Mobilya, bilgisayar ekipmanı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a:effectLst/>
                        </a:rPr>
                        <a:t>3.3 Machines, tools…/ Makineler, aletler...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449156">
                <a:tc>
                  <a:txBody>
                    <a:bodyPr/>
                    <a:lstStyle/>
                    <a:p>
                      <a:pPr>
                        <a:lnSpc>
                          <a:spcPct val="107000"/>
                        </a:lnSpc>
                        <a:spcAft>
                          <a:spcPts val="0"/>
                        </a:spcAft>
                      </a:pPr>
                      <a:r>
                        <a:rPr lang="tr-TR" sz="800">
                          <a:effectLst/>
                        </a:rPr>
                        <a:t>3.4 Spare parts/equipment for machines, tools/ Yedek parçalar/makineler için ekipmenlar, aletler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a:effectLst/>
                        </a:rPr>
                        <a:t>3.5 Other (please specify)/ Diğer (lütfen belirtiniz)</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336868">
                <a:tc>
                  <a:txBody>
                    <a:bodyPr/>
                    <a:lstStyle/>
                    <a:p>
                      <a:pPr>
                        <a:lnSpc>
                          <a:spcPct val="107000"/>
                        </a:lnSpc>
                        <a:spcAft>
                          <a:spcPts val="0"/>
                        </a:spcAft>
                      </a:pPr>
                      <a:r>
                        <a:rPr lang="tr-TR" sz="800">
                          <a:effectLst/>
                        </a:rPr>
                        <a:t>Subtotal Equipment and supplies / Ekipman ve Malzeme Alt Toplamı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132734">
                <a:tc>
                  <a:txBody>
                    <a:bodyPr/>
                    <a:lstStyle/>
                    <a:p>
                      <a:pPr>
                        <a:lnSpc>
                          <a:spcPct val="107000"/>
                        </a:lnSpc>
                        <a:spcAft>
                          <a:spcPts val="0"/>
                        </a:spcAft>
                      </a:pPr>
                      <a:r>
                        <a:rPr lang="tr-TR" sz="800">
                          <a:effectLst/>
                        </a:rPr>
                        <a:t>1.Local office</a:t>
                      </a:r>
                      <a:r>
                        <a:rPr lang="tr-TR" sz="800" baseline="30000">
                          <a:effectLst/>
                        </a:rPr>
                        <a:t>12</a:t>
                      </a:r>
                      <a:r>
                        <a:rPr lang="tr-TR" sz="800">
                          <a:effectLst/>
                        </a:rPr>
                        <a:t>/ Yerel Ofis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dirty="0">
                          <a:effectLst/>
                        </a:rPr>
                        <a:t>4.1 </a:t>
                      </a:r>
                      <a:r>
                        <a:rPr lang="tr-TR" sz="800" dirty="0" err="1">
                          <a:effectLst/>
                        </a:rPr>
                        <a:t>Vehicle</a:t>
                      </a:r>
                      <a:r>
                        <a:rPr lang="tr-TR" sz="800" dirty="0">
                          <a:effectLst/>
                        </a:rPr>
                        <a:t> </a:t>
                      </a:r>
                      <a:r>
                        <a:rPr lang="tr-TR" sz="800" dirty="0" err="1">
                          <a:effectLst/>
                        </a:rPr>
                        <a:t>costs</a:t>
                      </a:r>
                      <a:r>
                        <a:rPr lang="tr-TR" sz="800" dirty="0">
                          <a:effectLst/>
                        </a:rPr>
                        <a:t>/ Araç Maliyetleri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Per month / Aylık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224578">
                <a:tc>
                  <a:txBody>
                    <a:bodyPr/>
                    <a:lstStyle/>
                    <a:p>
                      <a:pPr>
                        <a:lnSpc>
                          <a:spcPct val="107000"/>
                        </a:lnSpc>
                        <a:spcAft>
                          <a:spcPts val="0"/>
                        </a:spcAft>
                      </a:pPr>
                      <a:r>
                        <a:rPr lang="tr-TR" sz="800">
                          <a:effectLst/>
                        </a:rPr>
                        <a:t>4.2 Office rent / Ofis Kirası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Per month/ Aylık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336868">
                <a:tc>
                  <a:txBody>
                    <a:bodyPr/>
                    <a:lstStyle/>
                    <a:p>
                      <a:pPr>
                        <a:lnSpc>
                          <a:spcPct val="107000"/>
                        </a:lnSpc>
                        <a:spcAft>
                          <a:spcPts val="0"/>
                        </a:spcAft>
                      </a:pPr>
                      <a:r>
                        <a:rPr lang="tr-TR" sz="800">
                          <a:effectLst/>
                        </a:rPr>
                        <a:t>4.3 Consumables - office supplies / Tüketim malzemeleri - ofis malzemeleri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Per month/ Aylık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449156">
                <a:tc>
                  <a:txBody>
                    <a:bodyPr/>
                    <a:lstStyle/>
                    <a:p>
                      <a:pPr>
                        <a:lnSpc>
                          <a:spcPct val="107000"/>
                        </a:lnSpc>
                        <a:spcAft>
                          <a:spcPts val="0"/>
                        </a:spcAft>
                      </a:pPr>
                      <a:r>
                        <a:rPr lang="tr-TR" sz="800">
                          <a:effectLst/>
                        </a:rPr>
                        <a:t>4.4 Other services (tel/fax, electricity/heating, maintenance)/ Diğer hizmetler (tel/faks, elektrik/ısınma, bakım)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Per month/ Aylık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0,00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r h="132734">
                <a:tc>
                  <a:txBody>
                    <a:bodyPr/>
                    <a:lstStyle/>
                    <a:p>
                      <a:pPr>
                        <a:lnSpc>
                          <a:spcPct val="107000"/>
                        </a:lnSpc>
                        <a:spcAft>
                          <a:spcPts val="0"/>
                        </a:spcAft>
                      </a:pPr>
                      <a:r>
                        <a:rPr lang="tr-TR" sz="800">
                          <a:effectLst/>
                        </a:rPr>
                        <a:t>Subtotal Local office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c>
                  <a:txBody>
                    <a:bodyPr/>
                    <a:lstStyle/>
                    <a:p>
                      <a:pPr>
                        <a:lnSpc>
                          <a:spcPct val="107000"/>
                        </a:lnSpc>
                        <a:spcAft>
                          <a:spcPts val="0"/>
                        </a:spcAft>
                      </a:pPr>
                      <a:r>
                        <a:rPr lang="tr-TR" sz="800" dirty="0">
                          <a:effectLst/>
                        </a:rPr>
                        <a:t>0,00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361" marR="47361" marT="0" marB="0"/>
                </a:tc>
              </a:tr>
            </a:tbl>
          </a:graphicData>
        </a:graphic>
      </p:graphicFrame>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34213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DOLDURULMASI GEREKEN DOKÜMANLAR</a:t>
            </a:r>
            <a:endParaRPr lang="en-US" sz="2400" dirty="0">
              <a:solidFill>
                <a:schemeClr val="accent5">
                  <a:lumMod val="50000"/>
                </a:schemeClr>
              </a:solidFill>
            </a:endParaRPr>
          </a:p>
        </p:txBody>
      </p:sp>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u="sng" dirty="0" smtClean="0"/>
              <a:t>BU HİBE PROGRAMINA TEKLİFLER 2 AŞAMADA VERİLECEKTİR!</a:t>
            </a:r>
          </a:p>
          <a:p>
            <a:pPr marL="0" indent="0" algn="ctr">
              <a:buNone/>
            </a:pPr>
            <a:r>
              <a:rPr lang="tr-TR" sz="2400" b="1" dirty="0" smtClean="0"/>
              <a:t>1. </a:t>
            </a:r>
            <a:r>
              <a:rPr lang="tr-TR" sz="2800" b="1" dirty="0" smtClean="0"/>
              <a:t>Aşama:  </a:t>
            </a:r>
            <a:r>
              <a:rPr lang="tr-TR" sz="2800" b="1" dirty="0" smtClean="0">
                <a:hlinkClick r:id="rId3" action="ppaction://hlinkfile"/>
              </a:rPr>
              <a:t>ÖN TEKLİF </a:t>
            </a:r>
            <a:r>
              <a:rPr lang="tr-TR" sz="2800" b="1" dirty="0" smtClean="0"/>
              <a:t>(BAŞVURU FORMU - KISIM A)</a:t>
            </a:r>
          </a:p>
          <a:p>
            <a:pPr marL="88900" lvl="1" indent="0" algn="ctr">
              <a:buNone/>
            </a:pPr>
            <a:endParaRPr lang="tr-TR" sz="2800" b="1" dirty="0" smtClean="0"/>
          </a:p>
          <a:p>
            <a:pPr marL="88900" lvl="1" indent="0">
              <a:buNone/>
            </a:pPr>
            <a:r>
              <a:rPr lang="en-US" sz="2800" b="1" dirty="0" smtClean="0">
                <a:solidFill>
                  <a:prstClr val="black"/>
                </a:solidFill>
                <a:latin typeface="Calibri"/>
                <a:cs typeface="+mn-cs"/>
              </a:rPr>
              <a:t>2</a:t>
            </a:r>
            <a:r>
              <a:rPr lang="en-US" sz="2800" b="1" dirty="0">
                <a:solidFill>
                  <a:prstClr val="black"/>
                </a:solidFill>
                <a:latin typeface="Calibri"/>
                <a:cs typeface="+mn-cs"/>
              </a:rPr>
              <a:t>. </a:t>
            </a:r>
            <a:r>
              <a:rPr lang="en-US" sz="2800" b="1" dirty="0" err="1">
                <a:solidFill>
                  <a:prstClr val="black"/>
                </a:solidFill>
                <a:latin typeface="Calibri"/>
                <a:cs typeface="+mn-cs"/>
              </a:rPr>
              <a:t>Aşama</a:t>
            </a:r>
            <a:r>
              <a:rPr lang="en-US" sz="2800" b="1" dirty="0">
                <a:solidFill>
                  <a:prstClr val="black"/>
                </a:solidFill>
                <a:latin typeface="Calibri"/>
                <a:cs typeface="+mn-cs"/>
              </a:rPr>
              <a:t>  TAM </a:t>
            </a:r>
            <a:r>
              <a:rPr lang="en-US" sz="2800" b="1" dirty="0" smtClean="0">
                <a:solidFill>
                  <a:prstClr val="black"/>
                </a:solidFill>
                <a:latin typeface="Calibri"/>
                <a:cs typeface="+mn-cs"/>
              </a:rPr>
              <a:t>BAŞVURU</a:t>
            </a:r>
            <a:endParaRPr lang="tr-TR" sz="2800" b="1" dirty="0" smtClean="0">
              <a:solidFill>
                <a:prstClr val="black"/>
              </a:solidFill>
              <a:latin typeface="Calibri"/>
              <a:cs typeface="+mn-cs"/>
            </a:endParaRPr>
          </a:p>
          <a:p>
            <a:pPr marL="88900" lvl="1" indent="0">
              <a:buNone/>
            </a:pPr>
            <a:endParaRPr lang="tr-TR" sz="2800" b="1" dirty="0" smtClean="0">
              <a:solidFill>
                <a:prstClr val="black"/>
              </a:solidFill>
              <a:latin typeface="Calibri"/>
              <a:cs typeface="+mn-cs"/>
            </a:endParaRPr>
          </a:p>
          <a:p>
            <a:pPr marL="363538" lvl="0" indent="-363538">
              <a:spcBef>
                <a:spcPts val="0"/>
              </a:spcBef>
              <a:buClr>
                <a:srgbClr val="FFC000"/>
              </a:buClr>
              <a:buFont typeface="Wingdings" panose="05000000000000000000" pitchFamily="2" charset="2"/>
              <a:buChar char="§"/>
            </a:pPr>
            <a:r>
              <a:rPr lang="tr-TR" sz="2800" dirty="0" smtClean="0">
                <a:solidFill>
                  <a:prstClr val="black"/>
                </a:solidFill>
                <a:latin typeface="Calibri"/>
                <a:cs typeface="+mn-cs"/>
              </a:rPr>
              <a:t>EK </a:t>
            </a:r>
            <a:r>
              <a:rPr lang="tr-TR" sz="2800" dirty="0">
                <a:solidFill>
                  <a:prstClr val="black"/>
                </a:solidFill>
                <a:latin typeface="Calibri"/>
                <a:cs typeface="+mn-cs"/>
              </a:rPr>
              <a:t>A - KISIM B </a:t>
            </a:r>
            <a:r>
              <a:rPr lang="tr-TR" sz="2800" u="sng" dirty="0">
                <a:solidFill>
                  <a:srgbClr val="0070C0"/>
                </a:solidFill>
                <a:latin typeface="Calibri"/>
                <a:cs typeface="+mn-cs"/>
                <a:hlinkClick r:id="rId4" action="ppaction://hlinkfile"/>
              </a:rPr>
              <a:t>Tam Başvuru Formu</a:t>
            </a:r>
            <a:endParaRPr lang="tr-TR" sz="2800" u="sng" dirty="0">
              <a:solidFill>
                <a:srgbClr val="0070C0"/>
              </a:solidFill>
              <a:latin typeface="Calibri"/>
              <a:cs typeface="+mn-cs"/>
            </a:endParaRPr>
          </a:p>
          <a:p>
            <a:pPr marL="363538" lvl="0" indent="-363538">
              <a:spcBef>
                <a:spcPts val="0"/>
              </a:spcBef>
              <a:buClr>
                <a:srgbClr val="FFC000"/>
              </a:buClr>
              <a:buFont typeface="Wingdings" panose="05000000000000000000" pitchFamily="2" charset="2"/>
              <a:buChar char="§"/>
            </a:pPr>
            <a:r>
              <a:rPr lang="tr-TR" sz="2800" dirty="0">
                <a:solidFill>
                  <a:prstClr val="black"/>
                </a:solidFill>
                <a:latin typeface="Calibri"/>
                <a:cs typeface="+mn-cs"/>
              </a:rPr>
              <a:t>EK B - </a:t>
            </a:r>
            <a:r>
              <a:rPr lang="tr-TR" sz="2800" dirty="0">
                <a:solidFill>
                  <a:prstClr val="black"/>
                </a:solidFill>
                <a:latin typeface="Calibri"/>
                <a:cs typeface="+mn-cs"/>
                <a:hlinkClick r:id="rId5" action="ppaction://hlinkfile"/>
              </a:rPr>
              <a:t>Bütçe</a:t>
            </a:r>
            <a:r>
              <a:rPr lang="tr-TR" sz="2800" dirty="0">
                <a:solidFill>
                  <a:prstClr val="black"/>
                </a:solidFill>
                <a:latin typeface="Calibri"/>
                <a:cs typeface="+mn-cs"/>
              </a:rPr>
              <a:t>  </a:t>
            </a:r>
            <a:endParaRPr lang="tr-TR" sz="2800" dirty="0" smtClean="0">
              <a:solidFill>
                <a:prstClr val="black"/>
              </a:solidFill>
              <a:latin typeface="Calibri"/>
              <a:cs typeface="+mn-cs"/>
            </a:endParaRPr>
          </a:p>
          <a:p>
            <a:pPr marL="363538" lvl="0" indent="-363538">
              <a:spcBef>
                <a:spcPts val="0"/>
              </a:spcBef>
              <a:buClr>
                <a:srgbClr val="FFC000"/>
              </a:buClr>
              <a:buFont typeface="Wingdings" panose="05000000000000000000" pitchFamily="2" charset="2"/>
              <a:buChar char="§"/>
            </a:pPr>
            <a:r>
              <a:rPr lang="tr-TR" sz="2800" dirty="0" smtClean="0">
                <a:solidFill>
                  <a:prstClr val="black"/>
                </a:solidFill>
                <a:latin typeface="Calibri"/>
                <a:cs typeface="+mn-cs"/>
              </a:rPr>
              <a:t>EK </a:t>
            </a:r>
            <a:r>
              <a:rPr lang="tr-TR" sz="2800" dirty="0">
                <a:solidFill>
                  <a:prstClr val="black"/>
                </a:solidFill>
                <a:latin typeface="Calibri"/>
                <a:cs typeface="+mn-cs"/>
              </a:rPr>
              <a:t>C - </a:t>
            </a:r>
            <a:r>
              <a:rPr lang="tr-TR" sz="2800" dirty="0">
                <a:solidFill>
                  <a:prstClr val="black"/>
                </a:solidFill>
                <a:latin typeface="Calibri"/>
                <a:cs typeface="+mn-cs"/>
                <a:hlinkClick r:id="rId6" action="ppaction://hlinkfile"/>
              </a:rPr>
              <a:t>Mantıksal Çerçeve</a:t>
            </a:r>
            <a:endParaRPr lang="en-US" sz="2800" dirty="0">
              <a:solidFill>
                <a:prstClr val="black"/>
              </a:solidFill>
              <a:latin typeface="Calibri"/>
              <a:cs typeface="+mn-cs"/>
            </a:endParaRPr>
          </a:p>
          <a:p>
            <a:pPr marL="452438" lvl="1" indent="-363538" algn="ctr">
              <a:buAutoNum type="arabicPeriod"/>
            </a:pPr>
            <a:endParaRPr lang="tr-TR" sz="2800" b="1" dirty="0" smtClean="0"/>
          </a:p>
          <a:p>
            <a:pPr marL="514350" indent="-514350">
              <a:buAutoNum type="arabicPeriod"/>
            </a:pPr>
            <a:endParaRPr lang="tr-TR" sz="2400" b="1" u="sng" dirty="0"/>
          </a:p>
          <a:p>
            <a:pPr marL="0" indent="0" algn="ctr">
              <a:buNone/>
            </a:pPr>
            <a:endParaRPr lang="tr-TR" sz="2400" dirty="0"/>
          </a:p>
        </p:txBody>
      </p:sp>
      <p:grpSp>
        <p:nvGrpSpPr>
          <p:cNvPr id="4" name="Grup 3"/>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24214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7" y="2039976"/>
            <a:ext cx="8072005" cy="38987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490652" y="1898100"/>
            <a:ext cx="8376805" cy="40405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63028371"/>
              </p:ext>
            </p:extLst>
          </p:nvPr>
        </p:nvGraphicFramePr>
        <p:xfrm>
          <a:off x="628649" y="1898099"/>
          <a:ext cx="8072004" cy="4165631"/>
        </p:xfrm>
        <a:graphic>
          <a:graphicData uri="http://schemas.openxmlformats.org/drawingml/2006/table">
            <a:tbl>
              <a:tblPr firstRow="1" firstCol="1" bandRow="1">
                <a:tableStyleId>{5C22544A-7EE6-4342-B048-85BDC9FD1C3A}</a:tableStyleId>
              </a:tblPr>
              <a:tblGrid>
                <a:gridCol w="3244121"/>
                <a:gridCol w="1157980"/>
                <a:gridCol w="1157980"/>
                <a:gridCol w="1157980"/>
                <a:gridCol w="1353943"/>
              </a:tblGrid>
              <a:tr h="351117">
                <a:tc>
                  <a:txBody>
                    <a:bodyPr/>
                    <a:lstStyle/>
                    <a:p>
                      <a:pPr>
                        <a:lnSpc>
                          <a:spcPct val="107000"/>
                        </a:lnSpc>
                        <a:spcAft>
                          <a:spcPts val="0"/>
                        </a:spcAft>
                      </a:pPr>
                      <a:r>
                        <a:rPr lang="tr-TR" sz="600" dirty="0" err="1">
                          <a:effectLst/>
                        </a:rPr>
                        <a:t>Costs</a:t>
                      </a:r>
                      <a:r>
                        <a:rPr lang="tr-TR" sz="600" dirty="0">
                          <a:effectLst/>
                        </a:rPr>
                        <a:t>/Giderler</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Unit </a:t>
                      </a:r>
                      <a:r>
                        <a:rPr lang="tr-TR" sz="600" baseline="30000">
                          <a:effectLst/>
                        </a:rPr>
                        <a:t>11</a:t>
                      </a:r>
                      <a:endParaRPr lang="tr-TR" sz="600">
                        <a:effectLst/>
                      </a:endParaRPr>
                    </a:p>
                    <a:p>
                      <a:pPr>
                        <a:lnSpc>
                          <a:spcPct val="107000"/>
                        </a:lnSpc>
                        <a:spcAft>
                          <a:spcPts val="0"/>
                        </a:spcAft>
                      </a:pPr>
                      <a:r>
                        <a:rPr lang="tr-TR" sz="600">
                          <a:effectLst/>
                        </a:rPr>
                        <a:t>/ Birim</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of units</a:t>
                      </a:r>
                    </a:p>
                    <a:p>
                      <a:pPr>
                        <a:lnSpc>
                          <a:spcPct val="107000"/>
                        </a:lnSpc>
                        <a:spcAft>
                          <a:spcPts val="0"/>
                        </a:spcAft>
                      </a:pPr>
                      <a:r>
                        <a:rPr lang="tr-TR" sz="600">
                          <a:effectLst/>
                        </a:rPr>
                        <a:t>/ Birim Sayısı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Unit value</a:t>
                      </a:r>
                      <a:br>
                        <a:rPr lang="tr-TR" sz="600">
                          <a:effectLst/>
                        </a:rPr>
                      </a:br>
                      <a:r>
                        <a:rPr lang="tr-TR" sz="600">
                          <a:effectLst/>
                        </a:rPr>
                        <a:t>(in EUR)-/ Birim Maliyet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Total Cost</a:t>
                      </a:r>
                      <a:br>
                        <a:rPr lang="tr-TR" sz="600">
                          <a:effectLst/>
                        </a:rPr>
                      </a:br>
                      <a:r>
                        <a:rPr lang="tr-TR" sz="600">
                          <a:effectLst/>
                        </a:rPr>
                        <a:t>(in EUR)</a:t>
                      </a:r>
                      <a:r>
                        <a:rPr lang="tr-TR" sz="600" baseline="30000">
                          <a:effectLst/>
                        </a:rPr>
                        <a:t>3</a:t>
                      </a:r>
                      <a:endParaRPr lang="tr-TR" sz="600">
                        <a:effectLst/>
                      </a:endParaRPr>
                    </a:p>
                    <a:p>
                      <a:pPr>
                        <a:lnSpc>
                          <a:spcPct val="107000"/>
                        </a:lnSpc>
                        <a:spcAft>
                          <a:spcPts val="0"/>
                        </a:spcAft>
                      </a:pPr>
                      <a:r>
                        <a:rPr lang="tr-TR" sz="600">
                          <a:effectLst/>
                        </a:rPr>
                        <a:t>/ Toplam Maliyet</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82446">
                <a:tc>
                  <a:txBody>
                    <a:bodyPr/>
                    <a:lstStyle/>
                    <a:p>
                      <a:pPr>
                        <a:lnSpc>
                          <a:spcPct val="107000"/>
                        </a:lnSpc>
                        <a:spcAft>
                          <a:spcPts val="0"/>
                        </a:spcAft>
                      </a:pPr>
                      <a:r>
                        <a:rPr lang="tr-TR" sz="600">
                          <a:effectLst/>
                        </a:rPr>
                        <a:t>5.Other costs, services</a:t>
                      </a:r>
                      <a:r>
                        <a:rPr lang="tr-TR" sz="600" baseline="30000">
                          <a:effectLst/>
                        </a:rPr>
                        <a:t>8</a:t>
                      </a:r>
                      <a:endParaRPr lang="tr-TR" sz="600">
                        <a:effectLst/>
                      </a:endParaRPr>
                    </a:p>
                    <a:p>
                      <a:pPr>
                        <a:lnSpc>
                          <a:spcPct val="107000"/>
                        </a:lnSpc>
                        <a:spcAft>
                          <a:spcPts val="0"/>
                        </a:spcAft>
                      </a:pPr>
                      <a:r>
                        <a:rPr lang="tr-TR" sz="600">
                          <a:effectLst/>
                        </a:rPr>
                        <a:t>Diğer maliyetler, hizmetler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91224">
                <a:tc>
                  <a:txBody>
                    <a:bodyPr/>
                    <a:lstStyle/>
                    <a:p>
                      <a:pPr>
                        <a:lnSpc>
                          <a:spcPct val="107000"/>
                        </a:lnSpc>
                        <a:spcAft>
                          <a:spcPts val="0"/>
                        </a:spcAft>
                      </a:pPr>
                      <a:r>
                        <a:rPr lang="tr-TR" sz="600">
                          <a:effectLst/>
                        </a:rPr>
                        <a:t>5.1Publications</a:t>
                      </a:r>
                      <a:r>
                        <a:rPr lang="tr-TR" sz="600" baseline="30000">
                          <a:effectLst/>
                        </a:rPr>
                        <a:t>9 </a:t>
                      </a:r>
                      <a:r>
                        <a:rPr lang="tr-TR" sz="600">
                          <a:effectLst/>
                        </a:rPr>
                        <a:t>/ Yayınlar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82446">
                <a:tc>
                  <a:txBody>
                    <a:bodyPr/>
                    <a:lstStyle/>
                    <a:p>
                      <a:pPr>
                        <a:lnSpc>
                          <a:spcPct val="107000"/>
                        </a:lnSpc>
                        <a:spcAft>
                          <a:spcPts val="0"/>
                        </a:spcAft>
                      </a:pPr>
                      <a:r>
                        <a:rPr lang="tr-TR" sz="600">
                          <a:effectLst/>
                        </a:rPr>
                        <a:t>5.2Studies, research</a:t>
                      </a:r>
                      <a:r>
                        <a:rPr lang="tr-TR" sz="600" baseline="30000">
                          <a:effectLst/>
                        </a:rPr>
                        <a:t>9</a:t>
                      </a:r>
                      <a:endParaRPr lang="tr-TR" sz="600">
                        <a:effectLst/>
                      </a:endParaRPr>
                    </a:p>
                    <a:p>
                      <a:pPr>
                        <a:lnSpc>
                          <a:spcPct val="107000"/>
                        </a:lnSpc>
                        <a:spcAft>
                          <a:spcPts val="0"/>
                        </a:spcAft>
                      </a:pPr>
                      <a:r>
                        <a:rPr lang="tr-TR" sz="600">
                          <a:effectLst/>
                        </a:rPr>
                        <a:t>/ Etüd, araştırma</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75559">
                <a:tc>
                  <a:txBody>
                    <a:bodyPr/>
                    <a:lstStyle/>
                    <a:p>
                      <a:pPr>
                        <a:lnSpc>
                          <a:spcPct val="107000"/>
                        </a:lnSpc>
                        <a:spcAft>
                          <a:spcPts val="0"/>
                        </a:spcAft>
                      </a:pPr>
                      <a:r>
                        <a:rPr lang="tr-TR" sz="600">
                          <a:effectLst/>
                        </a:rPr>
                        <a:t>5.3 Evaluation costs / Değerlendirme maliyetleri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75559">
                <a:tc>
                  <a:txBody>
                    <a:bodyPr/>
                    <a:lstStyle/>
                    <a:p>
                      <a:pPr>
                        <a:lnSpc>
                          <a:spcPct val="107000"/>
                        </a:lnSpc>
                        <a:spcAft>
                          <a:spcPts val="0"/>
                        </a:spcAft>
                      </a:pPr>
                      <a:r>
                        <a:rPr lang="tr-TR" sz="600">
                          <a:effectLst/>
                        </a:rPr>
                        <a:t>5.4 Translation, interpreters/ Tercüme, tercümanlar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263339">
                <a:tc>
                  <a:txBody>
                    <a:bodyPr/>
                    <a:lstStyle/>
                    <a:p>
                      <a:pPr>
                        <a:lnSpc>
                          <a:spcPct val="107000"/>
                        </a:lnSpc>
                        <a:spcAft>
                          <a:spcPts val="0"/>
                        </a:spcAft>
                      </a:pPr>
                      <a:r>
                        <a:rPr lang="tr-TR" sz="600">
                          <a:effectLst/>
                        </a:rPr>
                        <a:t>5.5 Financial services(bank guarantee costs etc.)/ Mali hizmetler (banka garantisi maliyetleri vs.)</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82446">
                <a:tc>
                  <a:txBody>
                    <a:bodyPr/>
                    <a:lstStyle/>
                    <a:p>
                      <a:pPr>
                        <a:lnSpc>
                          <a:spcPct val="107000"/>
                        </a:lnSpc>
                        <a:spcAft>
                          <a:spcPts val="0"/>
                        </a:spcAft>
                      </a:pPr>
                      <a:r>
                        <a:rPr lang="tr-TR" sz="600">
                          <a:effectLst/>
                        </a:rPr>
                        <a:t>5.6 Costs of conferences/seminars</a:t>
                      </a:r>
                      <a:r>
                        <a:rPr lang="tr-TR" sz="600" baseline="30000">
                          <a:effectLst/>
                        </a:rPr>
                        <a:t>9</a:t>
                      </a:r>
                      <a:endParaRPr lang="tr-TR" sz="600">
                        <a:effectLst/>
                      </a:endParaRPr>
                    </a:p>
                    <a:p>
                      <a:pPr>
                        <a:lnSpc>
                          <a:spcPct val="107000"/>
                        </a:lnSpc>
                        <a:spcAft>
                          <a:spcPts val="0"/>
                        </a:spcAft>
                      </a:pPr>
                      <a:r>
                        <a:rPr lang="tr-TR" sz="600">
                          <a:effectLst/>
                        </a:rPr>
                        <a:t>/ Konferans/Seminer Maliyetleri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82446">
                <a:tc>
                  <a:txBody>
                    <a:bodyPr/>
                    <a:lstStyle/>
                    <a:p>
                      <a:pPr>
                        <a:lnSpc>
                          <a:spcPct val="107000"/>
                        </a:lnSpc>
                        <a:spcAft>
                          <a:spcPts val="0"/>
                        </a:spcAft>
                      </a:pPr>
                      <a:r>
                        <a:rPr lang="tr-TR" sz="600">
                          <a:effectLst/>
                        </a:rPr>
                        <a:t>5.7 Visibility actions</a:t>
                      </a:r>
                      <a:r>
                        <a:rPr lang="tr-TR" sz="600" baseline="30000">
                          <a:effectLst/>
                        </a:rPr>
                        <a:t>10</a:t>
                      </a:r>
                      <a:endParaRPr lang="tr-TR" sz="600">
                        <a:effectLst/>
                      </a:endParaRPr>
                    </a:p>
                    <a:p>
                      <a:pPr>
                        <a:lnSpc>
                          <a:spcPct val="107000"/>
                        </a:lnSpc>
                        <a:spcAft>
                          <a:spcPts val="0"/>
                        </a:spcAft>
                      </a:pPr>
                      <a:r>
                        <a:rPr lang="tr-TR" sz="600">
                          <a:effectLst/>
                        </a:rPr>
                        <a:t>/ Görünürlük Uygulamaları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82446">
                <a:tc>
                  <a:txBody>
                    <a:bodyPr/>
                    <a:lstStyle/>
                    <a:p>
                      <a:pPr>
                        <a:lnSpc>
                          <a:spcPct val="107000"/>
                        </a:lnSpc>
                        <a:spcAft>
                          <a:spcPts val="0"/>
                        </a:spcAft>
                      </a:pPr>
                      <a:r>
                        <a:rPr lang="tr-TR" sz="600">
                          <a:effectLst/>
                        </a:rPr>
                        <a:t>Subtotal Other costs, services / Diğer Maliyetler, Hizmetler Ara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93217">
                <a:tc>
                  <a:txBody>
                    <a:bodyPr/>
                    <a:lstStyle/>
                    <a:p>
                      <a:pPr>
                        <a:lnSpc>
                          <a:spcPct val="107000"/>
                        </a:lnSpc>
                        <a:spcAft>
                          <a:spcPts val="0"/>
                        </a:spcAft>
                      </a:pPr>
                      <a:r>
                        <a:rPr lang="tr-TR" sz="600">
                          <a:effectLst/>
                        </a:rPr>
                        <a:t>6. Other / Diğer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93217">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93217">
                <a:tc>
                  <a:txBody>
                    <a:bodyPr/>
                    <a:lstStyle/>
                    <a:p>
                      <a:pPr>
                        <a:lnSpc>
                          <a:spcPct val="107000"/>
                        </a:lnSpc>
                        <a:spcAft>
                          <a:spcPts val="0"/>
                        </a:spcAft>
                      </a:pPr>
                      <a:r>
                        <a:rPr lang="tr-TR" sz="600">
                          <a:effectLst/>
                        </a:rPr>
                        <a:t>Subtotal Other / Diğer Alt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263339">
                <a:tc>
                  <a:txBody>
                    <a:bodyPr/>
                    <a:lstStyle/>
                    <a:p>
                      <a:pPr>
                        <a:lnSpc>
                          <a:spcPct val="107000"/>
                        </a:lnSpc>
                        <a:spcAft>
                          <a:spcPts val="0"/>
                        </a:spcAft>
                      </a:pPr>
                      <a:r>
                        <a:rPr lang="tr-TR" sz="600">
                          <a:effectLst/>
                        </a:rPr>
                        <a:t>7. Subtotal direct eligible costs of the Action (1-6) / Projenin doğrudan uygun maliyetleri alt toplamı (1-6)</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526676">
                <a:tc>
                  <a:txBody>
                    <a:bodyPr/>
                    <a:lstStyle/>
                    <a:p>
                      <a:pPr>
                        <a:lnSpc>
                          <a:spcPct val="107000"/>
                        </a:lnSpc>
                        <a:spcAft>
                          <a:spcPts val="0"/>
                        </a:spcAft>
                      </a:pPr>
                      <a:r>
                        <a:rPr lang="tr-TR" sz="600">
                          <a:effectLst/>
                        </a:rPr>
                        <a:t>8. Indirect costs (maximum 7% of 7, subtotal of direct eligible costs of the Action)/ Doğrudan olmayan maliyetler(7'nin en fazla% 7'si, Projenin doğrudan uygun maliyetlerinin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dirty="0">
                          <a:effectLst/>
                        </a:rPr>
                        <a:t>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351117">
                <a:tc>
                  <a:txBody>
                    <a:bodyPr/>
                    <a:lstStyle/>
                    <a:p>
                      <a:pPr>
                        <a:lnSpc>
                          <a:spcPct val="107000"/>
                        </a:lnSpc>
                        <a:spcAft>
                          <a:spcPts val="0"/>
                        </a:spcAft>
                      </a:pPr>
                      <a:r>
                        <a:rPr lang="tr-TR" sz="600">
                          <a:effectLst/>
                        </a:rPr>
                        <a:t>9. Total eligible costs of the Action, excluding reserve (7+ 8)/ Toplam uygun maliyetler, Yedek akçe hariç (7 + 8 )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526676">
                <a:tc>
                  <a:txBody>
                    <a:bodyPr/>
                    <a:lstStyle/>
                    <a:p>
                      <a:pPr>
                        <a:lnSpc>
                          <a:spcPct val="107000"/>
                        </a:lnSpc>
                        <a:spcAft>
                          <a:spcPts val="0"/>
                        </a:spcAft>
                      </a:pPr>
                      <a:r>
                        <a:rPr lang="tr-TR" sz="600">
                          <a:effectLst/>
                        </a:rPr>
                        <a:t>10. Provision for contingency reserve (maximum 5% of 7, subtotal of direct eligible costs of the Action) /  Yedek Akçe (7'nin en fazla% 5'i,Projenin doğrudan uygun maliyetleri alt toplamı)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0,00</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r h="175559">
                <a:tc>
                  <a:txBody>
                    <a:bodyPr/>
                    <a:lstStyle/>
                    <a:p>
                      <a:pPr>
                        <a:lnSpc>
                          <a:spcPct val="107000"/>
                        </a:lnSpc>
                        <a:spcAft>
                          <a:spcPts val="0"/>
                        </a:spcAft>
                      </a:pPr>
                      <a:r>
                        <a:rPr lang="tr-TR" sz="600">
                          <a:effectLst/>
                        </a:rPr>
                        <a:t>11. Total eligible costs (9+10) / Toplam uygun maliyetler ( 9 + 10)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a:effectLst/>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c>
                  <a:txBody>
                    <a:bodyPr/>
                    <a:lstStyle/>
                    <a:p>
                      <a:pPr>
                        <a:lnSpc>
                          <a:spcPct val="107000"/>
                        </a:lnSpc>
                        <a:spcAft>
                          <a:spcPts val="0"/>
                        </a:spcAft>
                      </a:pPr>
                      <a:r>
                        <a:rPr lang="tr-TR" sz="600" dirty="0">
                          <a:effectLst/>
                        </a:rPr>
                        <a:t>0,00</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997" marR="35997" marT="0" marB="0"/>
                </a:tc>
              </a:tr>
            </a:tbl>
          </a:graphicData>
        </a:graphic>
      </p:graphicFrame>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789469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399600" y="1779687"/>
            <a:ext cx="8530099" cy="5078313"/>
          </a:xfrm>
          <a:prstGeom prst="rect">
            <a:avLst/>
          </a:prstGeom>
        </p:spPr>
        <p:txBody>
          <a:bodyPr wrap="square">
            <a:spAutoFit/>
          </a:bodyPr>
          <a:lstStyle/>
          <a:p>
            <a:pPr lvl="0" fontAlgn="base">
              <a:spcBef>
                <a:spcPct val="0"/>
              </a:spcBef>
              <a:spcAft>
                <a:spcPts val="1200"/>
              </a:spcAft>
              <a:defRPr/>
            </a:pPr>
            <a:r>
              <a:rPr lang="tr-TR" b="1" i="1" dirty="0">
                <a:solidFill>
                  <a:srgbClr val="C00000"/>
                </a:solidFill>
                <a:latin typeface="Arial" pitchFamily="34" charset="0"/>
                <a:cs typeface="Arial" panose="020B0604020202020204" pitchFamily="34" charset="0"/>
              </a:rPr>
              <a:t>Bölüm </a:t>
            </a:r>
            <a:r>
              <a:rPr lang="tr-TR" b="1" i="1" dirty="0" smtClean="0">
                <a:solidFill>
                  <a:srgbClr val="C00000"/>
                </a:solidFill>
                <a:latin typeface="Arial" pitchFamily="34" charset="0"/>
                <a:cs typeface="Arial" panose="020B0604020202020204" pitchFamily="34" charset="0"/>
              </a:rPr>
              <a:t>2.2  </a:t>
            </a:r>
            <a:endParaRPr lang="tr-TR" b="1" i="1" dirty="0">
              <a:solidFill>
                <a:srgbClr val="C00000"/>
              </a:solidFill>
              <a:latin typeface="Arial" pitchFamily="34" charset="0"/>
              <a:cs typeface="Arial" panose="020B0604020202020204" pitchFamily="34" charset="0"/>
            </a:endParaRPr>
          </a:p>
          <a:p>
            <a:pPr lvl="0" algn="just" fontAlgn="base">
              <a:spcBef>
                <a:spcPct val="0"/>
              </a:spcBef>
              <a:spcAft>
                <a:spcPts val="600"/>
              </a:spcAft>
              <a:defRPr/>
            </a:pPr>
            <a:r>
              <a:rPr lang="tr-TR" sz="1600" b="1" i="1" dirty="0">
                <a:solidFill>
                  <a:prstClr val="black"/>
                </a:solidFill>
                <a:latin typeface="Arial" pitchFamily="34" charset="0"/>
                <a:cs typeface="Arial" panose="020B0604020202020204" pitchFamily="34" charset="0"/>
              </a:rPr>
              <a:t>Deneyim: </a:t>
            </a:r>
            <a:r>
              <a:rPr lang="tr-TR" sz="1600" i="1" dirty="0">
                <a:solidFill>
                  <a:prstClr val="black"/>
                </a:solidFill>
                <a:latin typeface="Arial" pitchFamily="34" charset="0"/>
                <a:cs typeface="Arial" panose="020B0604020202020204" pitchFamily="34" charset="0"/>
              </a:rPr>
              <a:t>Bu bilgiler, kurum/kuruluşunuzun hibe talebinde bulunduğu proje ile aynı alanda ve -benzer ölçekte projeleri yönetme konusunda, yeterli deneyime sahip olup olmadığının değerlendirilmesinde kullanılacaktır.</a:t>
            </a:r>
          </a:p>
          <a:p>
            <a:pPr lvl="0" algn="just" fontAlgn="base">
              <a:spcBef>
                <a:spcPct val="0"/>
              </a:spcBef>
              <a:spcAft>
                <a:spcPts val="600"/>
              </a:spcAft>
              <a:defRPr/>
            </a:pPr>
            <a:r>
              <a:rPr lang="tr-TR" b="1" i="1" dirty="0">
                <a:solidFill>
                  <a:prstClr val="black"/>
                </a:solidFill>
                <a:latin typeface="Arial" pitchFamily="34" charset="0"/>
                <a:cs typeface="Arial" panose="020B0604020202020204" pitchFamily="34" charset="0"/>
              </a:rPr>
              <a:t>2.2.	Başvuru sahibinin deneyimi</a:t>
            </a:r>
          </a:p>
          <a:p>
            <a:pPr lvl="0" algn="just" fontAlgn="base">
              <a:spcBef>
                <a:spcPct val="0"/>
              </a:spcBef>
              <a:spcAft>
                <a:spcPts val="600"/>
              </a:spcAft>
              <a:defRPr/>
            </a:pPr>
            <a:r>
              <a:rPr lang="tr-TR" b="1" i="1" dirty="0">
                <a:solidFill>
                  <a:prstClr val="black"/>
                </a:solidFill>
                <a:latin typeface="Arial" pitchFamily="34" charset="0"/>
                <a:cs typeface="Arial" panose="020B0604020202020204" pitchFamily="34" charset="0"/>
              </a:rPr>
              <a:t>2.3.	Eş-başvuran(</a:t>
            </a:r>
            <a:r>
              <a:rPr lang="tr-TR" b="1" i="1" dirty="0" err="1">
                <a:solidFill>
                  <a:prstClr val="black"/>
                </a:solidFill>
                <a:latin typeface="Arial" pitchFamily="34" charset="0"/>
                <a:cs typeface="Arial" panose="020B0604020202020204" pitchFamily="34" charset="0"/>
              </a:rPr>
              <a:t>lar</a:t>
            </a:r>
            <a:r>
              <a:rPr lang="tr-TR" b="1" i="1" dirty="0">
                <a:solidFill>
                  <a:prstClr val="black"/>
                </a:solidFill>
                <a:latin typeface="Arial" pitchFamily="34" charset="0"/>
                <a:cs typeface="Arial" panose="020B0604020202020204" pitchFamily="34" charset="0"/>
              </a:rPr>
              <a:t>)</a:t>
            </a:r>
            <a:r>
              <a:rPr lang="tr-TR" b="1" i="1" dirty="0" err="1">
                <a:solidFill>
                  <a:prstClr val="black"/>
                </a:solidFill>
                <a:latin typeface="Arial" pitchFamily="34" charset="0"/>
                <a:cs typeface="Arial" panose="020B0604020202020204" pitchFamily="34" charset="0"/>
              </a:rPr>
              <a:t>ın</a:t>
            </a:r>
            <a:r>
              <a:rPr lang="tr-TR" b="1" i="1" dirty="0">
                <a:solidFill>
                  <a:prstClr val="black"/>
                </a:solidFill>
                <a:latin typeface="Arial" pitchFamily="34" charset="0"/>
                <a:cs typeface="Arial" panose="020B0604020202020204" pitchFamily="34" charset="0"/>
              </a:rPr>
              <a:t> deneyimi</a:t>
            </a:r>
          </a:p>
          <a:p>
            <a:pPr lvl="0" algn="just" fontAlgn="base">
              <a:spcBef>
                <a:spcPct val="0"/>
              </a:spcBef>
              <a:spcAft>
                <a:spcPts val="600"/>
              </a:spcAft>
              <a:defRPr/>
            </a:pPr>
            <a:r>
              <a:rPr lang="tr-TR" b="1" i="1" dirty="0">
                <a:solidFill>
                  <a:prstClr val="black"/>
                </a:solidFill>
                <a:latin typeface="Arial" pitchFamily="34" charset="0"/>
                <a:cs typeface="Arial" panose="020B0604020202020204" pitchFamily="34" charset="0"/>
              </a:rPr>
              <a:t>2.4. 	Bağlı kuruluş(</a:t>
            </a:r>
            <a:r>
              <a:rPr lang="tr-TR" b="1" i="1" dirty="0" err="1">
                <a:solidFill>
                  <a:prstClr val="black"/>
                </a:solidFill>
                <a:latin typeface="Arial" pitchFamily="34" charset="0"/>
                <a:cs typeface="Arial" panose="020B0604020202020204" pitchFamily="34" charset="0"/>
              </a:rPr>
              <a:t>lar</a:t>
            </a:r>
            <a:r>
              <a:rPr lang="tr-TR" b="1" i="1" dirty="0">
                <a:solidFill>
                  <a:prstClr val="black"/>
                </a:solidFill>
                <a:latin typeface="Arial" pitchFamily="34" charset="0"/>
                <a:cs typeface="Arial" panose="020B0604020202020204" pitchFamily="34" charset="0"/>
              </a:rPr>
              <a:t>)</a:t>
            </a:r>
            <a:r>
              <a:rPr lang="tr-TR" b="1" i="1" dirty="0" err="1">
                <a:solidFill>
                  <a:prstClr val="black"/>
                </a:solidFill>
                <a:latin typeface="Arial" pitchFamily="34" charset="0"/>
                <a:cs typeface="Arial" panose="020B0604020202020204" pitchFamily="34" charset="0"/>
              </a:rPr>
              <a:t>ın</a:t>
            </a:r>
            <a:r>
              <a:rPr lang="tr-TR" b="1" i="1" dirty="0">
                <a:solidFill>
                  <a:prstClr val="black"/>
                </a:solidFill>
                <a:latin typeface="Arial" pitchFamily="34" charset="0"/>
                <a:cs typeface="Arial" panose="020B0604020202020204" pitchFamily="34" charset="0"/>
              </a:rPr>
              <a:t> deneyimi</a:t>
            </a:r>
          </a:p>
          <a:p>
            <a:pPr lvl="0" algn="just" fontAlgn="base">
              <a:spcBef>
                <a:spcPct val="0"/>
              </a:spcBef>
              <a:spcAft>
                <a:spcPts val="600"/>
              </a:spcAft>
              <a:defRPr/>
            </a:pPr>
            <a:r>
              <a:rPr lang="tr-TR" b="1" i="1" dirty="0" smtClean="0">
                <a:solidFill>
                  <a:srgbClr val="C00000"/>
                </a:solidFill>
                <a:latin typeface="Arial" pitchFamily="34" charset="0"/>
                <a:cs typeface="Arial" panose="020B0604020202020204" pitchFamily="34" charset="0"/>
              </a:rPr>
              <a:t>Bölüm </a:t>
            </a:r>
            <a:r>
              <a:rPr lang="tr-TR" b="1" i="1" dirty="0">
                <a:solidFill>
                  <a:srgbClr val="C00000"/>
                </a:solidFill>
                <a:latin typeface="Arial" pitchFamily="34" charset="0"/>
                <a:cs typeface="Arial" panose="020B0604020202020204" pitchFamily="34" charset="0"/>
              </a:rPr>
              <a:t>3 - Başvuru Sahibi</a:t>
            </a:r>
          </a:p>
          <a:p>
            <a:pPr lvl="0" algn="just" fontAlgn="base">
              <a:spcBef>
                <a:spcPct val="0"/>
              </a:spcBef>
              <a:spcAft>
                <a:spcPts val="600"/>
              </a:spcAft>
              <a:defRPr/>
            </a:pPr>
            <a:r>
              <a:rPr lang="tr-TR" i="1" dirty="0">
                <a:solidFill>
                  <a:prstClr val="black"/>
                </a:solidFill>
                <a:latin typeface="Arial" pitchFamily="34" charset="0"/>
                <a:cs typeface="Arial" panose="020B0604020202020204" pitchFamily="34" charset="0"/>
              </a:rPr>
              <a:t>Bu bölümde başvuru sahibinin kimlik bilgileri, profili, proje yönetme ve uygulama kapasitesi, kuruluşun yönetim kurulu üyelerinin listesi verilmelidir.</a:t>
            </a:r>
          </a:p>
          <a:p>
            <a:pPr lvl="0" algn="just" fontAlgn="base">
              <a:spcBef>
                <a:spcPct val="0"/>
              </a:spcBef>
              <a:spcAft>
                <a:spcPts val="600"/>
              </a:spcAft>
              <a:defRPr/>
            </a:pPr>
            <a:r>
              <a:rPr lang="tr-TR" b="1" i="1" dirty="0">
                <a:solidFill>
                  <a:srgbClr val="C00000"/>
                </a:solidFill>
                <a:latin typeface="Arial" pitchFamily="34" charset="0"/>
                <a:cs typeface="Arial" panose="020B0604020202020204" pitchFamily="34" charset="0"/>
              </a:rPr>
              <a:t>Bölüm 4 - Başvuru Sahibinin Projeye Katılan Eş-başvuranları </a:t>
            </a:r>
          </a:p>
          <a:p>
            <a:pPr lvl="0" algn="just" fontAlgn="base">
              <a:spcBef>
                <a:spcPct val="0"/>
              </a:spcBef>
              <a:spcAft>
                <a:spcPts val="600"/>
              </a:spcAft>
              <a:defRPr/>
            </a:pPr>
            <a:r>
              <a:rPr lang="tr-TR" i="1" dirty="0">
                <a:solidFill>
                  <a:prstClr val="black"/>
                </a:solidFill>
                <a:latin typeface="Arial" pitchFamily="34" charset="0"/>
                <a:cs typeface="Arial" panose="020B0604020202020204" pitchFamily="34" charset="0"/>
              </a:rPr>
              <a:t>Projeye katılan her eş-başvuran için tabloda yer alan bilgiler verilmelidir; eş-başvuran yetkilendirmesi doldurulmalıdır</a:t>
            </a:r>
            <a:r>
              <a:rPr lang="tr-TR" i="1" dirty="0" smtClean="0">
                <a:solidFill>
                  <a:prstClr val="black"/>
                </a:solidFill>
                <a:latin typeface="Arial" pitchFamily="34" charset="0"/>
                <a:cs typeface="Arial" panose="020B0604020202020204" pitchFamily="34" charset="0"/>
              </a:rPr>
              <a:t>.</a:t>
            </a:r>
            <a:r>
              <a:rPr lang="tr-TR" sz="1600" i="1" dirty="0" smtClean="0">
                <a:solidFill>
                  <a:prstClr val="black"/>
                </a:solidFill>
                <a:latin typeface="Arial" pitchFamily="34" charset="0"/>
                <a:cs typeface="Arial" panose="020B0604020202020204" pitchFamily="34" charset="0"/>
              </a:rPr>
              <a:t>.</a:t>
            </a:r>
            <a:endParaRPr lang="tr-TR" sz="1600" i="1" dirty="0">
              <a:solidFill>
                <a:prstClr val="black"/>
              </a:solidFill>
              <a:latin typeface="Arial" pitchFamily="34" charset="0"/>
              <a:cs typeface="Arial" panose="020B0604020202020204" pitchFamily="34" charset="0"/>
            </a:endParaRP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704489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252047" y="1168783"/>
            <a:ext cx="8825207"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TAM BAŞVURU FORMU ( BAŞVURU FORMU – KISIM B )</a:t>
            </a:r>
            <a:endParaRPr lang="en-US" sz="2400" dirty="0">
              <a:solidFill>
                <a:srgbClr val="4472C4">
                  <a:lumMod val="50000"/>
                </a:srgbClr>
              </a:solidFill>
            </a:endParaRPr>
          </a:p>
        </p:txBody>
      </p:sp>
      <p:sp>
        <p:nvSpPr>
          <p:cNvPr id="7" name="Content Placeholder 1"/>
          <p:cNvSpPr txBox="1">
            <a:spLocks/>
          </p:cNvSpPr>
          <p:nvPr/>
        </p:nvSpPr>
        <p:spPr>
          <a:xfrm>
            <a:off x="781049" y="20856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tr-TR" sz="2400" dirty="0">
              <a:solidFill>
                <a:prstClr val="black"/>
              </a:solidFill>
            </a:endParaRPr>
          </a:p>
        </p:txBody>
      </p:sp>
      <p:sp>
        <p:nvSpPr>
          <p:cNvPr id="2" name="Rectangle 1"/>
          <p:cNvSpPr/>
          <p:nvPr/>
        </p:nvSpPr>
        <p:spPr>
          <a:xfrm>
            <a:off x="399600" y="1779687"/>
            <a:ext cx="8530099" cy="4428905"/>
          </a:xfrm>
          <a:prstGeom prst="rect">
            <a:avLst/>
          </a:prstGeom>
        </p:spPr>
        <p:txBody>
          <a:bodyPr wrap="square">
            <a:spAutoFit/>
          </a:bodyPr>
          <a:lstStyle/>
          <a:p>
            <a:pPr lvl="0" fontAlgn="base">
              <a:lnSpc>
                <a:spcPct val="90000"/>
              </a:lnSpc>
              <a:spcBef>
                <a:spcPct val="0"/>
              </a:spcBef>
              <a:spcAft>
                <a:spcPts val="1200"/>
              </a:spcAft>
            </a:pPr>
            <a:r>
              <a:rPr lang="tr-TR" altLang="tr-TR" b="1" i="1" dirty="0">
                <a:solidFill>
                  <a:srgbClr val="C00000"/>
                </a:solidFill>
                <a:latin typeface="Arial" panose="020B0604020202020204" pitchFamily="34" charset="0"/>
                <a:cs typeface="Arial" panose="020B0604020202020204" pitchFamily="34" charset="0"/>
              </a:rPr>
              <a:t>Bölüm 5 – Başvuru Sahibinin Projeye Katılan Bağlı Kuruluşlar</a:t>
            </a:r>
          </a:p>
          <a:p>
            <a:pPr lvl="0" fontAlgn="base">
              <a:lnSpc>
                <a:spcPct val="90000"/>
              </a:lnSpc>
              <a:spcBef>
                <a:spcPct val="0"/>
              </a:spcBef>
              <a:spcAft>
                <a:spcPts val="1200"/>
              </a:spcAft>
            </a:pPr>
            <a:r>
              <a:rPr lang="tr-TR" altLang="tr-TR" i="1" dirty="0">
                <a:solidFill>
                  <a:prstClr val="black"/>
                </a:solidFill>
                <a:latin typeface="Arial" panose="020B0604020202020204" pitchFamily="34" charset="0"/>
                <a:cs typeface="Arial" panose="020B0604020202020204" pitchFamily="34" charset="0"/>
              </a:rPr>
              <a:t>Projeye katılan her bir bağlı kuruluş için tabloda yer alan bilgiler verilmelidir.</a:t>
            </a:r>
          </a:p>
          <a:p>
            <a:pPr lvl="0" fontAlgn="base">
              <a:lnSpc>
                <a:spcPct val="90000"/>
              </a:lnSpc>
              <a:spcBef>
                <a:spcPct val="0"/>
              </a:spcBef>
              <a:spcAft>
                <a:spcPts val="1200"/>
              </a:spcAft>
            </a:pPr>
            <a:endParaRPr lang="tr-TR" altLang="tr-TR" b="1" i="1" dirty="0" smtClean="0">
              <a:solidFill>
                <a:srgbClr val="C00000"/>
              </a:solidFill>
              <a:latin typeface="Arial" panose="020B0604020202020204" pitchFamily="34" charset="0"/>
              <a:cs typeface="Arial" panose="020B0604020202020204" pitchFamily="34" charset="0"/>
            </a:endParaRPr>
          </a:p>
          <a:p>
            <a:pPr lvl="0" fontAlgn="base">
              <a:lnSpc>
                <a:spcPct val="90000"/>
              </a:lnSpc>
              <a:spcBef>
                <a:spcPct val="0"/>
              </a:spcBef>
              <a:spcAft>
                <a:spcPts val="1200"/>
              </a:spcAft>
            </a:pPr>
            <a:r>
              <a:rPr lang="tr-TR" altLang="tr-TR" b="1" i="1" dirty="0" smtClean="0">
                <a:solidFill>
                  <a:srgbClr val="C00000"/>
                </a:solidFill>
                <a:latin typeface="Arial" panose="020B0604020202020204" pitchFamily="34" charset="0"/>
                <a:cs typeface="Arial" panose="020B0604020202020204" pitchFamily="34" charset="0"/>
              </a:rPr>
              <a:t>Bölüm </a:t>
            </a:r>
            <a:r>
              <a:rPr lang="tr-TR" altLang="tr-TR" b="1" i="1" dirty="0">
                <a:solidFill>
                  <a:srgbClr val="C00000"/>
                </a:solidFill>
                <a:latin typeface="Arial" panose="020B0604020202020204" pitchFamily="34" charset="0"/>
                <a:cs typeface="Arial" panose="020B0604020202020204" pitchFamily="34" charset="0"/>
              </a:rPr>
              <a:t>6 - Başvuru Sahibinin Projeye Katılan İştirakçileri</a:t>
            </a:r>
          </a:p>
          <a:p>
            <a:pPr lvl="0" fontAlgn="base">
              <a:lnSpc>
                <a:spcPct val="90000"/>
              </a:lnSpc>
              <a:spcBef>
                <a:spcPct val="0"/>
              </a:spcBef>
              <a:spcAft>
                <a:spcPts val="1200"/>
              </a:spcAft>
            </a:pPr>
            <a:r>
              <a:rPr lang="tr-TR" altLang="tr-TR" i="1" dirty="0">
                <a:solidFill>
                  <a:prstClr val="black"/>
                </a:solidFill>
                <a:latin typeface="Arial" panose="020B0604020202020204" pitchFamily="34" charset="0"/>
                <a:cs typeface="Arial" panose="020B0604020202020204" pitchFamily="34" charset="0"/>
              </a:rPr>
              <a:t>Projeye katılan her iştirakçi kuruluş için tabloda yer alan bilgiler verilmelidir.</a:t>
            </a:r>
          </a:p>
          <a:p>
            <a:pPr lvl="0" fontAlgn="base">
              <a:lnSpc>
                <a:spcPct val="90000"/>
              </a:lnSpc>
              <a:spcBef>
                <a:spcPct val="0"/>
              </a:spcBef>
              <a:spcAft>
                <a:spcPts val="1200"/>
              </a:spcAft>
            </a:pPr>
            <a:endParaRPr lang="tr-TR" altLang="tr-TR" b="1" i="1" dirty="0" smtClean="0">
              <a:solidFill>
                <a:srgbClr val="C00000"/>
              </a:solidFill>
              <a:latin typeface="Arial" panose="020B0604020202020204" pitchFamily="34" charset="0"/>
              <a:cs typeface="Arial" panose="020B0604020202020204" pitchFamily="34" charset="0"/>
            </a:endParaRPr>
          </a:p>
          <a:p>
            <a:pPr lvl="0" fontAlgn="base">
              <a:lnSpc>
                <a:spcPct val="90000"/>
              </a:lnSpc>
              <a:spcBef>
                <a:spcPct val="0"/>
              </a:spcBef>
              <a:spcAft>
                <a:spcPts val="1200"/>
              </a:spcAft>
            </a:pPr>
            <a:r>
              <a:rPr lang="tr-TR" altLang="tr-TR" b="1" i="1" dirty="0" smtClean="0">
                <a:solidFill>
                  <a:srgbClr val="C00000"/>
                </a:solidFill>
                <a:latin typeface="Arial" panose="020B0604020202020204" pitchFamily="34" charset="0"/>
                <a:cs typeface="Arial" panose="020B0604020202020204" pitchFamily="34" charset="0"/>
              </a:rPr>
              <a:t>Bölüm </a:t>
            </a:r>
            <a:r>
              <a:rPr lang="tr-TR" altLang="tr-TR" b="1" i="1" dirty="0">
                <a:solidFill>
                  <a:srgbClr val="C00000"/>
                </a:solidFill>
                <a:latin typeface="Arial" panose="020B0604020202020204" pitchFamily="34" charset="0"/>
                <a:cs typeface="Arial" panose="020B0604020202020204" pitchFamily="34" charset="0"/>
              </a:rPr>
              <a:t>7. Başvuru Formu Kontrol Listesi</a:t>
            </a:r>
          </a:p>
          <a:p>
            <a:pPr lvl="0" fontAlgn="base">
              <a:lnSpc>
                <a:spcPct val="90000"/>
              </a:lnSpc>
              <a:spcBef>
                <a:spcPct val="0"/>
              </a:spcBef>
              <a:spcAft>
                <a:spcPts val="1200"/>
              </a:spcAft>
            </a:pPr>
            <a:r>
              <a:rPr lang="tr-TR" altLang="tr-TR" b="1" i="1" dirty="0" smtClean="0">
                <a:solidFill>
                  <a:srgbClr val="C00000"/>
                </a:solidFill>
                <a:latin typeface="Arial" panose="020B0604020202020204" pitchFamily="34" charset="0"/>
                <a:cs typeface="Arial" panose="020B0604020202020204" pitchFamily="34" charset="0"/>
              </a:rPr>
              <a:t>Bölüm </a:t>
            </a:r>
            <a:r>
              <a:rPr lang="tr-TR" altLang="tr-TR" b="1" i="1" dirty="0">
                <a:solidFill>
                  <a:srgbClr val="C00000"/>
                </a:solidFill>
                <a:latin typeface="Arial" panose="020B0604020202020204" pitchFamily="34" charset="0"/>
                <a:cs typeface="Arial" panose="020B0604020202020204" pitchFamily="34" charset="0"/>
              </a:rPr>
              <a:t>8. Başvuru Sahibinin Beyanı</a:t>
            </a:r>
          </a:p>
          <a:p>
            <a:pPr lvl="0" fontAlgn="base">
              <a:lnSpc>
                <a:spcPct val="90000"/>
              </a:lnSpc>
              <a:spcBef>
                <a:spcPct val="0"/>
              </a:spcBef>
              <a:spcAft>
                <a:spcPts val="1200"/>
              </a:spcAft>
            </a:pPr>
            <a:r>
              <a:rPr lang="tr-TR" altLang="tr-TR" b="1" i="1" dirty="0" smtClean="0">
                <a:solidFill>
                  <a:srgbClr val="C00000"/>
                </a:solidFill>
                <a:latin typeface="Arial" panose="020B0604020202020204" pitchFamily="34" charset="0"/>
                <a:cs typeface="Arial" panose="020B0604020202020204" pitchFamily="34" charset="0"/>
              </a:rPr>
              <a:t>Bölüm </a:t>
            </a:r>
            <a:r>
              <a:rPr lang="tr-TR" altLang="tr-TR" b="1" i="1" dirty="0">
                <a:solidFill>
                  <a:srgbClr val="C00000"/>
                </a:solidFill>
                <a:latin typeface="Arial" panose="020B0604020202020204" pitchFamily="34" charset="0"/>
                <a:cs typeface="Arial" panose="020B0604020202020204" pitchFamily="34" charset="0"/>
              </a:rPr>
              <a:t>9. Başvuru Formu Değerlendirme Tablosu </a:t>
            </a:r>
            <a:endParaRPr lang="tr-TR" altLang="tr-TR" sz="1400" i="1" dirty="0">
              <a:solidFill>
                <a:prstClr val="black"/>
              </a:solidFill>
              <a:latin typeface="Arial" panose="020B0604020202020204" pitchFamily="34" charset="0"/>
              <a:cs typeface="Arial" panose="020B0604020202020204" pitchFamily="34" charset="0"/>
            </a:endParaRPr>
          </a:p>
          <a:p>
            <a:pPr algn="just" fontAlgn="base">
              <a:spcBef>
                <a:spcPct val="0"/>
              </a:spcBef>
              <a:spcAft>
                <a:spcPts val="1200"/>
              </a:spcAft>
              <a:defRPr/>
            </a:pPr>
            <a:endParaRPr lang="tr-TR" sz="1600" i="1" dirty="0">
              <a:solidFill>
                <a:prstClr val="black"/>
              </a:solidFill>
              <a:latin typeface="Arial" pitchFamily="34" charset="0"/>
              <a:cs typeface="Arial" panose="020B0604020202020204" pitchFamily="34" charset="0"/>
            </a:endParaRPr>
          </a:p>
          <a:p>
            <a:pPr fontAlgn="base">
              <a:spcBef>
                <a:spcPct val="0"/>
              </a:spcBef>
              <a:spcAft>
                <a:spcPts val="1200"/>
              </a:spcAft>
              <a:defRPr/>
            </a:pPr>
            <a:endParaRPr lang="tr-TR" sz="2000" i="1" dirty="0">
              <a:solidFill>
                <a:prstClr val="black"/>
              </a:solidFill>
              <a:latin typeface="Arial" pitchFamily="34" charset="0"/>
              <a:cs typeface="Arial" panose="020B0604020202020204" pitchFamily="34" charset="0"/>
            </a:endParaRPr>
          </a:p>
        </p:txBody>
      </p:sp>
      <p:grpSp>
        <p:nvGrpSpPr>
          <p:cNvPr id="8" name="Grup 7"/>
          <p:cNvGrpSpPr/>
          <p:nvPr/>
        </p:nvGrpSpPr>
        <p:grpSpPr>
          <a:xfrm>
            <a:off x="2286000" y="70162"/>
            <a:ext cx="4408583" cy="1038094"/>
            <a:chOff x="2327194" y="79215"/>
            <a:chExt cx="4408583" cy="1038094"/>
          </a:xfrm>
        </p:grpSpPr>
        <p:sp>
          <p:nvSpPr>
            <p:cNvPr id="9"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0"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037343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4294967295"/>
          </p:nvPr>
        </p:nvSpPr>
        <p:spPr>
          <a:xfrm>
            <a:off x="1402556" y="3271839"/>
            <a:ext cx="6481763" cy="1087437"/>
          </a:xfrm>
        </p:spPr>
        <p:txBody>
          <a:bodyPr>
            <a:normAutofit/>
          </a:bodyPr>
          <a:lstStyle/>
          <a:p>
            <a:pPr algn="ctr" eaLnBrk="1" hangingPunct="1">
              <a:lnSpc>
                <a:spcPct val="90000"/>
              </a:lnSpc>
              <a:buFontTx/>
              <a:buNone/>
            </a:pPr>
            <a:r>
              <a:rPr lang="tr-TR" altLang="tr-TR" sz="4800" b="1" dirty="0" smtClean="0">
                <a:solidFill>
                  <a:schemeClr val="accent5">
                    <a:lumMod val="50000"/>
                  </a:schemeClr>
                </a:solidFill>
              </a:rPr>
              <a:t>BAŞARILAR DİLERİZ</a:t>
            </a:r>
            <a:r>
              <a:rPr lang="tr-TR" altLang="tr-TR" sz="4800" b="1" dirty="0">
                <a:solidFill>
                  <a:schemeClr val="accent5">
                    <a:lumMod val="50000"/>
                  </a:schemeClr>
                </a:solidFill>
              </a:rPr>
              <a:t>!</a:t>
            </a:r>
          </a:p>
        </p:txBody>
      </p:sp>
      <p:grpSp>
        <p:nvGrpSpPr>
          <p:cNvPr id="3" name="Grup 2"/>
          <p:cNvGrpSpPr/>
          <p:nvPr/>
        </p:nvGrpSpPr>
        <p:grpSpPr>
          <a:xfrm>
            <a:off x="2286000" y="70162"/>
            <a:ext cx="4408583" cy="1038094"/>
            <a:chOff x="2327194" y="79215"/>
            <a:chExt cx="4408583" cy="1038094"/>
          </a:xfrm>
        </p:grpSpPr>
        <p:sp>
          <p:nvSpPr>
            <p:cNvPr id="4"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5"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nodeType="clickEffect">
                                  <p:stCondLst>
                                    <p:cond delay="0"/>
                                  </p:stCondLst>
                                  <p:childTnLst>
                                    <p:animClr clrSpc="hsl" dir="cw">
                                      <p:cBhvr override="childStyle">
                                        <p:cTn id="6" dur="2000" fill="hold"/>
                                        <p:tgtEl>
                                          <p:spTgt spid="95235">
                                            <p:txEl>
                                              <p:pRg st="0" end="0"/>
                                            </p:txEl>
                                          </p:spTgt>
                                        </p:tgtEl>
                                        <p:attrNameLst>
                                          <p:attrName>style.color</p:attrName>
                                        </p:attrNameLst>
                                      </p:cBhvr>
                                      <p:by>
                                        <p:hsl h="-7200000" s="0" l="0"/>
                                      </p:by>
                                    </p:animClr>
                                    <p:animClr clrSpc="hsl" dir="cw">
                                      <p:cBhvr>
                                        <p:cTn id="7" dur="2000" fill="hold"/>
                                        <p:tgtEl>
                                          <p:spTgt spid="95235">
                                            <p:txEl>
                                              <p:pRg st="0" end="0"/>
                                            </p:txEl>
                                          </p:spTgt>
                                        </p:tgtEl>
                                        <p:attrNameLst>
                                          <p:attrName>fillcolor</p:attrName>
                                        </p:attrNameLst>
                                      </p:cBhvr>
                                      <p:by>
                                        <p:hsl h="-7200000" s="0" l="0"/>
                                      </p:by>
                                    </p:animClr>
                                    <p:animClr clrSpc="hsl" dir="cw">
                                      <p:cBhvr>
                                        <p:cTn id="8" dur="2000" fill="hold"/>
                                        <p:tgtEl>
                                          <p:spTgt spid="95235">
                                            <p:txEl>
                                              <p:pRg st="0" end="0"/>
                                            </p:txEl>
                                          </p:spTgt>
                                        </p:tgtEl>
                                        <p:attrNameLst>
                                          <p:attrName>stroke.color</p:attrName>
                                        </p:attrNameLst>
                                      </p:cBhvr>
                                      <p:by>
                                        <p:hsl h="-7200000" s="0" l="0"/>
                                      </p:by>
                                    </p:animClr>
                                    <p:set>
                                      <p:cBhvr>
                                        <p:cTn id="9" dur="2000" fill="hold"/>
                                        <p:tgtEl>
                                          <p:spTgt spid="952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DOLDURULMASI GEREKEN DOKÜMANLAR</a:t>
            </a:r>
            <a:endParaRPr lang="en-US" sz="2400" dirty="0">
              <a:solidFill>
                <a:schemeClr val="accent5">
                  <a:lumMod val="50000"/>
                </a:schemeClr>
              </a:solidFill>
            </a:endParaRPr>
          </a:p>
        </p:txBody>
      </p:sp>
      <p:sp>
        <p:nvSpPr>
          <p:cNvPr id="5" name="Content Placeholder 6"/>
          <p:cNvSpPr>
            <a:spLocks noGrp="1"/>
          </p:cNvSpPr>
          <p:nvPr>
            <p:ph idx="1"/>
          </p:nvPr>
        </p:nvSpPr>
        <p:spPr>
          <a:xfrm>
            <a:off x="640682" y="2258314"/>
            <a:ext cx="8178466" cy="4070734"/>
          </a:xfrm>
        </p:spPr>
        <p:txBody>
          <a:bodyPr vert="horz" lIns="91440" tIns="45720" rIns="91440" bIns="45720" rtlCol="0">
            <a:noAutofit/>
          </a:bodyPr>
          <a:lstStyle/>
          <a:p>
            <a:pPr marL="363538" indent="-363538">
              <a:spcBef>
                <a:spcPts val="600"/>
              </a:spcBef>
              <a:spcAft>
                <a:spcPts val="1200"/>
              </a:spcAft>
              <a:buClr>
                <a:schemeClr val="accent4"/>
              </a:buClr>
              <a:buFont typeface="Wingdings" panose="05000000000000000000" pitchFamily="2" charset="2"/>
              <a:buChar char="§"/>
            </a:pPr>
            <a:r>
              <a:rPr lang="en-US" sz="2000" b="1" dirty="0">
                <a:latin typeface="Myriad Pro"/>
              </a:rPr>
              <a:t>İ</a:t>
            </a:r>
            <a:r>
              <a:rPr lang="tr-TR" sz="2000" b="1" dirty="0">
                <a:latin typeface="Myriad Pro"/>
              </a:rPr>
              <a:t>ki </a:t>
            </a:r>
            <a:r>
              <a:rPr lang="tr-TR" sz="2000" b="1" dirty="0" smtClean="0">
                <a:latin typeface="Myriad Pro"/>
              </a:rPr>
              <a:t>aşamalı </a:t>
            </a:r>
            <a:r>
              <a:rPr lang="en-US" sz="2000" b="1" dirty="0" err="1">
                <a:latin typeface="Myriad Pro"/>
              </a:rPr>
              <a:t>teklif</a:t>
            </a:r>
            <a:r>
              <a:rPr lang="en-US" sz="2000" b="1" dirty="0">
                <a:latin typeface="Myriad Pro"/>
              </a:rPr>
              <a:t> </a:t>
            </a:r>
            <a:r>
              <a:rPr lang="en-US" sz="2000" b="1" dirty="0" err="1">
                <a:latin typeface="Myriad Pro"/>
              </a:rPr>
              <a:t>çağrısı</a:t>
            </a:r>
            <a:r>
              <a:rPr lang="en-US" sz="2000" b="1" dirty="0">
                <a:latin typeface="Myriad Pro"/>
              </a:rPr>
              <a:t>;</a:t>
            </a:r>
            <a:r>
              <a:rPr lang="tr-TR" sz="2000" b="1" dirty="0">
                <a:latin typeface="Myriad Pro"/>
              </a:rPr>
              <a:t> ilk aşamada </a:t>
            </a:r>
            <a:r>
              <a:rPr lang="tr-TR" sz="2000" b="1" u="sng" dirty="0" smtClean="0">
                <a:latin typeface="Myriad Pro"/>
              </a:rPr>
              <a:t>sadece</a:t>
            </a:r>
            <a:r>
              <a:rPr lang="tr-TR" sz="2000" b="1" dirty="0" smtClean="0">
                <a:latin typeface="Myriad Pro"/>
              </a:rPr>
              <a:t> Ön Teklif </a:t>
            </a:r>
            <a:r>
              <a:rPr lang="en-US" sz="2000" b="1" dirty="0" smtClean="0">
                <a:latin typeface="Myriad Pro"/>
              </a:rPr>
              <a:t>(</a:t>
            </a:r>
            <a:r>
              <a:rPr lang="en-US" sz="2000" b="1" dirty="0" err="1" smtClean="0">
                <a:latin typeface="Myriad Pro"/>
              </a:rPr>
              <a:t>Başvuru</a:t>
            </a:r>
            <a:r>
              <a:rPr lang="en-US" sz="2000" b="1" dirty="0" smtClean="0">
                <a:latin typeface="Myriad Pro"/>
              </a:rPr>
              <a:t> </a:t>
            </a:r>
            <a:r>
              <a:rPr lang="en-US" sz="2000" b="1" dirty="0" err="1">
                <a:latin typeface="Myriad Pro"/>
              </a:rPr>
              <a:t>Formu</a:t>
            </a:r>
            <a:r>
              <a:rPr lang="en-US" sz="2000" b="1" dirty="0">
                <a:latin typeface="Myriad Pro"/>
              </a:rPr>
              <a:t>, </a:t>
            </a:r>
            <a:r>
              <a:rPr lang="en-US" sz="2000" b="1" dirty="0" err="1">
                <a:latin typeface="Myriad Pro"/>
              </a:rPr>
              <a:t>Kısım</a:t>
            </a:r>
            <a:r>
              <a:rPr lang="en-US" sz="2000" b="1" dirty="0">
                <a:latin typeface="Myriad Pro"/>
              </a:rPr>
              <a:t> A</a:t>
            </a:r>
            <a:r>
              <a:rPr lang="en-US" sz="2000" b="1" dirty="0" smtClean="0">
                <a:latin typeface="Myriad Pro"/>
              </a:rPr>
              <a:t>)</a:t>
            </a:r>
            <a:r>
              <a:rPr lang="tr-TR" sz="2000" b="1" dirty="0" smtClean="0">
                <a:latin typeface="Myriad Pro"/>
              </a:rPr>
              <a:t> sunulacaktır. </a:t>
            </a:r>
            <a:endParaRPr lang="tr-TR" sz="2000" dirty="0">
              <a:latin typeface="Myriad Pro"/>
            </a:endParaRPr>
          </a:p>
          <a:p>
            <a:pPr marL="363538" indent="-363538">
              <a:spcBef>
                <a:spcPts val="600"/>
              </a:spcBef>
              <a:spcAft>
                <a:spcPts val="1200"/>
              </a:spcAft>
              <a:buClr>
                <a:schemeClr val="accent4"/>
              </a:buClr>
              <a:buFont typeface="Wingdings" panose="05000000000000000000" pitchFamily="2" charset="2"/>
              <a:buChar char="§"/>
            </a:pPr>
            <a:r>
              <a:rPr lang="tr-TR" sz="2000" b="1" dirty="0">
                <a:latin typeface="Myriad Pro"/>
              </a:rPr>
              <a:t>İngilizce olarak </a:t>
            </a:r>
            <a:r>
              <a:rPr lang="tr-TR" sz="2000" b="1" dirty="0" smtClean="0">
                <a:latin typeface="Myriad Pro"/>
              </a:rPr>
              <a:t>sunulmalıdır</a:t>
            </a:r>
            <a:r>
              <a:rPr lang="tr-TR" sz="2000" b="1" dirty="0">
                <a:latin typeface="Myriad Pro"/>
              </a:rPr>
              <a:t>. </a:t>
            </a:r>
            <a:endParaRPr lang="tr-TR" sz="2000" dirty="0">
              <a:latin typeface="Myriad Pro"/>
            </a:endParaRPr>
          </a:p>
          <a:p>
            <a:pPr marL="363538" indent="-363538">
              <a:spcBef>
                <a:spcPts val="600"/>
              </a:spcBef>
              <a:spcAft>
                <a:spcPts val="1200"/>
              </a:spcAft>
              <a:buClr>
                <a:schemeClr val="accent4"/>
              </a:buClr>
              <a:buFont typeface="Wingdings" panose="05000000000000000000" pitchFamily="2" charset="2"/>
              <a:buChar char="§"/>
            </a:pPr>
            <a:r>
              <a:rPr lang="tr-TR" sz="2000" dirty="0" smtClean="0">
                <a:latin typeface="Myriad Pro"/>
              </a:rPr>
              <a:t>Ön teklifte talep </a:t>
            </a:r>
            <a:r>
              <a:rPr lang="tr-TR" sz="2000" dirty="0">
                <a:latin typeface="Myriad Pro"/>
              </a:rPr>
              <a:t>edilen katkının (AB </a:t>
            </a:r>
            <a:r>
              <a:rPr lang="tr-TR" sz="2000" dirty="0" smtClean="0">
                <a:latin typeface="Myriad Pro"/>
              </a:rPr>
              <a:t>katkısı) </a:t>
            </a:r>
            <a:r>
              <a:rPr lang="tr-TR" sz="2000" dirty="0">
                <a:latin typeface="Myriad Pro"/>
              </a:rPr>
              <a:t>tahmini </a:t>
            </a:r>
            <a:r>
              <a:rPr lang="tr-TR" sz="2000" dirty="0" smtClean="0">
                <a:latin typeface="Myriad Pro"/>
              </a:rPr>
              <a:t>tutarı ve </a:t>
            </a:r>
            <a:r>
              <a:rPr lang="tr-TR" sz="2000" dirty="0">
                <a:latin typeface="Myriad Pro"/>
              </a:rPr>
              <a:t>toplam bütçe </a:t>
            </a:r>
            <a:r>
              <a:rPr lang="tr-TR" sz="2000" dirty="0" smtClean="0">
                <a:latin typeface="Myriad Pro"/>
              </a:rPr>
              <a:t>tutarı içerisindeki yüzdesi belirtilmelidir</a:t>
            </a:r>
            <a:r>
              <a:rPr lang="tr-TR" sz="2000" dirty="0">
                <a:latin typeface="Myriad Pro"/>
              </a:rPr>
              <a:t>. </a:t>
            </a:r>
            <a:r>
              <a:rPr lang="en-US" sz="2000" dirty="0" err="1">
                <a:latin typeface="Myriad Pro"/>
              </a:rPr>
              <a:t>Bütçe</a:t>
            </a:r>
            <a:r>
              <a:rPr lang="en-US" sz="2000" dirty="0">
                <a:latin typeface="Myriad Pro"/>
              </a:rPr>
              <a:t>, </a:t>
            </a:r>
            <a:r>
              <a:rPr lang="tr-TR" sz="2000" dirty="0" smtClean="0">
                <a:latin typeface="Myriad Pro"/>
              </a:rPr>
              <a:t>t</a:t>
            </a:r>
            <a:r>
              <a:rPr lang="en-US" sz="2000" dirty="0" smtClean="0">
                <a:latin typeface="Myriad Pro"/>
              </a:rPr>
              <a:t>am </a:t>
            </a:r>
            <a:r>
              <a:rPr lang="en-US" sz="2000" dirty="0" err="1">
                <a:latin typeface="Myriad Pro"/>
              </a:rPr>
              <a:t>başvuru</a:t>
            </a:r>
            <a:r>
              <a:rPr lang="en-US" sz="2000" dirty="0">
                <a:latin typeface="Myriad Pro"/>
              </a:rPr>
              <a:t> </a:t>
            </a:r>
            <a:r>
              <a:rPr lang="en-US" sz="2000" dirty="0" err="1">
                <a:latin typeface="Myriad Pro"/>
              </a:rPr>
              <a:t>aşamasında</a:t>
            </a:r>
            <a:r>
              <a:rPr lang="en-US" sz="2000" dirty="0">
                <a:latin typeface="Myriad Pro"/>
              </a:rPr>
              <a:t> </a:t>
            </a:r>
            <a:r>
              <a:rPr lang="en-US" sz="2000" dirty="0" err="1">
                <a:latin typeface="Myriad Pro"/>
              </a:rPr>
              <a:t>sunulur</a:t>
            </a:r>
            <a:r>
              <a:rPr lang="en-US" sz="2000" b="1" dirty="0">
                <a:latin typeface="Myriad Pro"/>
              </a:rPr>
              <a:t>.  </a:t>
            </a:r>
            <a:r>
              <a:rPr lang="en-US" sz="2000" b="1" dirty="0" err="1">
                <a:latin typeface="Myriad Pro"/>
              </a:rPr>
              <a:t>Ön</a:t>
            </a:r>
            <a:r>
              <a:rPr lang="en-US" sz="2000" b="1" dirty="0">
                <a:latin typeface="Myriad Pro"/>
              </a:rPr>
              <a:t> </a:t>
            </a:r>
            <a:r>
              <a:rPr lang="en-US" sz="2000" b="1" dirty="0" err="1" smtClean="0">
                <a:latin typeface="Myriad Pro"/>
              </a:rPr>
              <a:t>teklifte</a:t>
            </a:r>
            <a:r>
              <a:rPr lang="tr-TR" sz="2000" b="1" dirty="0" smtClean="0">
                <a:latin typeface="Myriad Pro"/>
              </a:rPr>
              <a:t> belirtilen</a:t>
            </a:r>
            <a:r>
              <a:rPr lang="en-US" sz="2000" b="1" dirty="0" smtClean="0">
                <a:latin typeface="Myriad Pro"/>
              </a:rPr>
              <a:t> </a:t>
            </a:r>
            <a:r>
              <a:rPr lang="tr-TR" sz="2000" b="1" dirty="0" smtClean="0">
                <a:latin typeface="Myriad Pro"/>
              </a:rPr>
              <a:t>katkı </a:t>
            </a:r>
            <a:r>
              <a:rPr lang="en-US" sz="2000" b="1" dirty="0" err="1" smtClean="0">
                <a:latin typeface="Myriad Pro"/>
              </a:rPr>
              <a:t>tutar</a:t>
            </a:r>
            <a:r>
              <a:rPr lang="tr-TR" sz="2000" b="1" dirty="0" smtClean="0">
                <a:latin typeface="Myriad Pro"/>
              </a:rPr>
              <a:t>ı, tam başvuru formu ile teslim edilen bütçede en fazla</a:t>
            </a:r>
            <a:r>
              <a:rPr lang="en-US" sz="2000" b="1" dirty="0" smtClean="0">
                <a:latin typeface="Myriad Pro"/>
              </a:rPr>
              <a:t> </a:t>
            </a:r>
            <a:r>
              <a:rPr lang="en-US" sz="2000" b="1" dirty="0">
                <a:latin typeface="Myriad Pro"/>
              </a:rPr>
              <a:t>%20 </a:t>
            </a:r>
            <a:r>
              <a:rPr lang="en-US" sz="2000" b="1" dirty="0" err="1">
                <a:latin typeface="Myriad Pro"/>
              </a:rPr>
              <a:t>değişebilir</a:t>
            </a:r>
            <a:r>
              <a:rPr lang="en-US" sz="2000" b="1" dirty="0" smtClean="0">
                <a:latin typeface="Myriad Pro"/>
              </a:rPr>
              <a:t>.</a:t>
            </a:r>
            <a:r>
              <a:rPr lang="tr-TR" sz="2000" b="1" dirty="0" smtClean="0">
                <a:latin typeface="Myriad Pro"/>
              </a:rPr>
              <a:t> Her halükarda Programın hibe rehberinde belirlenen en az ve en çok miktarlar arasında kalınmasına dikkat edilmelidir.</a:t>
            </a:r>
            <a:endParaRPr lang="en-US" sz="2000" b="1" dirty="0">
              <a:latin typeface="Myriad Pro"/>
            </a:endParaRPr>
          </a:p>
          <a:p>
            <a:pPr>
              <a:spcBef>
                <a:spcPts val="1200"/>
              </a:spcBef>
              <a:buNone/>
            </a:pPr>
            <a:endParaRPr lang="tr-TR" altLang="tr-TR" sz="2000" dirty="0"/>
          </a:p>
          <a:p>
            <a:pPr>
              <a:spcBef>
                <a:spcPts val="1200"/>
              </a:spcBef>
              <a:buClr>
                <a:srgbClr val="990000"/>
              </a:buClr>
              <a:buNone/>
            </a:pPr>
            <a:endParaRPr lang="tr-TR" altLang="tr-TR" sz="2000" dirty="0">
              <a:latin typeface="+mn-lt"/>
            </a:endParaRPr>
          </a:p>
          <a:p>
            <a:pPr marL="285750" indent="-285750">
              <a:spcBef>
                <a:spcPts val="1200"/>
              </a:spcBef>
              <a:buClr>
                <a:srgbClr val="990000"/>
              </a:buClr>
            </a:pPr>
            <a:endParaRPr lang="en-GB" altLang="tr-TR" sz="2000" dirty="0">
              <a:latin typeface="+mn-lt"/>
            </a:endParaRPr>
          </a:p>
        </p:txBody>
      </p:sp>
      <p:grpSp>
        <p:nvGrpSpPr>
          <p:cNvPr id="6" name="Grup 5"/>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35223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DOLDURULMASI GEREKEN DOKÜMANLAR</a:t>
            </a:r>
            <a:endParaRPr lang="en-US" sz="2400" dirty="0">
              <a:solidFill>
                <a:srgbClr val="4472C4">
                  <a:lumMod val="50000"/>
                </a:srgbClr>
              </a:solidFill>
            </a:endParaRPr>
          </a:p>
        </p:txBody>
      </p:sp>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363538" algn="ctr">
              <a:buFont typeface="Arial" panose="020B0604020202020204" pitchFamily="34" charset="0"/>
              <a:buAutoNum type="arabicPeriod"/>
            </a:pPr>
            <a:r>
              <a:rPr lang="tr-TR" sz="2000" b="1" dirty="0" smtClean="0">
                <a:solidFill>
                  <a:prstClr val="black"/>
                </a:solidFill>
              </a:rPr>
              <a:t>Aşama:  </a:t>
            </a:r>
            <a:r>
              <a:rPr lang="tr-TR" sz="2000" b="1" dirty="0" smtClean="0">
                <a:solidFill>
                  <a:prstClr val="black"/>
                </a:solidFill>
                <a:hlinkClick r:id="rId3" action="ppaction://hlinkfile"/>
              </a:rPr>
              <a:t>ÖN TEKLİF </a:t>
            </a:r>
            <a:r>
              <a:rPr lang="tr-TR" sz="2000" b="1" dirty="0" smtClean="0">
                <a:solidFill>
                  <a:prstClr val="black"/>
                </a:solidFill>
              </a:rPr>
              <a:t>(BAŞVURU FORMU - KISIM A)</a:t>
            </a:r>
          </a:p>
          <a:p>
            <a:pPr marL="0" lvl="0" indent="0" eaLnBrk="0" fontAlgn="base" hangingPunct="0">
              <a:spcBef>
                <a:spcPct val="20000"/>
              </a:spcBef>
              <a:spcAft>
                <a:spcPct val="0"/>
              </a:spcAft>
              <a:buClr>
                <a:srgbClr val="000066"/>
              </a:buClr>
              <a:buFontTx/>
              <a:buChar char="•"/>
              <a:defRPr/>
            </a:pPr>
            <a:r>
              <a:rPr lang="tr-TR" sz="2000" kern="0" dirty="0" smtClean="0">
                <a:solidFill>
                  <a:prstClr val="black"/>
                </a:solidFill>
                <a:latin typeface="Arial"/>
                <a:ea typeface="MS PGothic" pitchFamily="34" charset="-128"/>
              </a:rPr>
              <a:t>Temel </a:t>
            </a:r>
            <a:r>
              <a:rPr lang="tr-TR" sz="2000" kern="0" dirty="0">
                <a:solidFill>
                  <a:prstClr val="black"/>
                </a:solidFill>
                <a:latin typeface="Arial"/>
                <a:ea typeface="MS PGothic" pitchFamily="34" charset="-128"/>
              </a:rPr>
              <a:t>Kurallar:</a:t>
            </a:r>
            <a:r>
              <a:rPr lang="en-US" sz="2000" kern="0" dirty="0">
                <a:solidFill>
                  <a:prstClr val="black"/>
                </a:solidFill>
                <a:latin typeface="Arial"/>
                <a:ea typeface="MS PGothic" pitchFamily="34" charset="-128"/>
              </a:rPr>
              <a:t>	</a:t>
            </a:r>
            <a:endParaRPr lang="tr-TR" sz="2000" kern="0" dirty="0" smtClean="0">
              <a:solidFill>
                <a:prstClr val="black"/>
              </a:solidFill>
              <a:latin typeface="Arial"/>
              <a:ea typeface="MS PGothic" pitchFamily="34" charset="-128"/>
            </a:endParaRPr>
          </a:p>
          <a:p>
            <a:pPr marL="742950" lvl="1" indent="-285750" eaLnBrk="0" fontAlgn="base" hangingPunct="0">
              <a:spcBef>
                <a:spcPct val="20000"/>
              </a:spcBef>
              <a:spcAft>
                <a:spcPct val="0"/>
              </a:spcAft>
              <a:buFontTx/>
              <a:buChar char="–"/>
              <a:defRPr/>
            </a:pPr>
            <a:r>
              <a:rPr lang="tr-TR" sz="1700" kern="0" dirty="0" smtClean="0">
                <a:solidFill>
                  <a:prstClr val="black"/>
                </a:solidFill>
                <a:latin typeface="Arial"/>
                <a:ea typeface="MS PGothic" pitchFamily="34" charset="-128"/>
              </a:rPr>
              <a:t>Ön </a:t>
            </a:r>
            <a:r>
              <a:rPr lang="tr-TR" sz="1700" kern="0" dirty="0">
                <a:solidFill>
                  <a:prstClr val="black"/>
                </a:solidFill>
                <a:latin typeface="Arial"/>
                <a:ea typeface="MS PGothic" pitchFamily="34" charset="-128"/>
              </a:rPr>
              <a:t>Teklif formatında belirtilen kurallara uyulmalı,</a:t>
            </a:r>
            <a:endParaRPr lang="en-US" sz="1700" kern="0" dirty="0">
              <a:solidFill>
                <a:prstClr val="black"/>
              </a:solidFill>
              <a:latin typeface="Arial"/>
              <a:ea typeface="MS PGothic" pitchFamily="34" charset="-128"/>
            </a:endParaRP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El yazısı ile sunulmuş başvurular kabul edilmeyecektir.</a:t>
            </a:r>
          </a:p>
          <a:p>
            <a:pPr marL="742950" lvl="1" indent="-285750" eaLnBrk="0" fontAlgn="base" hangingPunct="0">
              <a:spcBef>
                <a:spcPct val="20000"/>
              </a:spcBef>
              <a:spcAft>
                <a:spcPct val="0"/>
              </a:spcAft>
              <a:buFontTx/>
              <a:buChar char="–"/>
              <a:defRPr/>
            </a:pPr>
            <a:r>
              <a:rPr lang="en-GB" sz="1700" b="1" kern="0" dirty="0">
                <a:solidFill>
                  <a:prstClr val="black"/>
                </a:solidFill>
                <a:latin typeface="Arial"/>
                <a:ea typeface="MS PGothic" pitchFamily="34" charset="-128"/>
              </a:rPr>
              <a:t>5 tam </a:t>
            </a:r>
            <a:r>
              <a:rPr lang="tr-TR" sz="1700" b="1" kern="0" dirty="0">
                <a:solidFill>
                  <a:prstClr val="black"/>
                </a:solidFill>
                <a:latin typeface="Arial"/>
                <a:ea typeface="MS PGothic" pitchFamily="34" charset="-128"/>
              </a:rPr>
              <a:t>sayfayı </a:t>
            </a:r>
            <a:r>
              <a:rPr lang="tr-TR" sz="1700" kern="0" dirty="0">
                <a:solidFill>
                  <a:prstClr val="black"/>
                </a:solidFill>
                <a:latin typeface="Arial"/>
                <a:ea typeface="MS PGothic" pitchFamily="34" charset="-128"/>
              </a:rPr>
              <a:t>geçmemeli (A4  boyutunda, </a:t>
            </a:r>
            <a:r>
              <a:rPr lang="tr-TR" sz="1700" b="1" kern="0" dirty="0" err="1">
                <a:solidFill>
                  <a:prstClr val="black"/>
                </a:solidFill>
                <a:latin typeface="Arial"/>
                <a:ea typeface="MS PGothic" pitchFamily="34" charset="-128"/>
              </a:rPr>
              <a:t>Arial</a:t>
            </a:r>
            <a:r>
              <a:rPr lang="tr-TR" sz="1700" b="1" kern="0" dirty="0">
                <a:solidFill>
                  <a:prstClr val="black"/>
                </a:solidFill>
                <a:latin typeface="Arial"/>
                <a:ea typeface="MS PGothic" pitchFamily="34" charset="-128"/>
              </a:rPr>
              <a:t> 10 fontu </a:t>
            </a:r>
            <a:r>
              <a:rPr lang="tr-TR" sz="1700" kern="0" dirty="0">
                <a:solidFill>
                  <a:prstClr val="black"/>
                </a:solidFill>
                <a:latin typeface="Arial"/>
                <a:ea typeface="MS PGothic" pitchFamily="34" charset="-128"/>
              </a:rPr>
              <a:t>ve 2 cm kenar boşluğu),</a:t>
            </a: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Anlatım açık ve net olmalı. Ancak her bölüm yeterli detayı içermeli,</a:t>
            </a: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Tüm bölümler boş bırakılmadan doldurulmalı,</a:t>
            </a:r>
          </a:p>
          <a:p>
            <a:pPr marL="742950" lvl="1" indent="-285750" eaLnBrk="0" fontAlgn="base" hangingPunct="0">
              <a:spcBef>
                <a:spcPct val="20000"/>
              </a:spcBef>
              <a:spcAft>
                <a:spcPct val="0"/>
              </a:spcAft>
              <a:buFontTx/>
              <a:buChar char="–"/>
              <a:defRPr/>
            </a:pPr>
            <a:r>
              <a:rPr lang="en-US" sz="1700" kern="0" dirty="0">
                <a:solidFill>
                  <a:prstClr val="black"/>
                </a:solidFill>
                <a:latin typeface="Arial"/>
                <a:ea typeface="MS PGothic" pitchFamily="34" charset="-128"/>
              </a:rPr>
              <a:t>Format </a:t>
            </a:r>
            <a:r>
              <a:rPr lang="tr-TR" sz="1700" kern="0" dirty="0">
                <a:solidFill>
                  <a:prstClr val="black"/>
                </a:solidFill>
                <a:latin typeface="Arial"/>
                <a:ea typeface="MS PGothic" pitchFamily="34" charset="-128"/>
              </a:rPr>
              <a:t>sonunda yer alan kontrol listesi doldurulmalı,</a:t>
            </a: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Başvuru sahibinin beyanı doldurulup imzalanmalı,</a:t>
            </a: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Eş-başvuran(</a:t>
            </a:r>
            <a:r>
              <a:rPr lang="tr-TR" sz="1700" kern="0" dirty="0" err="1">
                <a:solidFill>
                  <a:prstClr val="black"/>
                </a:solidFill>
                <a:latin typeface="Arial"/>
                <a:ea typeface="MS PGothic" pitchFamily="34" charset="-128"/>
              </a:rPr>
              <a:t>lar</a:t>
            </a:r>
            <a:r>
              <a:rPr lang="tr-TR" sz="1700" kern="0" dirty="0">
                <a:solidFill>
                  <a:prstClr val="black"/>
                </a:solidFill>
                <a:latin typeface="Arial"/>
                <a:ea typeface="MS PGothic" pitchFamily="34" charset="-128"/>
              </a:rPr>
              <a:t>)</a:t>
            </a:r>
            <a:r>
              <a:rPr lang="tr-TR" sz="1700" kern="0" dirty="0" err="1">
                <a:solidFill>
                  <a:prstClr val="black"/>
                </a:solidFill>
                <a:latin typeface="Arial"/>
                <a:ea typeface="MS PGothic" pitchFamily="34" charset="-128"/>
              </a:rPr>
              <a:t>ın</a:t>
            </a:r>
            <a:r>
              <a:rPr lang="tr-TR" sz="1700" kern="0" dirty="0">
                <a:solidFill>
                  <a:prstClr val="black"/>
                </a:solidFill>
                <a:latin typeface="Arial"/>
                <a:ea typeface="MS PGothic" pitchFamily="34" charset="-128"/>
              </a:rPr>
              <a:t> yetkilendirmesi doldurulup imzalatılmalı,</a:t>
            </a:r>
          </a:p>
          <a:p>
            <a:pPr marL="742950" lvl="1" indent="-285750" eaLnBrk="0" fontAlgn="base" hangingPunct="0">
              <a:spcBef>
                <a:spcPct val="20000"/>
              </a:spcBef>
              <a:spcAft>
                <a:spcPct val="0"/>
              </a:spcAft>
              <a:buFontTx/>
              <a:buChar char="–"/>
              <a:defRPr/>
            </a:pPr>
            <a:r>
              <a:rPr lang="tr-TR" sz="1700" kern="0" dirty="0">
                <a:solidFill>
                  <a:prstClr val="black"/>
                </a:solidFill>
                <a:latin typeface="Arial"/>
                <a:ea typeface="MS PGothic" pitchFamily="34" charset="-128"/>
              </a:rPr>
              <a:t>Başvuru formunda yer alan yönlendirmelere özellikle dikkat </a:t>
            </a:r>
            <a:r>
              <a:rPr lang="tr-TR" sz="1700" kern="0" dirty="0" err="1">
                <a:solidFill>
                  <a:prstClr val="black"/>
                </a:solidFill>
                <a:latin typeface="Arial"/>
                <a:ea typeface="MS PGothic" pitchFamily="34" charset="-128"/>
              </a:rPr>
              <a:t>edi</a:t>
            </a:r>
            <a:r>
              <a:rPr lang="en-US" sz="1700" kern="0" dirty="0" err="1">
                <a:solidFill>
                  <a:prstClr val="black"/>
                </a:solidFill>
                <a:latin typeface="Arial"/>
                <a:ea typeface="MS PGothic" pitchFamily="34" charset="-128"/>
              </a:rPr>
              <a:t>lmeli</a:t>
            </a:r>
            <a:endParaRPr lang="tr-TR" sz="1700" b="1" u="sng" dirty="0">
              <a:solidFill>
                <a:prstClr val="black"/>
              </a:solidFill>
            </a:endParaRPr>
          </a:p>
          <a:p>
            <a:pPr marL="0" indent="0" algn="ctr">
              <a:buFont typeface="Arial" panose="020B0604020202020204" pitchFamily="34" charset="0"/>
              <a:buNone/>
            </a:pPr>
            <a:endParaRPr lang="tr-TR" sz="2400" dirty="0">
              <a:solidFill>
                <a:prstClr val="black"/>
              </a:solidFill>
            </a:endParaRPr>
          </a:p>
        </p:txBody>
      </p:sp>
      <p:grpSp>
        <p:nvGrpSpPr>
          <p:cNvPr id="4" name="Grup 3"/>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85742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89595"/>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ÖN TEKLİF FORMU ( BAŞVURU FORMU – KISIM A )</a:t>
            </a:r>
            <a:endParaRPr lang="en-US" sz="2400" dirty="0">
              <a:solidFill>
                <a:srgbClr val="4472C4">
                  <a:lumMod val="50000"/>
                </a:srgbClr>
              </a:solidFill>
            </a:endParaRPr>
          </a:p>
        </p:txBody>
      </p:sp>
      <p:sp>
        <p:nvSpPr>
          <p:cNvPr id="6" name="Content Placeholder 1"/>
          <p:cNvSpPr txBox="1">
            <a:spLocks/>
          </p:cNvSpPr>
          <p:nvPr/>
        </p:nvSpPr>
        <p:spPr>
          <a:xfrm>
            <a:off x="628649" y="1809135"/>
            <a:ext cx="8072005" cy="43356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gn="ctr">
              <a:buNone/>
            </a:pPr>
            <a:endParaRPr lang="tr-TR" sz="2400" dirty="0">
              <a:solidFill>
                <a:prstClr val="black"/>
              </a:solidFill>
            </a:endParaRPr>
          </a:p>
        </p:txBody>
      </p:sp>
      <p:pic>
        <p:nvPicPr>
          <p:cNvPr id="2" name="Picture 1"/>
          <p:cNvPicPr>
            <a:picLocks noChangeAspect="1"/>
          </p:cNvPicPr>
          <p:nvPr/>
        </p:nvPicPr>
        <p:blipFill>
          <a:blip r:embed="rId3"/>
          <a:stretch>
            <a:fillRect/>
          </a:stretch>
        </p:blipFill>
        <p:spPr>
          <a:xfrm>
            <a:off x="726293" y="2273502"/>
            <a:ext cx="7876715" cy="3871296"/>
          </a:xfrm>
          <a:prstGeom prst="rect">
            <a:avLst/>
          </a:prstGeom>
        </p:spPr>
      </p:pic>
      <p:sp>
        <p:nvSpPr>
          <p:cNvPr id="4" name="Rectangle 3"/>
          <p:cNvSpPr/>
          <p:nvPr/>
        </p:nvSpPr>
        <p:spPr>
          <a:xfrm>
            <a:off x="628647" y="1873392"/>
            <a:ext cx="2207656" cy="400110"/>
          </a:xfrm>
          <a:prstGeom prst="rect">
            <a:avLst/>
          </a:prstGeom>
        </p:spPr>
        <p:txBody>
          <a:bodyPr wrap="none">
            <a:spAutoFit/>
          </a:bodyPr>
          <a:lstStyle/>
          <a:p>
            <a:pPr lvl="1" eaLnBrk="0" fontAlgn="auto" hangingPunct="0">
              <a:spcBef>
                <a:spcPts val="0"/>
              </a:spcBef>
              <a:spcAft>
                <a:spcPts val="1200"/>
              </a:spcAft>
              <a:buClr>
                <a:srgbClr val="000066"/>
              </a:buClr>
              <a:defRPr/>
            </a:pPr>
            <a:r>
              <a:rPr lang="tr-TR" sz="2000" b="1" kern="0" dirty="0">
                <a:solidFill>
                  <a:srgbClr val="C00000"/>
                </a:solidFill>
              </a:rPr>
              <a:t>1.1 Proje Özeti</a:t>
            </a:r>
          </a:p>
        </p:txBody>
      </p:sp>
      <p:grpSp>
        <p:nvGrpSpPr>
          <p:cNvPr id="7" name="Grup 6"/>
          <p:cNvGrpSpPr/>
          <p:nvPr/>
        </p:nvGrpSpPr>
        <p:grpSpPr>
          <a:xfrm>
            <a:off x="2286000" y="70162"/>
            <a:ext cx="4408583" cy="1038094"/>
            <a:chOff x="2327194" y="79215"/>
            <a:chExt cx="4408583" cy="1038094"/>
          </a:xfrm>
        </p:grpSpPr>
        <p:sp>
          <p:nvSpPr>
            <p:cNvPr id="8"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9"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63492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58145"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base">
              <a:spcBef>
                <a:spcPct val="0"/>
              </a:spcBef>
              <a:spcAft>
                <a:spcPts val="1200"/>
              </a:spcAft>
              <a:buClr>
                <a:srgbClr val="000066"/>
              </a:buClr>
              <a:buNone/>
            </a:pPr>
            <a:r>
              <a:rPr lang="tr-TR" altLang="en-US" sz="1800" b="1" dirty="0" smtClean="0">
                <a:solidFill>
                  <a:srgbClr val="C00000"/>
                </a:solidFill>
                <a:latin typeface="Arial" panose="020B0604020202020204" pitchFamily="34" charset="0"/>
                <a:cs typeface="Arial" panose="020B0604020202020204" pitchFamily="34" charset="0"/>
              </a:rPr>
              <a:t>1.2</a:t>
            </a:r>
            <a:r>
              <a:rPr lang="tr-TR" altLang="en-US" sz="1800" b="1" dirty="0">
                <a:solidFill>
                  <a:srgbClr val="C00000"/>
                </a:solidFill>
                <a:latin typeface="Arial" panose="020B0604020202020204" pitchFamily="34" charset="0"/>
                <a:cs typeface="Arial" panose="020B0604020202020204" pitchFamily="34" charset="0"/>
              </a:rPr>
              <a:t>. Projenin Tanımı </a:t>
            </a:r>
            <a:r>
              <a:rPr lang="tr-TR" altLang="en-US" sz="1800" dirty="0">
                <a:solidFill>
                  <a:prstClr val="black"/>
                </a:solidFill>
                <a:latin typeface="Arial" panose="020B0604020202020204" pitchFamily="34" charset="0"/>
                <a:cs typeface="Arial" panose="020B0604020202020204" pitchFamily="34" charset="0"/>
              </a:rPr>
              <a:t>(en fazla 1 sayfa)</a:t>
            </a:r>
          </a:p>
          <a:p>
            <a:pPr marL="457200" lvl="1" indent="0" fontAlgn="base">
              <a:spcBef>
                <a:spcPct val="0"/>
              </a:spcBef>
              <a:spcAft>
                <a:spcPts val="1200"/>
              </a:spcAft>
              <a:buClr>
                <a:srgbClr val="000066"/>
              </a:buClr>
            </a:pPr>
            <a:r>
              <a:rPr lang="tr-TR" altLang="en-US" sz="1800" dirty="0">
                <a:solidFill>
                  <a:prstClr val="black"/>
                </a:solidFill>
                <a:latin typeface="Arial" panose="020B0604020202020204" pitchFamily="34" charset="0"/>
                <a:cs typeface="Arial" panose="020B0604020202020204" pitchFamily="34" charset="0"/>
              </a:rPr>
              <a:t>Proje hazırlığının arka planını anlatınız.</a:t>
            </a:r>
          </a:p>
          <a:p>
            <a:pPr marL="457200" lvl="1" indent="0" fontAlgn="base">
              <a:spcBef>
                <a:spcPct val="0"/>
              </a:spcBef>
              <a:spcAft>
                <a:spcPts val="1200"/>
              </a:spcAft>
              <a:buClr>
                <a:srgbClr val="000066"/>
              </a:buClr>
            </a:pPr>
            <a:r>
              <a:rPr lang="tr-TR" altLang="en-US" sz="1800" dirty="0">
                <a:solidFill>
                  <a:prstClr val="black"/>
                </a:solidFill>
                <a:latin typeface="Arial" panose="020B0604020202020204" pitchFamily="34" charset="0"/>
                <a:cs typeface="Arial" panose="020B0604020202020204" pitchFamily="34" charset="0"/>
              </a:rPr>
              <a:t>Proje hedeflerini açıklayın (Yukarıda, 1.1 bölümünde yer alan tablodaki hedefleri detaylandırın).</a:t>
            </a:r>
          </a:p>
          <a:p>
            <a:pPr marL="457200" lvl="1" indent="0" fontAlgn="base">
              <a:spcBef>
                <a:spcPct val="0"/>
              </a:spcBef>
              <a:spcAft>
                <a:spcPts val="1200"/>
              </a:spcAft>
              <a:buClr>
                <a:srgbClr val="000066"/>
              </a:buClr>
            </a:pPr>
            <a:r>
              <a:rPr lang="tr-TR" altLang="en-US" sz="1800" dirty="0">
                <a:solidFill>
                  <a:prstClr val="black"/>
                </a:solidFill>
                <a:latin typeface="Arial" panose="020B0604020202020204" pitchFamily="34" charset="0"/>
                <a:cs typeface="Arial" panose="020B0604020202020204" pitchFamily="34" charset="0"/>
              </a:rPr>
              <a:t>Kilit proje paydaşlarını, onların projeye karşı tutumlarını ve yapılan görüşmeleri açıklayın. </a:t>
            </a:r>
          </a:p>
          <a:p>
            <a:pPr marL="457200" lvl="1" indent="0" fontAlgn="base">
              <a:spcBef>
                <a:spcPct val="0"/>
              </a:spcBef>
              <a:spcAft>
                <a:spcPts val="1200"/>
              </a:spcAft>
              <a:buClr>
                <a:srgbClr val="000066"/>
              </a:buClr>
            </a:pPr>
            <a:r>
              <a:rPr lang="tr-TR" altLang="en-US" sz="1800" dirty="0">
                <a:solidFill>
                  <a:prstClr val="black"/>
                </a:solidFill>
                <a:latin typeface="Arial" panose="020B0604020202020204" pitchFamily="34" charset="0"/>
                <a:cs typeface="Arial" panose="020B0604020202020204" pitchFamily="34" charset="0"/>
              </a:rPr>
              <a:t>Faaliyet grupları arasındaki bağı/ilişkileri içerecek şekilde öngörülen faaliyet türleri ve sonuçları ve çıktıları ile ilgili özet bilgi veriniz.</a:t>
            </a:r>
          </a:p>
          <a:p>
            <a:pPr marL="457200" lvl="1" indent="0" fontAlgn="base">
              <a:spcBef>
                <a:spcPct val="0"/>
              </a:spcBef>
              <a:spcAft>
                <a:spcPts val="1200"/>
              </a:spcAft>
              <a:buClr>
                <a:srgbClr val="000066"/>
              </a:buClr>
            </a:pPr>
            <a:r>
              <a:rPr lang="tr-TR" altLang="en-US" sz="1800" dirty="0">
                <a:solidFill>
                  <a:prstClr val="black"/>
                </a:solidFill>
                <a:latin typeface="Arial" panose="020B0604020202020204" pitchFamily="34" charset="0"/>
                <a:cs typeface="Arial" panose="020B0604020202020204" pitchFamily="34" charset="0"/>
              </a:rPr>
              <a:t>Proje için genel bir süre aralığı belirterek, varsa dikkate alınması gereken özel bir hususları açıklayınız</a:t>
            </a:r>
            <a:r>
              <a:rPr lang="tr-TR" altLang="en-US" sz="2000" dirty="0">
                <a:solidFill>
                  <a:prstClr val="black"/>
                </a:solidFill>
                <a:latin typeface="Arial" panose="020B0604020202020204" pitchFamily="34" charset="0"/>
                <a:cs typeface="Arial" panose="020B0604020202020204" pitchFamily="34" charset="0"/>
              </a:rPr>
              <a:t>. </a:t>
            </a:r>
            <a:endParaRPr lang="tr-TR" b="1" u="sng" dirty="0">
              <a:solidFill>
                <a:prstClr val="black"/>
              </a:solidFill>
            </a:endParaRPr>
          </a:p>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0" y="1258680"/>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ÖN TEKLİF FORMU ( BAŞVURU FORMU – KISIM A )</a:t>
            </a:r>
            <a:endParaRPr lang="en-US" sz="2400" dirty="0">
              <a:solidFill>
                <a:srgbClr val="4472C4">
                  <a:lumMod val="50000"/>
                </a:srgbClr>
              </a:solidFill>
            </a:endParaRPr>
          </a:p>
        </p:txBody>
      </p:sp>
      <p:grpSp>
        <p:nvGrpSpPr>
          <p:cNvPr id="5" name="Grup 4"/>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399239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0" hangingPunct="0">
              <a:spcBef>
                <a:spcPts val="0"/>
              </a:spcBef>
              <a:spcAft>
                <a:spcPts val="1200"/>
              </a:spcAft>
              <a:buClr>
                <a:srgbClr val="000066"/>
              </a:buClr>
              <a:buNone/>
              <a:defRPr/>
            </a:pPr>
            <a:r>
              <a:rPr lang="tr-TR" sz="1800" b="1" kern="0" dirty="0" smtClean="0">
                <a:solidFill>
                  <a:srgbClr val="C00000"/>
                </a:solidFill>
                <a:latin typeface="Arial" panose="020B0604020202020204" pitchFamily="34" charset="0"/>
                <a:cs typeface="Arial" panose="020B0604020202020204" pitchFamily="34" charset="0"/>
              </a:rPr>
              <a:t>1.3</a:t>
            </a:r>
            <a:r>
              <a:rPr lang="tr-TR" sz="1800" b="1" kern="0" dirty="0">
                <a:solidFill>
                  <a:srgbClr val="C00000"/>
                </a:solidFill>
                <a:latin typeface="Arial" panose="020B0604020202020204" pitchFamily="34" charset="0"/>
                <a:cs typeface="Arial" panose="020B0604020202020204" pitchFamily="34" charset="0"/>
              </a:rPr>
              <a:t>. Projenin </a:t>
            </a:r>
            <a:r>
              <a:rPr lang="tr-TR" sz="1800" b="1" kern="0" dirty="0" err="1">
                <a:solidFill>
                  <a:srgbClr val="C00000"/>
                </a:solidFill>
                <a:latin typeface="Arial" panose="020B0604020202020204" pitchFamily="34" charset="0"/>
                <a:cs typeface="Arial" panose="020B0604020202020204" pitchFamily="34" charset="0"/>
              </a:rPr>
              <a:t>İlgililiği</a:t>
            </a:r>
            <a:r>
              <a:rPr lang="tr-TR" sz="1800" b="1" kern="0" dirty="0">
                <a:solidFill>
                  <a:srgbClr val="C00000"/>
                </a:solidFill>
                <a:latin typeface="Arial" panose="020B0604020202020204" pitchFamily="34" charset="0"/>
                <a:cs typeface="Arial" panose="020B0604020202020204" pitchFamily="34" charset="0"/>
              </a:rPr>
              <a:t> </a:t>
            </a:r>
            <a:r>
              <a:rPr lang="tr-TR" sz="1800" kern="0" dirty="0">
                <a:solidFill>
                  <a:prstClr val="black"/>
                </a:solidFill>
                <a:latin typeface="Arial" panose="020B0604020202020204" pitchFamily="34" charset="0"/>
                <a:cs typeface="Arial" panose="020B0604020202020204" pitchFamily="34" charset="0"/>
              </a:rPr>
              <a:t>(en fazla 3 </a:t>
            </a:r>
            <a:r>
              <a:rPr lang="tr-TR" sz="1800" kern="0" dirty="0" smtClean="0">
                <a:solidFill>
                  <a:prstClr val="black"/>
                </a:solidFill>
                <a:latin typeface="Arial" panose="020B0604020202020204" pitchFamily="34" charset="0"/>
                <a:cs typeface="Arial" panose="020B0604020202020204" pitchFamily="34" charset="0"/>
              </a:rPr>
              <a:t>sayfa)</a:t>
            </a:r>
          </a:p>
          <a:p>
            <a:pPr marL="457200" lvl="1" indent="0" eaLnBrk="0" hangingPunct="0">
              <a:spcBef>
                <a:spcPts val="0"/>
              </a:spcBef>
              <a:spcAft>
                <a:spcPts val="1200"/>
              </a:spcAft>
              <a:buClr>
                <a:srgbClr val="000066"/>
              </a:buClr>
              <a:buNone/>
              <a:defRPr/>
            </a:pPr>
            <a:r>
              <a:rPr lang="tr-TR" sz="1800" b="1" kern="0" dirty="0" smtClean="0">
                <a:solidFill>
                  <a:srgbClr val="C00000"/>
                </a:solidFill>
                <a:latin typeface="Arial" panose="020B0604020202020204" pitchFamily="34" charset="0"/>
                <a:cs typeface="Arial" panose="020B0604020202020204" pitchFamily="34" charset="0"/>
              </a:rPr>
              <a:t>1.3.1</a:t>
            </a:r>
            <a:r>
              <a:rPr lang="tr-TR" sz="1800" b="1" kern="0" dirty="0">
                <a:solidFill>
                  <a:srgbClr val="C00000"/>
                </a:solidFill>
                <a:latin typeface="Arial" panose="020B0604020202020204" pitchFamily="34" charset="0"/>
                <a:cs typeface="Arial" panose="020B0604020202020204" pitchFamily="34" charset="0"/>
              </a:rPr>
              <a:t>. Teklif Çağrısının hedefleri/alanları/konuları/öncelikleri ile olan </a:t>
            </a:r>
            <a:r>
              <a:rPr lang="tr-TR" sz="1800" b="1" kern="0" dirty="0" err="1">
                <a:solidFill>
                  <a:srgbClr val="C00000"/>
                </a:solidFill>
                <a:latin typeface="Arial" panose="020B0604020202020204" pitchFamily="34" charset="0"/>
                <a:cs typeface="Arial" panose="020B0604020202020204" pitchFamily="34" charset="0"/>
              </a:rPr>
              <a:t>ilgililiği</a:t>
            </a:r>
            <a:endParaRPr lang="tr-TR" sz="1800" b="1" kern="0" dirty="0">
              <a:solidFill>
                <a:srgbClr val="C00000"/>
              </a:solidFill>
              <a:latin typeface="Arial" panose="020B0604020202020204" pitchFamily="34" charset="0"/>
              <a:cs typeface="Arial" panose="020B0604020202020204" pitchFamily="34" charset="0"/>
            </a:endParaRPr>
          </a:p>
          <a:p>
            <a:pPr marL="1257300" lvl="2" indent="-342900" eaLnBrk="0" hangingPunct="0">
              <a:spcBef>
                <a:spcPts val="0"/>
              </a:spcBef>
              <a:spcAft>
                <a:spcPts val="600"/>
              </a:spcAft>
              <a:buClr>
                <a:srgbClr val="000066"/>
              </a:buClr>
              <a:defRPr/>
            </a:pPr>
            <a:r>
              <a:rPr lang="tr-TR" sz="1800" kern="0" dirty="0">
                <a:solidFill>
                  <a:prstClr val="black"/>
                </a:solidFill>
                <a:latin typeface="Arial" panose="020B0604020202020204" pitchFamily="34" charset="0"/>
                <a:cs typeface="Arial" panose="020B0604020202020204" pitchFamily="34" charset="0"/>
              </a:rPr>
              <a:t>Projenin, Teklif Çağrısında yer alan amaç(</a:t>
            </a:r>
            <a:r>
              <a:rPr lang="tr-TR" sz="1800" kern="0" dirty="0" err="1">
                <a:solidFill>
                  <a:prstClr val="black"/>
                </a:solidFill>
                <a:latin typeface="Arial" panose="020B0604020202020204" pitchFamily="34" charset="0"/>
                <a:cs typeface="Arial" panose="020B0604020202020204" pitchFamily="34" charset="0"/>
              </a:rPr>
              <a:t>lar</a:t>
            </a:r>
            <a:r>
              <a:rPr lang="tr-TR" sz="1800" kern="0" dirty="0">
                <a:solidFill>
                  <a:prstClr val="black"/>
                </a:solidFill>
                <a:latin typeface="Arial" panose="020B0604020202020204" pitchFamily="34" charset="0"/>
                <a:cs typeface="Arial" panose="020B0604020202020204" pitchFamily="34" charset="0"/>
              </a:rPr>
              <a:t>) ve öncelik(</a:t>
            </a:r>
            <a:r>
              <a:rPr lang="tr-TR" sz="1800" kern="0" dirty="0" err="1">
                <a:solidFill>
                  <a:prstClr val="black"/>
                </a:solidFill>
                <a:latin typeface="Arial" panose="020B0604020202020204" pitchFamily="34" charset="0"/>
                <a:cs typeface="Arial" panose="020B0604020202020204" pitchFamily="34" charset="0"/>
              </a:rPr>
              <a:t>ler</a:t>
            </a:r>
            <a:r>
              <a:rPr lang="tr-TR" sz="1800" kern="0" dirty="0">
                <a:solidFill>
                  <a:prstClr val="black"/>
                </a:solidFill>
                <a:latin typeface="Arial" panose="020B0604020202020204" pitchFamily="34" charset="0"/>
                <a:cs typeface="Arial" panose="020B0604020202020204" pitchFamily="34" charset="0"/>
              </a:rPr>
              <a:t>) ile olan </a:t>
            </a:r>
            <a:r>
              <a:rPr lang="tr-TR" sz="1800" kern="0" dirty="0" err="1">
                <a:solidFill>
                  <a:prstClr val="black"/>
                </a:solidFill>
                <a:latin typeface="Arial" panose="020B0604020202020204" pitchFamily="34" charset="0"/>
                <a:cs typeface="Arial" panose="020B0604020202020204" pitchFamily="34" charset="0"/>
              </a:rPr>
              <a:t>ilgililiğini</a:t>
            </a:r>
            <a:r>
              <a:rPr lang="tr-TR" sz="1800" kern="0" dirty="0">
                <a:solidFill>
                  <a:prstClr val="black"/>
                </a:solidFill>
                <a:latin typeface="Arial" panose="020B0604020202020204" pitchFamily="34" charset="0"/>
                <a:cs typeface="Arial" panose="020B0604020202020204" pitchFamily="34" charset="0"/>
              </a:rPr>
              <a:t> açıklayınız. </a:t>
            </a:r>
          </a:p>
          <a:p>
            <a:pPr marL="1257300" lvl="2" indent="-342900" eaLnBrk="0" hangingPunct="0">
              <a:spcBef>
                <a:spcPts val="0"/>
              </a:spcBef>
              <a:spcAft>
                <a:spcPts val="600"/>
              </a:spcAft>
              <a:buClr>
                <a:srgbClr val="000066"/>
              </a:buClr>
              <a:defRPr/>
            </a:pPr>
            <a:r>
              <a:rPr lang="tr-TR" sz="1800" kern="0" dirty="0">
                <a:solidFill>
                  <a:prstClr val="black"/>
                </a:solidFill>
                <a:latin typeface="Arial" panose="020B0604020202020204" pitchFamily="34" charset="0"/>
                <a:cs typeface="Arial" panose="020B0604020202020204" pitchFamily="34" charset="0"/>
              </a:rPr>
              <a:t>Projenin, ortaklık, yerel düzeyde sahiplenme vb. gibi Başvuru Rehberinde belirtilen herhangi bir özel alt konuyla/ sektörle/ alanla ve diğer özel gerekliliklerle olan </a:t>
            </a:r>
            <a:r>
              <a:rPr lang="tr-TR" sz="1800" kern="0" dirty="0" err="1">
                <a:solidFill>
                  <a:prstClr val="black"/>
                </a:solidFill>
                <a:latin typeface="Arial" panose="020B0604020202020204" pitchFamily="34" charset="0"/>
                <a:cs typeface="Arial" panose="020B0604020202020204" pitchFamily="34" charset="0"/>
              </a:rPr>
              <a:t>ilgililiğini</a:t>
            </a:r>
            <a:r>
              <a:rPr lang="tr-TR" sz="1800" kern="0" dirty="0">
                <a:solidFill>
                  <a:prstClr val="black"/>
                </a:solidFill>
                <a:latin typeface="Arial" panose="020B0604020202020204" pitchFamily="34" charset="0"/>
                <a:cs typeface="Arial" panose="020B0604020202020204" pitchFamily="34" charset="0"/>
              </a:rPr>
              <a:t> açıklayınız. </a:t>
            </a:r>
          </a:p>
          <a:p>
            <a:pPr marL="1257300" lvl="2" indent="-342900" eaLnBrk="0" hangingPunct="0">
              <a:spcBef>
                <a:spcPts val="0"/>
              </a:spcBef>
              <a:spcAft>
                <a:spcPts val="600"/>
              </a:spcAft>
              <a:buClr>
                <a:srgbClr val="000066"/>
              </a:buClr>
              <a:defRPr/>
            </a:pPr>
            <a:r>
              <a:rPr lang="tr-TR" sz="1800" kern="0" dirty="0" smtClean="0">
                <a:solidFill>
                  <a:prstClr val="black"/>
                </a:solidFill>
                <a:latin typeface="Arial" panose="020B0604020202020204" pitchFamily="34" charset="0"/>
                <a:cs typeface="Arial" panose="020B0604020202020204" pitchFamily="34" charset="0"/>
              </a:rPr>
              <a:t>Başvuru </a:t>
            </a:r>
            <a:r>
              <a:rPr lang="tr-TR" sz="1800" kern="0" dirty="0">
                <a:solidFill>
                  <a:prstClr val="black"/>
                </a:solidFill>
                <a:latin typeface="Arial" panose="020B0604020202020204" pitchFamily="34" charset="0"/>
                <a:cs typeface="Arial" panose="020B0604020202020204" pitchFamily="34" charset="0"/>
              </a:rPr>
              <a:t>Rehberinde ifade edilen beklenen sonuçlardan özellikle hangilerinin hedefleneceğini açıklayınız</a:t>
            </a:r>
            <a:r>
              <a:rPr lang="tr-TR" sz="1800" kern="0" dirty="0" smtClean="0">
                <a:solidFill>
                  <a:prstClr val="black"/>
                </a:solidFill>
                <a:latin typeface="Arial" panose="020B0604020202020204" pitchFamily="34" charset="0"/>
                <a:cs typeface="Arial" panose="020B0604020202020204" pitchFamily="34" charset="0"/>
              </a:rPr>
              <a:t>.</a:t>
            </a:r>
            <a:r>
              <a:rPr lang="tr-TR" sz="1800" kern="0" dirty="0">
                <a:solidFill>
                  <a:prstClr val="black"/>
                </a:solidFill>
                <a:latin typeface="Arial" panose="020B0604020202020204" pitchFamily="34" charset="0"/>
                <a:cs typeface="Arial" panose="020B0604020202020204" pitchFamily="34" charset="0"/>
              </a:rPr>
              <a:t> </a:t>
            </a:r>
            <a:endParaRPr lang="tr-TR" sz="1800" kern="0" dirty="0" smtClean="0">
              <a:solidFill>
                <a:prstClr val="black"/>
              </a:solidFill>
              <a:latin typeface="Arial" panose="020B0604020202020204" pitchFamily="34" charset="0"/>
              <a:cs typeface="Arial" panose="020B0604020202020204" pitchFamily="34" charset="0"/>
            </a:endParaRPr>
          </a:p>
          <a:p>
            <a:pPr marL="1257300" lvl="2" indent="-342900" eaLnBrk="0" hangingPunct="0">
              <a:spcBef>
                <a:spcPts val="0"/>
              </a:spcBef>
              <a:spcAft>
                <a:spcPts val="600"/>
              </a:spcAft>
              <a:buClr>
                <a:srgbClr val="000066"/>
              </a:buClr>
              <a:defRPr/>
            </a:pPr>
            <a:r>
              <a:rPr lang="tr-TR" sz="1800" kern="0" dirty="0" smtClean="0">
                <a:solidFill>
                  <a:prstClr val="black"/>
                </a:solidFill>
                <a:latin typeface="Arial" panose="020B0604020202020204" pitchFamily="34" charset="0"/>
                <a:cs typeface="Arial" panose="020B0604020202020204" pitchFamily="34" charset="0"/>
              </a:rPr>
              <a:t>Projenin</a:t>
            </a:r>
            <a:r>
              <a:rPr lang="tr-TR" sz="1800" kern="0" dirty="0">
                <a:solidFill>
                  <a:prstClr val="black"/>
                </a:solidFill>
                <a:latin typeface="Arial" panose="020B0604020202020204" pitchFamily="34" charset="0"/>
                <a:cs typeface="Arial" panose="020B0604020202020204" pitchFamily="34" charset="0"/>
              </a:rPr>
              <a:t>, Teklif Çağrısının «diyalog» yönü ile olan </a:t>
            </a:r>
            <a:r>
              <a:rPr lang="tr-TR" sz="1800" kern="0" dirty="0" err="1">
                <a:solidFill>
                  <a:prstClr val="black"/>
                </a:solidFill>
                <a:latin typeface="Arial" panose="020B0604020202020204" pitchFamily="34" charset="0"/>
                <a:cs typeface="Arial" panose="020B0604020202020204" pitchFamily="34" charset="0"/>
              </a:rPr>
              <a:t>ilgililiğini</a:t>
            </a:r>
            <a:r>
              <a:rPr lang="tr-TR" sz="1800" kern="0" dirty="0">
                <a:solidFill>
                  <a:prstClr val="black"/>
                </a:solidFill>
                <a:latin typeface="Arial" panose="020B0604020202020204" pitchFamily="34" charset="0"/>
                <a:cs typeface="Arial" panose="020B0604020202020204" pitchFamily="34" charset="0"/>
              </a:rPr>
              <a:t> açıklayınız</a:t>
            </a:r>
          </a:p>
          <a:p>
            <a:pPr marL="457200" lvl="1" indent="0" eaLnBrk="0" fontAlgn="base" hangingPunct="0">
              <a:spcBef>
                <a:spcPct val="20000"/>
              </a:spcBef>
              <a:spcAft>
                <a:spcPct val="0"/>
              </a:spcAft>
              <a:buNone/>
              <a:defRPr/>
            </a:pPr>
            <a:endParaRPr lang="tr-TR" sz="1800" kern="0" dirty="0">
              <a:solidFill>
                <a:srgbClr val="FF0000"/>
              </a:solidFill>
              <a:latin typeface="Arial"/>
              <a:ea typeface="MS PGothic" pitchFamily="34" charset="-128"/>
            </a:endParaRPr>
          </a:p>
          <a:p>
            <a:pPr marL="0" indent="0" eaLnBrk="0" fontAlgn="base" hangingPunct="0">
              <a:spcBef>
                <a:spcPct val="20000"/>
              </a:spcBef>
              <a:spcAft>
                <a:spcPct val="0"/>
              </a:spcAft>
              <a:buClr>
                <a:srgbClr val="000066"/>
              </a:buClr>
              <a:buFont typeface="Arial" panose="020B0604020202020204" pitchFamily="34" charset="0"/>
              <a:buNone/>
              <a:defRPr/>
            </a:pPr>
            <a:endParaRPr lang="tr-TR" b="1" u="sng" dirty="0">
              <a:solidFill>
                <a:prstClr val="black"/>
              </a:solidFill>
            </a:endParaRPr>
          </a:p>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0" y="1162695"/>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ÖN TEKLİF FORMU ( BAŞVURU FORMU – KISIM A )</a:t>
            </a:r>
            <a:endParaRPr lang="en-US" sz="2400" dirty="0">
              <a:solidFill>
                <a:srgbClr val="4472C4">
                  <a:lumMod val="50000"/>
                </a:srgbClr>
              </a:solidFill>
            </a:endParaRPr>
          </a:p>
        </p:txBody>
      </p:sp>
      <p:grpSp>
        <p:nvGrpSpPr>
          <p:cNvPr id="5" name="Grup 4"/>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89112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28649" y="1933205"/>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Bef>
                <a:spcPct val="0"/>
              </a:spcBef>
              <a:spcAft>
                <a:spcPts val="600"/>
              </a:spcAft>
              <a:buClr>
                <a:srgbClr val="000066"/>
              </a:buClr>
              <a:buNone/>
            </a:pPr>
            <a:r>
              <a:rPr lang="tr-TR" altLang="en-US" sz="1800" b="1" dirty="0">
                <a:solidFill>
                  <a:srgbClr val="C00000"/>
                </a:solidFill>
                <a:latin typeface="Arial" panose="020B0604020202020204" pitchFamily="34" charset="0"/>
                <a:cs typeface="Arial" panose="020B0604020202020204" pitchFamily="34" charset="0"/>
              </a:rPr>
              <a:t>1.3.2. Projenin genelde hedef ülkenin/ülkelerin, bölgenin/ bölgelerin ve/veya ilgili sektörlerin ihtiyaçları ve sorunlarıyla olan </a:t>
            </a:r>
            <a:r>
              <a:rPr lang="tr-TR" altLang="en-US" sz="1800" b="1" dirty="0" err="1">
                <a:solidFill>
                  <a:srgbClr val="C00000"/>
                </a:solidFill>
                <a:latin typeface="Arial" panose="020B0604020202020204" pitchFamily="34" charset="0"/>
                <a:cs typeface="Arial" panose="020B0604020202020204" pitchFamily="34" charset="0"/>
              </a:rPr>
              <a:t>ilgililiği</a:t>
            </a:r>
            <a:r>
              <a:rPr lang="tr-TR" altLang="en-US" sz="1800" b="1" dirty="0">
                <a:solidFill>
                  <a:srgbClr val="C00000"/>
                </a:solidFill>
                <a:latin typeface="Arial" panose="020B0604020202020204" pitchFamily="34" charset="0"/>
                <a:cs typeface="Arial" panose="020B0604020202020204" pitchFamily="34" charset="0"/>
              </a:rPr>
              <a:t> (AB girişimleriyle olan sinerji ve tekrarlardan kaçınma dahil olmak üzere)</a:t>
            </a:r>
          </a:p>
          <a:p>
            <a:pPr marL="0" lvl="0" indent="0" fontAlgn="base">
              <a:spcBef>
                <a:spcPct val="0"/>
              </a:spcBef>
              <a:spcAft>
                <a:spcPts val="600"/>
              </a:spcAft>
              <a:buClr>
                <a:srgbClr val="000066"/>
              </a:buClr>
            </a:pPr>
            <a:r>
              <a:rPr lang="tr-TR" altLang="en-US" sz="1600" dirty="0">
                <a:solidFill>
                  <a:prstClr val="black"/>
                </a:solidFill>
                <a:latin typeface="Arial" panose="020B0604020202020204" pitchFamily="34" charset="0"/>
                <a:cs typeface="Arial" panose="020B0604020202020204" pitchFamily="34" charset="0"/>
              </a:rPr>
              <a:t>Proje öncesinde hedef ülke(</a:t>
            </a:r>
            <a:r>
              <a:rPr lang="tr-TR" altLang="en-US" sz="1600" dirty="0" err="1">
                <a:solidFill>
                  <a:prstClr val="black"/>
                </a:solidFill>
                <a:latin typeface="Arial" panose="020B0604020202020204" pitchFamily="34" charset="0"/>
                <a:cs typeface="Arial" panose="020B0604020202020204" pitchFamily="34" charset="0"/>
              </a:rPr>
              <a:t>ler</a:t>
            </a:r>
            <a:r>
              <a:rPr lang="tr-TR" altLang="en-US" sz="1600" dirty="0">
                <a:solidFill>
                  <a:prstClr val="black"/>
                </a:solidFill>
                <a:latin typeface="Arial" panose="020B0604020202020204" pitchFamily="34" charset="0"/>
                <a:cs typeface="Arial" panose="020B0604020202020204" pitchFamily="34" charset="0"/>
              </a:rPr>
              <a:t>), bölge(</a:t>
            </a:r>
            <a:r>
              <a:rPr lang="tr-TR" altLang="en-US" sz="1600" dirty="0" err="1">
                <a:solidFill>
                  <a:prstClr val="black"/>
                </a:solidFill>
                <a:latin typeface="Arial" panose="020B0604020202020204" pitchFamily="34" charset="0"/>
                <a:cs typeface="Arial" panose="020B0604020202020204" pitchFamily="34" charset="0"/>
              </a:rPr>
              <a:t>ler</a:t>
            </a:r>
            <a:r>
              <a:rPr lang="tr-TR" altLang="en-US" sz="1600" dirty="0">
                <a:solidFill>
                  <a:prstClr val="black"/>
                </a:solidFill>
                <a:latin typeface="Arial" panose="020B0604020202020204" pitchFamily="34" charset="0"/>
                <a:cs typeface="Arial" panose="020B0604020202020204" pitchFamily="34" charset="0"/>
              </a:rPr>
              <a:t>) ve/veya alan(</a:t>
            </a:r>
            <a:r>
              <a:rPr lang="tr-TR" altLang="en-US" sz="1600" dirty="0" err="1">
                <a:solidFill>
                  <a:prstClr val="black"/>
                </a:solidFill>
                <a:latin typeface="Arial" panose="020B0604020202020204" pitchFamily="34" charset="0"/>
                <a:cs typeface="Arial" panose="020B0604020202020204" pitchFamily="34" charset="0"/>
              </a:rPr>
              <a:t>lar</a:t>
            </a:r>
            <a:r>
              <a:rPr lang="tr-TR" altLang="en-US" sz="1600" dirty="0">
                <a:solidFill>
                  <a:prstClr val="black"/>
                </a:solidFill>
                <a:latin typeface="Arial" panose="020B0604020202020204" pitchFamily="34" charset="0"/>
                <a:cs typeface="Arial" panose="020B0604020202020204" pitchFamily="34" charset="0"/>
              </a:rPr>
              <a:t>)</a:t>
            </a:r>
            <a:r>
              <a:rPr lang="tr-TR" altLang="en-US" sz="1600" dirty="0" err="1">
                <a:solidFill>
                  <a:prstClr val="black"/>
                </a:solidFill>
                <a:latin typeface="Arial" panose="020B0604020202020204" pitchFamily="34" charset="0"/>
                <a:cs typeface="Arial" panose="020B0604020202020204" pitchFamily="34" charset="0"/>
              </a:rPr>
              <a:t>daki</a:t>
            </a:r>
            <a:r>
              <a:rPr lang="tr-TR" altLang="en-US" sz="1600" dirty="0">
                <a:solidFill>
                  <a:prstClr val="black"/>
                </a:solidFill>
                <a:latin typeface="Arial" panose="020B0604020202020204" pitchFamily="34" charset="0"/>
                <a:cs typeface="Arial" panose="020B0604020202020204" pitchFamily="34" charset="0"/>
              </a:rPr>
              <a:t> detaylı durumu açıklayınız (mümkün olduğunda sayısal veriler de eklenmelidir).</a:t>
            </a:r>
          </a:p>
          <a:p>
            <a:pPr marL="0" lvl="0" indent="0" fontAlgn="base">
              <a:spcBef>
                <a:spcPct val="0"/>
              </a:spcBef>
              <a:spcAft>
                <a:spcPts val="600"/>
              </a:spcAft>
              <a:buClr>
                <a:srgbClr val="000066"/>
              </a:buClr>
            </a:pPr>
            <a:r>
              <a:rPr lang="tr-TR" altLang="en-US" sz="1600" dirty="0">
                <a:solidFill>
                  <a:prstClr val="black"/>
                </a:solidFill>
                <a:latin typeface="Arial" panose="020B0604020202020204" pitchFamily="34" charset="0"/>
                <a:cs typeface="Arial" panose="020B0604020202020204" pitchFamily="34" charset="0"/>
              </a:rPr>
              <a:t>Proje tarafından hedeflenen sorunların detaylı analizini yapınız ve birbirleriyle olan ilişkilerini açıklayınız. </a:t>
            </a:r>
          </a:p>
          <a:p>
            <a:pPr marL="0" lvl="0" indent="0" fontAlgn="base">
              <a:spcBef>
                <a:spcPct val="0"/>
              </a:spcBef>
              <a:spcAft>
                <a:spcPts val="600"/>
              </a:spcAft>
              <a:buClr>
                <a:srgbClr val="000066"/>
              </a:buClr>
            </a:pPr>
            <a:r>
              <a:rPr lang="tr-TR" altLang="en-US" sz="1600" dirty="0">
                <a:solidFill>
                  <a:prstClr val="black"/>
                </a:solidFill>
                <a:latin typeface="Arial" panose="020B0604020202020204" pitchFamily="34" charset="0"/>
                <a:cs typeface="Arial" panose="020B0604020202020204" pitchFamily="34" charset="0"/>
              </a:rPr>
              <a:t>Yukarıda belirtilen konu kapsamında, ulusal, bölgesel ve/veya yerel bazda proje ile ilgili önemli plan(</a:t>
            </a:r>
            <a:r>
              <a:rPr lang="tr-TR" altLang="en-US" sz="1600" dirty="0" err="1">
                <a:solidFill>
                  <a:prstClr val="black"/>
                </a:solidFill>
                <a:latin typeface="Arial" panose="020B0604020202020204" pitchFamily="34" charset="0"/>
                <a:cs typeface="Arial" panose="020B0604020202020204" pitchFamily="34" charset="0"/>
              </a:rPr>
              <a:t>lar</a:t>
            </a:r>
            <a:r>
              <a:rPr lang="tr-TR" altLang="en-US" sz="1600" dirty="0">
                <a:solidFill>
                  <a:prstClr val="black"/>
                </a:solidFill>
                <a:latin typeface="Arial" panose="020B0604020202020204" pitchFamily="34" charset="0"/>
                <a:cs typeface="Arial" panose="020B0604020202020204" pitchFamily="34" charset="0"/>
              </a:rPr>
              <a:t>)dan bahsediniz ve projenin bu plan(</a:t>
            </a:r>
            <a:r>
              <a:rPr lang="tr-TR" altLang="en-US" sz="1600" dirty="0" err="1">
                <a:solidFill>
                  <a:prstClr val="black"/>
                </a:solidFill>
                <a:latin typeface="Arial" panose="020B0604020202020204" pitchFamily="34" charset="0"/>
                <a:cs typeface="Arial" panose="020B0604020202020204" pitchFamily="34" charset="0"/>
              </a:rPr>
              <a:t>lar</a:t>
            </a:r>
            <a:r>
              <a:rPr lang="tr-TR" altLang="en-US" sz="1600" dirty="0">
                <a:solidFill>
                  <a:prstClr val="black"/>
                </a:solidFill>
                <a:latin typeface="Arial" panose="020B0604020202020204" pitchFamily="34" charset="0"/>
                <a:cs typeface="Arial" panose="020B0604020202020204" pitchFamily="34" charset="0"/>
              </a:rPr>
              <a:t>)la olan ilişkisini açıklayınız. </a:t>
            </a:r>
          </a:p>
          <a:p>
            <a:pPr marL="0" lvl="0" indent="0" fontAlgn="base">
              <a:spcBef>
                <a:spcPct val="0"/>
              </a:spcBef>
              <a:spcAft>
                <a:spcPts val="600"/>
              </a:spcAft>
              <a:buClr>
                <a:srgbClr val="000066"/>
              </a:buClr>
            </a:pPr>
            <a:r>
              <a:rPr lang="tr-TR" altLang="en-US" sz="1600" dirty="0">
                <a:solidFill>
                  <a:prstClr val="black"/>
                </a:solidFill>
                <a:latin typeface="Arial" panose="020B0604020202020204" pitchFamily="34" charset="0"/>
                <a:cs typeface="Arial" panose="020B0604020202020204" pitchFamily="34" charset="0"/>
              </a:rPr>
              <a:t>Proje, daha önce yapılmış bir projenin devamı ise, ortaya çıkan temel sonuçları ve değerlendirme önerilerini dikkate alarak, teklif edilen projenin önceki projenin faaliyetleri ve sonuçları üzerine nasıl kurgulandığını açıklayınız.</a:t>
            </a:r>
          </a:p>
          <a:p>
            <a:pPr marL="0" lvl="0" indent="0" fontAlgn="base">
              <a:spcBef>
                <a:spcPct val="0"/>
              </a:spcBef>
              <a:spcAft>
                <a:spcPts val="600"/>
              </a:spcAft>
              <a:buClr>
                <a:srgbClr val="000066"/>
              </a:buClr>
            </a:pPr>
            <a:r>
              <a:rPr lang="tr-TR" altLang="en-US" sz="1600" dirty="0">
                <a:solidFill>
                  <a:prstClr val="black"/>
                </a:solidFill>
                <a:latin typeface="Arial" panose="020B0604020202020204" pitchFamily="34" charset="0"/>
                <a:cs typeface="Arial" panose="020B0604020202020204" pitchFamily="34" charset="0"/>
              </a:rPr>
              <a:t>Proje, daha büyük bir programın parçası ise, projenin bu programla veya başka bir proje ile nasıl uyumlu ve uygun olduğunu açıklayınız. Özellikle AB kaynaklı olmak üzere, diğer girişimlerle muhtemel ortaklıklar ve birliktelikleri belirtiniz. </a:t>
            </a:r>
          </a:p>
          <a:p>
            <a:pPr marL="457200" lvl="1" indent="0" eaLnBrk="0" fontAlgn="base" hangingPunct="0">
              <a:spcBef>
                <a:spcPct val="20000"/>
              </a:spcBef>
              <a:spcAft>
                <a:spcPct val="0"/>
              </a:spcAft>
              <a:buFont typeface="Arial" panose="020B0604020202020204" pitchFamily="34" charset="0"/>
              <a:buNone/>
              <a:defRPr/>
            </a:pPr>
            <a:endParaRPr lang="tr-TR" sz="1800" kern="0" dirty="0">
              <a:solidFill>
                <a:srgbClr val="FF0000"/>
              </a:solidFill>
              <a:latin typeface="Arial"/>
              <a:ea typeface="MS PGothic" pitchFamily="34" charset="-128"/>
            </a:endParaRPr>
          </a:p>
          <a:p>
            <a:pPr marL="0" indent="0" eaLnBrk="0" fontAlgn="base" hangingPunct="0">
              <a:spcBef>
                <a:spcPct val="20000"/>
              </a:spcBef>
              <a:spcAft>
                <a:spcPct val="0"/>
              </a:spcAft>
              <a:buClr>
                <a:srgbClr val="000066"/>
              </a:buClr>
              <a:buFont typeface="Arial" panose="020B0604020202020204" pitchFamily="34" charset="0"/>
              <a:buNone/>
              <a:defRPr/>
            </a:pPr>
            <a:endParaRPr lang="tr-TR" b="1" u="sng" dirty="0">
              <a:solidFill>
                <a:prstClr val="black"/>
              </a:solidFill>
            </a:endParaRPr>
          </a:p>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0" y="1090125"/>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ÖN TEKLİF FORMU ( BAŞVURU FORMU – KISIM A )</a:t>
            </a:r>
            <a:endParaRPr lang="en-US" sz="2400" dirty="0">
              <a:solidFill>
                <a:srgbClr val="4472C4">
                  <a:lumMod val="50000"/>
                </a:srgbClr>
              </a:solidFill>
            </a:endParaRPr>
          </a:p>
        </p:txBody>
      </p:sp>
      <p:grpSp>
        <p:nvGrpSpPr>
          <p:cNvPr id="5" name="Grup 4"/>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29853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535997" y="1834882"/>
            <a:ext cx="8072005" cy="43290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Bef>
                <a:spcPct val="0"/>
              </a:spcBef>
              <a:spcAft>
                <a:spcPct val="0"/>
              </a:spcAft>
              <a:buClr>
                <a:srgbClr val="000066"/>
              </a:buClr>
              <a:buNone/>
            </a:pPr>
            <a:r>
              <a:rPr lang="tr-TR" altLang="en-US" sz="1800" b="1" dirty="0">
                <a:solidFill>
                  <a:srgbClr val="C00000"/>
                </a:solidFill>
                <a:latin typeface="Arial" panose="020B0604020202020204" pitchFamily="34" charset="0"/>
                <a:cs typeface="Arial" panose="020B0604020202020204" pitchFamily="34" charset="0"/>
              </a:rPr>
              <a:t>1.3.3. Hedef grup ve nihai faydalanıcılar ile onların ihtiyaçlarının ve sorunlarının ve projenin bu ihtiyaçları nasıl karşılayacağının açıklanması ve tanımlanması </a:t>
            </a:r>
          </a:p>
          <a:p>
            <a:pPr marL="0" lvl="0" indent="0" fontAlgn="base">
              <a:spcBef>
                <a:spcPct val="0"/>
              </a:spcBef>
              <a:spcAft>
                <a:spcPct val="0"/>
              </a:spcAft>
              <a:buClr>
                <a:srgbClr val="000066"/>
              </a:buClr>
            </a:pPr>
            <a:r>
              <a:rPr lang="tr-TR" altLang="en-US" sz="1700" dirty="0">
                <a:solidFill>
                  <a:prstClr val="black"/>
                </a:solidFill>
                <a:latin typeface="Arial" panose="020B0604020202020204" pitchFamily="34" charset="0"/>
                <a:cs typeface="Arial" panose="020B0604020202020204" pitchFamily="34" charset="0"/>
              </a:rPr>
              <a:t>Seçim kriterlerini de belirterek, her bir hedef grup ve nihai faydalanıcının (mümkünse sayısal veriler de kullanarak) tanımını yapınız.</a:t>
            </a:r>
          </a:p>
          <a:p>
            <a:pPr marL="0" lvl="0" indent="0" fontAlgn="base">
              <a:spcBef>
                <a:spcPct val="0"/>
              </a:spcBef>
              <a:spcAft>
                <a:spcPct val="0"/>
              </a:spcAft>
              <a:buClr>
                <a:srgbClr val="000066"/>
              </a:buClr>
            </a:pPr>
            <a:r>
              <a:rPr lang="tr-TR" altLang="en-US" sz="1700" dirty="0">
                <a:solidFill>
                  <a:prstClr val="black"/>
                </a:solidFill>
                <a:latin typeface="Arial" panose="020B0604020202020204" pitchFamily="34" charset="0"/>
                <a:cs typeface="Arial" panose="020B0604020202020204" pitchFamily="34" charset="0"/>
              </a:rPr>
              <a:t>Her bir hedef grubun ve nihai faydalanıcının ihtiyaçlarını ve sorunlarını açıklayınız. </a:t>
            </a:r>
          </a:p>
          <a:p>
            <a:pPr marL="0" lvl="0" indent="0" fontAlgn="base">
              <a:spcBef>
                <a:spcPct val="0"/>
              </a:spcBef>
              <a:spcAft>
                <a:spcPct val="0"/>
              </a:spcAft>
              <a:buClr>
                <a:srgbClr val="000066"/>
              </a:buClr>
            </a:pPr>
            <a:r>
              <a:rPr lang="tr-TR" altLang="en-US" sz="1700" dirty="0">
                <a:solidFill>
                  <a:prstClr val="black"/>
                </a:solidFill>
                <a:latin typeface="Arial" panose="020B0604020202020204" pitchFamily="34" charset="0"/>
                <a:cs typeface="Arial" panose="020B0604020202020204" pitchFamily="34" charset="0"/>
              </a:rPr>
              <a:t>Proje teklifinin, hedef grupların ve nihai yararlanıcıların ihtiyaçları ve sorunlarıyla olan ilgisini belirtiniz. </a:t>
            </a:r>
          </a:p>
          <a:p>
            <a:pPr marL="0" lvl="0" indent="0" fontAlgn="base">
              <a:spcBef>
                <a:spcPct val="0"/>
              </a:spcBef>
              <a:spcAft>
                <a:spcPct val="0"/>
              </a:spcAft>
              <a:buClr>
                <a:srgbClr val="000066"/>
              </a:buClr>
            </a:pPr>
            <a:r>
              <a:rPr lang="tr-TR" altLang="en-US" sz="1700" dirty="0">
                <a:solidFill>
                  <a:prstClr val="black"/>
                </a:solidFill>
                <a:latin typeface="Arial" panose="020B0604020202020204" pitchFamily="34" charset="0"/>
                <a:cs typeface="Arial" panose="020B0604020202020204" pitchFamily="34" charset="0"/>
              </a:rPr>
              <a:t>Hedef grupların ve nihai faydalanıcıların katılımını sağlamaya yönelik süreçleri açıklayınız.</a:t>
            </a:r>
          </a:p>
          <a:p>
            <a:pPr marL="0" lvl="0" indent="0" fontAlgn="base">
              <a:spcBef>
                <a:spcPct val="0"/>
              </a:spcBef>
              <a:spcAft>
                <a:spcPct val="0"/>
              </a:spcAft>
              <a:buClr>
                <a:srgbClr val="000066"/>
              </a:buClr>
              <a:buNone/>
            </a:pPr>
            <a:r>
              <a:rPr lang="tr-TR" altLang="en-US" sz="1800" b="1" dirty="0">
                <a:solidFill>
                  <a:srgbClr val="C00000"/>
                </a:solidFill>
                <a:latin typeface="Arial" panose="020B0604020202020204" pitchFamily="34" charset="0"/>
                <a:cs typeface="Arial" panose="020B0604020202020204" pitchFamily="34" charset="0"/>
              </a:rPr>
              <a:t>1.3.4. Diğer katma-değer unsurları</a:t>
            </a:r>
          </a:p>
          <a:p>
            <a:pPr marL="0" lvl="0" indent="0" fontAlgn="base">
              <a:spcBef>
                <a:spcPct val="0"/>
              </a:spcBef>
              <a:spcAft>
                <a:spcPts val="1200"/>
              </a:spcAft>
              <a:buClr>
                <a:srgbClr val="000066"/>
              </a:buClr>
            </a:pPr>
            <a:r>
              <a:rPr lang="tr-TR" altLang="en-US" sz="1700" dirty="0">
                <a:solidFill>
                  <a:prstClr val="black"/>
                </a:solidFill>
                <a:latin typeface="Arial" panose="020B0604020202020204" pitchFamily="34" charset="0"/>
                <a:cs typeface="Arial" panose="020B0604020202020204" pitchFamily="34" charset="0"/>
              </a:rPr>
              <a:t>Özellikle kamu-özel sektör ortaklıklarının geliştirilmesi ya da teşvik edilmesi, yenilikçi ve iyi uygulamalar veya çevresel konular, cinsiyet eşitliği, fırsat eşitliği, engelli insanların ihtiyaçları, azınlık hakları ve yerli halkların hakları gibi konulardaki özel katma-değer yaratan unsurları belirt</a:t>
            </a:r>
            <a:r>
              <a:rPr lang="tr-TR" altLang="en-US" sz="1800" dirty="0">
                <a:solidFill>
                  <a:prstClr val="black"/>
                </a:solidFill>
                <a:latin typeface="Arial" panose="020B0604020202020204" pitchFamily="34" charset="0"/>
                <a:cs typeface="Arial" panose="020B0604020202020204" pitchFamily="34" charset="0"/>
              </a:rPr>
              <a:t>iniz</a:t>
            </a:r>
            <a:endParaRPr lang="tr-TR" sz="1800" kern="0" dirty="0">
              <a:solidFill>
                <a:srgbClr val="FF0000"/>
              </a:solidFill>
              <a:latin typeface="Arial"/>
              <a:ea typeface="MS PGothic" pitchFamily="34" charset="-128"/>
            </a:endParaRPr>
          </a:p>
          <a:p>
            <a:pPr marL="0" indent="0" eaLnBrk="0" fontAlgn="base" hangingPunct="0">
              <a:spcBef>
                <a:spcPct val="20000"/>
              </a:spcBef>
              <a:spcAft>
                <a:spcPct val="0"/>
              </a:spcAft>
              <a:buClr>
                <a:srgbClr val="000066"/>
              </a:buClr>
              <a:buFont typeface="Arial" panose="020B0604020202020204" pitchFamily="34" charset="0"/>
              <a:buNone/>
              <a:defRPr/>
            </a:pPr>
            <a:endParaRPr lang="tr-TR" b="1" u="sng" dirty="0">
              <a:solidFill>
                <a:prstClr val="black"/>
              </a:solidFill>
            </a:endParaRPr>
          </a:p>
          <a:p>
            <a:pPr marL="0" indent="0" algn="ctr">
              <a:buFont typeface="Arial" panose="020B0604020202020204" pitchFamily="34" charset="0"/>
              <a:buNone/>
            </a:pPr>
            <a:endParaRPr lang="tr-TR" sz="2400" dirty="0">
              <a:solidFill>
                <a:prstClr val="black"/>
              </a:solidFill>
            </a:endParaRPr>
          </a:p>
        </p:txBody>
      </p:sp>
      <p:sp>
        <p:nvSpPr>
          <p:cNvPr id="4" name="TextBox 3"/>
          <p:cNvSpPr txBox="1"/>
          <p:nvPr/>
        </p:nvSpPr>
        <p:spPr>
          <a:xfrm>
            <a:off x="0" y="1090125"/>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rgbClr val="4472C4">
                    <a:lumMod val="50000"/>
                  </a:srgbClr>
                </a:solidFill>
                <a:cs typeface="Calibri"/>
              </a:rPr>
              <a:t>ÖN TEKLİF FORMU ( BAŞVURU FORMU – KISIM A )</a:t>
            </a:r>
            <a:endParaRPr lang="en-US" sz="2400" dirty="0">
              <a:solidFill>
                <a:srgbClr val="4472C4">
                  <a:lumMod val="50000"/>
                </a:srgbClr>
              </a:solidFill>
            </a:endParaRPr>
          </a:p>
        </p:txBody>
      </p:sp>
      <p:grpSp>
        <p:nvGrpSpPr>
          <p:cNvPr id="5" name="Grup 4"/>
          <p:cNvGrpSpPr/>
          <p:nvPr/>
        </p:nvGrpSpPr>
        <p:grpSpPr>
          <a:xfrm>
            <a:off x="2286000" y="70162"/>
            <a:ext cx="4408583" cy="1038094"/>
            <a:chOff x="2327194" y="79215"/>
            <a:chExt cx="4408583" cy="1038094"/>
          </a:xfrm>
        </p:grpSpPr>
        <p:sp>
          <p:nvSpPr>
            <p:cNvPr id="7" name="TextBox 6"/>
            <p:cNvSpPr txBox="1"/>
            <p:nvPr/>
          </p:nvSpPr>
          <p:spPr>
            <a:xfrm>
              <a:off x="2327194" y="886477"/>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8" name="Picture 11" descr="ab_t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974" y="79215"/>
              <a:ext cx="1774477" cy="825417"/>
            </a:xfrm>
            <a:prstGeom prst="rect">
              <a:avLst/>
            </a:prstGeom>
            <a:noFill/>
            <a:ln>
              <a:noFill/>
            </a:ln>
          </p:spPr>
        </p:pic>
      </p:grpSp>
    </p:spTree>
    <p:extLst>
      <p:ext uri="{BB962C8B-B14F-4D97-AF65-F5344CB8AC3E}">
        <p14:creationId xmlns:p14="http://schemas.microsoft.com/office/powerpoint/2010/main" val="1879417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EIP.potx" id="{01FE7D5B-E40F-4CC2-B0ED-59DCAF33E04B}" vid="{E7C7EEFA-65B7-492F-8EC7-8D85AC0C957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EIP.potx" id="{01FE7D5B-E40F-4CC2-B0ED-59DCAF33E04B}" vid="{E7C7EEFA-65B7-492F-8EC7-8D85AC0C95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SEIP</Template>
  <TotalTime>4844</TotalTime>
  <Words>2462</Words>
  <Application>Microsoft Office PowerPoint</Application>
  <PresentationFormat>Ekran Gösterisi (4:3)</PresentationFormat>
  <Paragraphs>474</Paragraphs>
  <Slides>23</Slides>
  <Notes>23</Notes>
  <HiddenSlides>0</HiddenSlides>
  <MMClips>0</MMClips>
  <ScaleCrop>false</ScaleCrop>
  <HeadingPairs>
    <vt:vector size="4" baseType="variant">
      <vt:variant>
        <vt:lpstr>Tema</vt:lpstr>
      </vt:variant>
      <vt:variant>
        <vt:i4>2</vt:i4>
      </vt:variant>
      <vt:variant>
        <vt:lpstr>Slayt Başlıkları</vt:lpstr>
      </vt:variant>
      <vt:variant>
        <vt:i4>23</vt:i4>
      </vt:variant>
    </vt:vector>
  </HeadingPairs>
  <TitlesOfParts>
    <vt:vector size="25" baseType="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SEIP SOSYAL VE ÇEVRESEL PROJELER FONLAMA MEKANİZMASI  BİLGİLENDİRME GÜNLERİ</dc:title>
  <dc:creator>Erkan İnan</dc:creator>
  <cp:lastModifiedBy>MB</cp:lastModifiedBy>
  <cp:revision>375</cp:revision>
  <cp:lastPrinted>2017-07-04T07:18:54Z</cp:lastPrinted>
  <dcterms:created xsi:type="dcterms:W3CDTF">2017-01-28T13:42:07Z</dcterms:created>
  <dcterms:modified xsi:type="dcterms:W3CDTF">2018-01-22T12:08:27Z</dcterms:modified>
</cp:coreProperties>
</file>