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68" r:id="rId2"/>
    <p:sldId id="403" r:id="rId3"/>
    <p:sldId id="411" r:id="rId4"/>
    <p:sldId id="456" r:id="rId5"/>
    <p:sldId id="329" r:id="rId6"/>
    <p:sldId id="413" r:id="rId7"/>
    <p:sldId id="414" r:id="rId8"/>
    <p:sldId id="470" r:id="rId9"/>
    <p:sldId id="471" r:id="rId10"/>
    <p:sldId id="469" r:id="rId11"/>
    <p:sldId id="334" r:id="rId12"/>
    <p:sldId id="409" r:id="rId13"/>
    <p:sldId id="463" r:id="rId14"/>
    <p:sldId id="472" r:id="rId15"/>
    <p:sldId id="390" r:id="rId16"/>
    <p:sldId id="465" r:id="rId17"/>
    <p:sldId id="449" r:id="rId18"/>
    <p:sldId id="464" r:id="rId19"/>
    <p:sldId id="473" r:id="rId20"/>
    <p:sldId id="405" r:id="rId21"/>
    <p:sldId id="401" r:id="rId22"/>
    <p:sldId id="415" r:id="rId23"/>
    <p:sldId id="416" r:id="rId24"/>
    <p:sldId id="417" r:id="rId25"/>
    <p:sldId id="474" r:id="rId26"/>
    <p:sldId id="419" r:id="rId27"/>
    <p:sldId id="420" r:id="rId28"/>
    <p:sldId id="457" r:id="rId29"/>
    <p:sldId id="478" r:id="rId30"/>
    <p:sldId id="479" r:id="rId31"/>
    <p:sldId id="480" r:id="rId32"/>
    <p:sldId id="481" r:id="rId33"/>
    <p:sldId id="482" r:id="rId34"/>
    <p:sldId id="483" r:id="rId35"/>
    <p:sldId id="484" r:id="rId36"/>
    <p:sldId id="426" r:id="rId37"/>
    <p:sldId id="427" r:id="rId38"/>
    <p:sldId id="428" r:id="rId39"/>
    <p:sldId id="432" r:id="rId40"/>
    <p:sldId id="433" r:id="rId41"/>
    <p:sldId id="434" r:id="rId42"/>
    <p:sldId id="466" r:id="rId43"/>
    <p:sldId id="435" r:id="rId44"/>
    <p:sldId id="436" r:id="rId45"/>
    <p:sldId id="437" r:id="rId46"/>
    <p:sldId id="438" r:id="rId47"/>
    <p:sldId id="439" r:id="rId48"/>
    <p:sldId id="440" r:id="rId49"/>
    <p:sldId id="467" r:id="rId50"/>
    <p:sldId id="441" r:id="rId51"/>
    <p:sldId id="442" r:id="rId52"/>
    <p:sldId id="443" r:id="rId53"/>
    <p:sldId id="444" r:id="rId54"/>
    <p:sldId id="446" r:id="rId55"/>
    <p:sldId id="461" r:id="rId56"/>
  </p:sldIdLst>
  <p:sldSz cx="9144000" cy="6858000" type="screen4x3"/>
  <p:notesSz cx="7023100" cy="93091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ygu DOGAN" initials="DD" lastIdx="1" clrIdx="0">
    <p:extLst/>
  </p:cmAuthor>
  <p:cmAuthor id="2" name="CFCU" initials="BBK" lastIdx="6" clrIdx="1"/>
  <p:cmAuthor id="3" name="Makbule Okat" initials="MO" lastIdx="22" clrIdx="2">
    <p:extLst/>
  </p:cmAuthor>
  <p:cmAuthor id="4" name="CFCU" initials="CFCU" lastIdx="25" clrIdx="3"/>
  <p:cmAuthor id="5" name="MB" initials="MB"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92421" autoAdjust="0"/>
  </p:normalViewPr>
  <p:slideViewPr>
    <p:cSldViewPr snapToGrid="0">
      <p:cViewPr varScale="1">
        <p:scale>
          <a:sx n="58" d="100"/>
          <a:sy n="58" d="100"/>
        </p:scale>
        <p:origin x="1704" y="72"/>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tr-TR"/>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1D3D67D-B2AE-4BDC-ACBA-276CD29AF293}" type="datetimeFigureOut">
              <a:rPr lang="tr-TR" smtClean="0"/>
              <a:pPr/>
              <a:t>27.01.2018</a:t>
            </a:fld>
            <a:endParaRPr lang="tr-T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tr-T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9BE2DB8-B0F9-4B13-A9A6-1EBE76079586}" type="slidenum">
              <a:rPr lang="tr-TR" smtClean="0"/>
              <a:pPr/>
              <a:t>‹#›</a:t>
            </a:fld>
            <a:endParaRPr lang="tr-TR"/>
          </a:p>
        </p:txBody>
      </p:sp>
    </p:spTree>
    <p:extLst>
      <p:ext uri="{BB962C8B-B14F-4D97-AF65-F5344CB8AC3E}">
        <p14:creationId xmlns:p14="http://schemas.microsoft.com/office/powerpoint/2010/main" val="2310333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tr-T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3C2D2D6-67D5-4CB7-AB4C-292ED7224365}" type="datetimeFigureOut">
              <a:rPr lang="tr-TR" smtClean="0"/>
              <a:pPr/>
              <a:t>27.01.2018</a:t>
            </a:fld>
            <a:endParaRPr lang="tr-TR"/>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tr-TR"/>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tr-T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526CA5E-07BF-48C6-BD87-8EF854E4EFD8}" type="slidenum">
              <a:rPr lang="tr-TR" smtClean="0"/>
              <a:pPr/>
              <a:t>‹#›</a:t>
            </a:fld>
            <a:endParaRPr lang="tr-TR"/>
          </a:p>
        </p:txBody>
      </p:sp>
    </p:spTree>
    <p:extLst>
      <p:ext uri="{BB962C8B-B14F-4D97-AF65-F5344CB8AC3E}">
        <p14:creationId xmlns:p14="http://schemas.microsoft.com/office/powerpoint/2010/main" val="211933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1</a:t>
            </a:fld>
            <a:endParaRPr lang="tr-TR"/>
          </a:p>
        </p:txBody>
      </p:sp>
    </p:spTree>
    <p:extLst>
      <p:ext uri="{BB962C8B-B14F-4D97-AF65-F5344CB8AC3E}">
        <p14:creationId xmlns:p14="http://schemas.microsoft.com/office/powerpoint/2010/main" val="159330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10</a:t>
            </a:fld>
            <a:endParaRPr lang="tr-TR"/>
          </a:p>
        </p:txBody>
      </p:sp>
    </p:spTree>
    <p:extLst>
      <p:ext uri="{BB962C8B-B14F-4D97-AF65-F5344CB8AC3E}">
        <p14:creationId xmlns:p14="http://schemas.microsoft.com/office/powerpoint/2010/main" val="242927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11</a:t>
            </a:fld>
            <a:endParaRPr lang="tr-TR"/>
          </a:p>
        </p:txBody>
      </p:sp>
    </p:spTree>
    <p:extLst>
      <p:ext uri="{BB962C8B-B14F-4D97-AF65-F5344CB8AC3E}">
        <p14:creationId xmlns:p14="http://schemas.microsoft.com/office/powerpoint/2010/main" val="306891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12</a:t>
            </a:fld>
            <a:endParaRPr lang="tr-TR"/>
          </a:p>
        </p:txBody>
      </p:sp>
    </p:spTree>
    <p:extLst>
      <p:ext uri="{BB962C8B-B14F-4D97-AF65-F5344CB8AC3E}">
        <p14:creationId xmlns:p14="http://schemas.microsoft.com/office/powerpoint/2010/main" val="50996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13</a:t>
            </a:fld>
            <a:endParaRPr lang="tr-TR"/>
          </a:p>
        </p:txBody>
      </p:sp>
    </p:spTree>
    <p:extLst>
      <p:ext uri="{BB962C8B-B14F-4D97-AF65-F5344CB8AC3E}">
        <p14:creationId xmlns:p14="http://schemas.microsoft.com/office/powerpoint/2010/main" val="414798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14</a:t>
            </a:fld>
            <a:endParaRPr lang="tr-TR"/>
          </a:p>
        </p:txBody>
      </p:sp>
    </p:spTree>
    <p:extLst>
      <p:ext uri="{BB962C8B-B14F-4D97-AF65-F5344CB8AC3E}">
        <p14:creationId xmlns:p14="http://schemas.microsoft.com/office/powerpoint/2010/main" val="63927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15</a:t>
            </a:fld>
            <a:endParaRPr lang="tr-TR"/>
          </a:p>
        </p:txBody>
      </p:sp>
    </p:spTree>
    <p:extLst>
      <p:ext uri="{BB962C8B-B14F-4D97-AF65-F5344CB8AC3E}">
        <p14:creationId xmlns:p14="http://schemas.microsoft.com/office/powerpoint/2010/main" val="167460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16</a:t>
            </a:fld>
            <a:endParaRPr lang="tr-TR"/>
          </a:p>
        </p:txBody>
      </p:sp>
    </p:spTree>
    <p:extLst>
      <p:ext uri="{BB962C8B-B14F-4D97-AF65-F5344CB8AC3E}">
        <p14:creationId xmlns:p14="http://schemas.microsoft.com/office/powerpoint/2010/main" val="16746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17</a:t>
            </a:fld>
            <a:endParaRPr lang="tr-TR"/>
          </a:p>
        </p:txBody>
      </p:sp>
    </p:spTree>
    <p:extLst>
      <p:ext uri="{BB962C8B-B14F-4D97-AF65-F5344CB8AC3E}">
        <p14:creationId xmlns:p14="http://schemas.microsoft.com/office/powerpoint/2010/main" val="4048663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18</a:t>
            </a:fld>
            <a:endParaRPr lang="tr-TR"/>
          </a:p>
        </p:txBody>
      </p:sp>
    </p:spTree>
    <p:extLst>
      <p:ext uri="{BB962C8B-B14F-4D97-AF65-F5344CB8AC3E}">
        <p14:creationId xmlns:p14="http://schemas.microsoft.com/office/powerpoint/2010/main" val="4048663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19</a:t>
            </a:fld>
            <a:endParaRPr lang="tr-TR"/>
          </a:p>
        </p:txBody>
      </p:sp>
    </p:spTree>
    <p:extLst>
      <p:ext uri="{BB962C8B-B14F-4D97-AF65-F5344CB8AC3E}">
        <p14:creationId xmlns:p14="http://schemas.microsoft.com/office/powerpoint/2010/main" val="385290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2</a:t>
            </a:fld>
            <a:endParaRPr lang="tr-TR"/>
          </a:p>
        </p:txBody>
      </p:sp>
    </p:spTree>
    <p:extLst>
      <p:ext uri="{BB962C8B-B14F-4D97-AF65-F5344CB8AC3E}">
        <p14:creationId xmlns:p14="http://schemas.microsoft.com/office/powerpoint/2010/main" val="2560114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20</a:t>
            </a:fld>
            <a:endParaRPr lang="tr-TR"/>
          </a:p>
        </p:txBody>
      </p:sp>
    </p:spTree>
    <p:extLst>
      <p:ext uri="{BB962C8B-B14F-4D97-AF65-F5344CB8AC3E}">
        <p14:creationId xmlns:p14="http://schemas.microsoft.com/office/powerpoint/2010/main" val="2540191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21</a:t>
            </a:fld>
            <a:endParaRPr lang="tr-TR"/>
          </a:p>
        </p:txBody>
      </p:sp>
    </p:spTree>
    <p:extLst>
      <p:ext uri="{BB962C8B-B14F-4D97-AF65-F5344CB8AC3E}">
        <p14:creationId xmlns:p14="http://schemas.microsoft.com/office/powerpoint/2010/main" val="1219724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22</a:t>
            </a:fld>
            <a:endParaRPr lang="tr-TR"/>
          </a:p>
        </p:txBody>
      </p:sp>
    </p:spTree>
    <p:extLst>
      <p:ext uri="{BB962C8B-B14F-4D97-AF65-F5344CB8AC3E}">
        <p14:creationId xmlns:p14="http://schemas.microsoft.com/office/powerpoint/2010/main" val="3661572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23</a:t>
            </a:fld>
            <a:endParaRPr lang="tr-TR"/>
          </a:p>
        </p:txBody>
      </p:sp>
    </p:spTree>
    <p:extLst>
      <p:ext uri="{BB962C8B-B14F-4D97-AF65-F5344CB8AC3E}">
        <p14:creationId xmlns:p14="http://schemas.microsoft.com/office/powerpoint/2010/main" val="3313724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24</a:t>
            </a:fld>
            <a:endParaRPr lang="tr-TR"/>
          </a:p>
        </p:txBody>
      </p:sp>
    </p:spTree>
    <p:extLst>
      <p:ext uri="{BB962C8B-B14F-4D97-AF65-F5344CB8AC3E}">
        <p14:creationId xmlns:p14="http://schemas.microsoft.com/office/powerpoint/2010/main" val="3162545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25</a:t>
            </a:fld>
            <a:endParaRPr lang="tr-TR"/>
          </a:p>
        </p:txBody>
      </p:sp>
    </p:spTree>
    <p:extLst>
      <p:ext uri="{BB962C8B-B14F-4D97-AF65-F5344CB8AC3E}">
        <p14:creationId xmlns:p14="http://schemas.microsoft.com/office/powerpoint/2010/main" val="57980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26</a:t>
            </a:fld>
            <a:endParaRPr lang="tr-TR"/>
          </a:p>
        </p:txBody>
      </p:sp>
    </p:spTree>
    <p:extLst>
      <p:ext uri="{BB962C8B-B14F-4D97-AF65-F5344CB8AC3E}">
        <p14:creationId xmlns:p14="http://schemas.microsoft.com/office/powerpoint/2010/main" val="2658054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27</a:t>
            </a:fld>
            <a:endParaRPr lang="tr-TR"/>
          </a:p>
        </p:txBody>
      </p:sp>
    </p:spTree>
    <p:extLst>
      <p:ext uri="{BB962C8B-B14F-4D97-AF65-F5344CB8AC3E}">
        <p14:creationId xmlns:p14="http://schemas.microsoft.com/office/powerpoint/2010/main" val="258763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28</a:t>
            </a:fld>
            <a:endParaRPr lang="tr-TR"/>
          </a:p>
        </p:txBody>
      </p:sp>
    </p:spTree>
    <p:extLst>
      <p:ext uri="{BB962C8B-B14F-4D97-AF65-F5344CB8AC3E}">
        <p14:creationId xmlns:p14="http://schemas.microsoft.com/office/powerpoint/2010/main" val="3895795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29</a:t>
            </a:fld>
            <a:endParaRPr lang="tr-TR"/>
          </a:p>
        </p:txBody>
      </p:sp>
    </p:spTree>
    <p:extLst>
      <p:ext uri="{BB962C8B-B14F-4D97-AF65-F5344CB8AC3E}">
        <p14:creationId xmlns:p14="http://schemas.microsoft.com/office/powerpoint/2010/main" val="46949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3</a:t>
            </a:fld>
            <a:endParaRPr lang="tr-TR"/>
          </a:p>
        </p:txBody>
      </p:sp>
    </p:spTree>
    <p:extLst>
      <p:ext uri="{BB962C8B-B14F-4D97-AF65-F5344CB8AC3E}">
        <p14:creationId xmlns:p14="http://schemas.microsoft.com/office/powerpoint/2010/main" val="3021246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30</a:t>
            </a:fld>
            <a:endParaRPr lang="tr-TR"/>
          </a:p>
        </p:txBody>
      </p:sp>
    </p:spTree>
    <p:extLst>
      <p:ext uri="{BB962C8B-B14F-4D97-AF65-F5344CB8AC3E}">
        <p14:creationId xmlns:p14="http://schemas.microsoft.com/office/powerpoint/2010/main" val="1699553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2000" kern="1200" baseline="0" dirty="0">
              <a:solidFill>
                <a:schemeClr val="tx1"/>
              </a:solidFill>
              <a:latin typeface="Calibri" panose="020F0502020204030204" pitchFamily="34" charset="0"/>
              <a:ea typeface="+mn-ea"/>
              <a:cs typeface="Calibri" panose="020F0502020204030204" pitchFamily="34" charset="0"/>
            </a:endParaRP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31</a:t>
            </a:fld>
            <a:endParaRPr lang="tr-TR"/>
          </a:p>
        </p:txBody>
      </p:sp>
    </p:spTree>
    <p:extLst>
      <p:ext uri="{BB962C8B-B14F-4D97-AF65-F5344CB8AC3E}">
        <p14:creationId xmlns:p14="http://schemas.microsoft.com/office/powerpoint/2010/main" val="1945460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	Improving public knowledge and understanding of the EU and to illustrate the impact of EU accession process on the daily lives of citizens,</a:t>
            </a:r>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32</a:t>
            </a:fld>
            <a:endParaRPr lang="tr-TR"/>
          </a:p>
        </p:txBody>
      </p:sp>
    </p:spTree>
    <p:extLst>
      <p:ext uri="{BB962C8B-B14F-4D97-AF65-F5344CB8AC3E}">
        <p14:creationId xmlns:p14="http://schemas.microsoft.com/office/powerpoint/2010/main" val="510761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smtClean="0">
                <a:solidFill>
                  <a:schemeClr val="tx1"/>
                </a:solidFill>
                <a:effectLst/>
                <a:latin typeface="+mn-lt"/>
                <a:ea typeface="+mn-ea"/>
                <a:cs typeface="+mn-cs"/>
              </a:rPr>
              <a:t>••	Introduction and translation of key reference materials and disseminate technical and policy related knowledge and expertise	Information/awareness/communication campaigns at the local/regional/national and international level;</a:t>
            </a:r>
            <a:r>
              <a:rPr lang="en-GB" sz="1200" kern="1200" dirty="0" smtClean="0">
                <a:solidFill>
                  <a:schemeClr val="tx1"/>
                </a:solidFill>
                <a:effectLst/>
                <a:latin typeface="+mn-lt"/>
                <a:ea typeface="+mn-ea"/>
                <a:cs typeface="+mn-cs"/>
              </a:rPr>
              <a:t>Peer-reviews and transfer of sub-sectorial know-how among the EU CSO</a:t>
            </a:r>
            <a:endParaRPr lang="tr-T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Monitoring activities in the context of the accession </a:t>
            </a:r>
            <a:r>
              <a:rPr lang="en-GB" sz="1200" kern="1200" dirty="0" err="1" smtClean="0">
                <a:solidFill>
                  <a:schemeClr val="tx1"/>
                </a:solidFill>
                <a:effectLst/>
                <a:latin typeface="+mn-lt"/>
                <a:ea typeface="+mn-ea"/>
                <a:cs typeface="+mn-cs"/>
              </a:rPr>
              <a:t>processs</a:t>
            </a:r>
            <a:r>
              <a:rPr lang="en-GB" sz="1200" kern="1200" dirty="0" smtClean="0">
                <a:solidFill>
                  <a:schemeClr val="tx1"/>
                </a:solidFill>
                <a:effectLst/>
                <a:latin typeface="+mn-lt"/>
                <a:ea typeface="+mn-ea"/>
                <a:cs typeface="+mn-cs"/>
              </a:rPr>
              <a:t> and Turkish CSOs and their networks</a:t>
            </a:r>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33</a:t>
            </a:fld>
            <a:endParaRPr lang="tr-TR"/>
          </a:p>
        </p:txBody>
      </p:sp>
    </p:spTree>
    <p:extLst>
      <p:ext uri="{BB962C8B-B14F-4D97-AF65-F5344CB8AC3E}">
        <p14:creationId xmlns:p14="http://schemas.microsoft.com/office/powerpoint/2010/main" val="3379440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smtClean="0">
                <a:solidFill>
                  <a:schemeClr val="tx1"/>
                </a:solidFill>
                <a:effectLst/>
                <a:latin typeface="+mn-lt"/>
                <a:ea typeface="+mn-ea"/>
                <a:cs typeface="+mn-cs"/>
              </a:rPr>
              <a:t>••	•	•	Capacity-building for better cooperation/dialogue/networking between Turkish and European CSOs and/or on accession process and EU policies. •	Impact assessments;</a:t>
            </a:r>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34</a:t>
            </a:fld>
            <a:endParaRPr lang="tr-TR"/>
          </a:p>
        </p:txBody>
      </p:sp>
    </p:spTree>
    <p:extLst>
      <p:ext uri="{BB962C8B-B14F-4D97-AF65-F5344CB8AC3E}">
        <p14:creationId xmlns:p14="http://schemas.microsoft.com/office/powerpoint/2010/main" val="478210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	Preparation of book, film, documentaries, etc. regarding the development of better relations and sustainable dialogue and contributing to fight against prejudice among EU and Turkish citizens;</a:t>
            </a:r>
          </a:p>
          <a:p>
            <a:r>
              <a:rPr lang="en-US" dirty="0" smtClean="0"/>
              <a:t>•	Organization of opening and closing ceremonies of the project;</a:t>
            </a:r>
          </a:p>
          <a:p>
            <a:r>
              <a:rPr lang="en-US" dirty="0" smtClean="0"/>
              <a:t>•	Social media activities to enhance interaction among civil society.</a:t>
            </a: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35</a:t>
            </a:fld>
            <a:endParaRPr lang="tr-TR"/>
          </a:p>
        </p:txBody>
      </p:sp>
    </p:spTree>
    <p:extLst>
      <p:ext uri="{BB962C8B-B14F-4D97-AF65-F5344CB8AC3E}">
        <p14:creationId xmlns:p14="http://schemas.microsoft.com/office/powerpoint/2010/main" val="2808471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36</a:t>
            </a:fld>
            <a:endParaRPr lang="tr-TR"/>
          </a:p>
        </p:txBody>
      </p:sp>
    </p:spTree>
    <p:extLst>
      <p:ext uri="{BB962C8B-B14F-4D97-AF65-F5344CB8AC3E}">
        <p14:creationId xmlns:p14="http://schemas.microsoft.com/office/powerpoint/2010/main" val="1672379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37</a:t>
            </a:fld>
            <a:endParaRPr lang="tr-TR"/>
          </a:p>
        </p:txBody>
      </p:sp>
    </p:spTree>
    <p:extLst>
      <p:ext uri="{BB962C8B-B14F-4D97-AF65-F5344CB8AC3E}">
        <p14:creationId xmlns:p14="http://schemas.microsoft.com/office/powerpoint/2010/main" val="1450847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38</a:t>
            </a:fld>
            <a:endParaRPr lang="tr-TR"/>
          </a:p>
        </p:txBody>
      </p:sp>
    </p:spTree>
    <p:extLst>
      <p:ext uri="{BB962C8B-B14F-4D97-AF65-F5344CB8AC3E}">
        <p14:creationId xmlns:p14="http://schemas.microsoft.com/office/powerpoint/2010/main" val="1502528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39</a:t>
            </a:fld>
            <a:endParaRPr lang="tr-TR"/>
          </a:p>
        </p:txBody>
      </p:sp>
    </p:spTree>
    <p:extLst>
      <p:ext uri="{BB962C8B-B14F-4D97-AF65-F5344CB8AC3E}">
        <p14:creationId xmlns:p14="http://schemas.microsoft.com/office/powerpoint/2010/main" val="265845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4</a:t>
            </a:fld>
            <a:endParaRPr lang="tr-TR"/>
          </a:p>
        </p:txBody>
      </p:sp>
    </p:spTree>
    <p:extLst>
      <p:ext uri="{BB962C8B-B14F-4D97-AF65-F5344CB8AC3E}">
        <p14:creationId xmlns:p14="http://schemas.microsoft.com/office/powerpoint/2010/main" val="669591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40</a:t>
            </a:fld>
            <a:endParaRPr lang="tr-TR"/>
          </a:p>
        </p:txBody>
      </p:sp>
    </p:spTree>
    <p:extLst>
      <p:ext uri="{BB962C8B-B14F-4D97-AF65-F5344CB8AC3E}">
        <p14:creationId xmlns:p14="http://schemas.microsoft.com/office/powerpoint/2010/main" val="3326411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41</a:t>
            </a:fld>
            <a:endParaRPr lang="tr-TR"/>
          </a:p>
        </p:txBody>
      </p:sp>
    </p:spTree>
    <p:extLst>
      <p:ext uri="{BB962C8B-B14F-4D97-AF65-F5344CB8AC3E}">
        <p14:creationId xmlns:p14="http://schemas.microsoft.com/office/powerpoint/2010/main" val="475390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42</a:t>
            </a:fld>
            <a:endParaRPr lang="tr-TR"/>
          </a:p>
        </p:txBody>
      </p:sp>
    </p:spTree>
    <p:extLst>
      <p:ext uri="{BB962C8B-B14F-4D97-AF65-F5344CB8AC3E}">
        <p14:creationId xmlns:p14="http://schemas.microsoft.com/office/powerpoint/2010/main" val="3572415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43</a:t>
            </a:fld>
            <a:endParaRPr lang="tr-TR"/>
          </a:p>
        </p:txBody>
      </p:sp>
    </p:spTree>
    <p:extLst>
      <p:ext uri="{BB962C8B-B14F-4D97-AF65-F5344CB8AC3E}">
        <p14:creationId xmlns:p14="http://schemas.microsoft.com/office/powerpoint/2010/main" val="3259790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44</a:t>
            </a:fld>
            <a:endParaRPr lang="tr-TR"/>
          </a:p>
        </p:txBody>
      </p:sp>
    </p:spTree>
    <p:extLst>
      <p:ext uri="{BB962C8B-B14F-4D97-AF65-F5344CB8AC3E}">
        <p14:creationId xmlns:p14="http://schemas.microsoft.com/office/powerpoint/2010/main" val="3400284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45</a:t>
            </a:fld>
            <a:endParaRPr lang="tr-TR"/>
          </a:p>
        </p:txBody>
      </p:sp>
    </p:spTree>
    <p:extLst>
      <p:ext uri="{BB962C8B-B14F-4D97-AF65-F5344CB8AC3E}">
        <p14:creationId xmlns:p14="http://schemas.microsoft.com/office/powerpoint/2010/main" val="773450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46</a:t>
            </a:fld>
            <a:endParaRPr lang="tr-TR"/>
          </a:p>
        </p:txBody>
      </p:sp>
    </p:spTree>
    <p:extLst>
      <p:ext uri="{BB962C8B-B14F-4D97-AF65-F5344CB8AC3E}">
        <p14:creationId xmlns:p14="http://schemas.microsoft.com/office/powerpoint/2010/main" val="647494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47</a:t>
            </a:fld>
            <a:endParaRPr lang="tr-TR"/>
          </a:p>
        </p:txBody>
      </p:sp>
    </p:spTree>
    <p:extLst>
      <p:ext uri="{BB962C8B-B14F-4D97-AF65-F5344CB8AC3E}">
        <p14:creationId xmlns:p14="http://schemas.microsoft.com/office/powerpoint/2010/main" val="1600614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48</a:t>
            </a:fld>
            <a:endParaRPr lang="tr-TR"/>
          </a:p>
        </p:txBody>
      </p:sp>
    </p:spTree>
    <p:extLst>
      <p:ext uri="{BB962C8B-B14F-4D97-AF65-F5344CB8AC3E}">
        <p14:creationId xmlns:p14="http://schemas.microsoft.com/office/powerpoint/2010/main" val="2007745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49</a:t>
            </a:fld>
            <a:endParaRPr lang="tr-TR"/>
          </a:p>
        </p:txBody>
      </p:sp>
    </p:spTree>
    <p:extLst>
      <p:ext uri="{BB962C8B-B14F-4D97-AF65-F5344CB8AC3E}">
        <p14:creationId xmlns:p14="http://schemas.microsoft.com/office/powerpoint/2010/main" val="236459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5</a:t>
            </a:fld>
            <a:endParaRPr lang="tr-TR"/>
          </a:p>
        </p:txBody>
      </p:sp>
    </p:spTree>
    <p:extLst>
      <p:ext uri="{BB962C8B-B14F-4D97-AF65-F5344CB8AC3E}">
        <p14:creationId xmlns:p14="http://schemas.microsoft.com/office/powerpoint/2010/main" val="41479816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50</a:t>
            </a:fld>
            <a:endParaRPr lang="tr-TR"/>
          </a:p>
        </p:txBody>
      </p:sp>
    </p:spTree>
    <p:extLst>
      <p:ext uri="{BB962C8B-B14F-4D97-AF65-F5344CB8AC3E}">
        <p14:creationId xmlns:p14="http://schemas.microsoft.com/office/powerpoint/2010/main" val="453581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51</a:t>
            </a:fld>
            <a:endParaRPr lang="tr-TR"/>
          </a:p>
        </p:txBody>
      </p:sp>
    </p:spTree>
    <p:extLst>
      <p:ext uri="{BB962C8B-B14F-4D97-AF65-F5344CB8AC3E}">
        <p14:creationId xmlns:p14="http://schemas.microsoft.com/office/powerpoint/2010/main" val="3405853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52</a:t>
            </a:fld>
            <a:endParaRPr lang="tr-TR"/>
          </a:p>
        </p:txBody>
      </p:sp>
    </p:spTree>
    <p:extLst>
      <p:ext uri="{BB962C8B-B14F-4D97-AF65-F5344CB8AC3E}">
        <p14:creationId xmlns:p14="http://schemas.microsoft.com/office/powerpoint/2010/main" val="829144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53</a:t>
            </a:fld>
            <a:endParaRPr lang="tr-TR"/>
          </a:p>
        </p:txBody>
      </p:sp>
    </p:spTree>
    <p:extLst>
      <p:ext uri="{BB962C8B-B14F-4D97-AF65-F5344CB8AC3E}">
        <p14:creationId xmlns:p14="http://schemas.microsoft.com/office/powerpoint/2010/main" val="2756420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54</a:t>
            </a:fld>
            <a:endParaRPr lang="tr-TR"/>
          </a:p>
        </p:txBody>
      </p:sp>
    </p:spTree>
    <p:extLst>
      <p:ext uri="{BB962C8B-B14F-4D97-AF65-F5344CB8AC3E}">
        <p14:creationId xmlns:p14="http://schemas.microsoft.com/office/powerpoint/2010/main" val="3733459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defRPr>
            </a:lvl9pPr>
          </a:lstStyle>
          <a:p>
            <a:fld id="{70BEB3F7-7512-43DB-BD26-581699F01A43}" type="slidenum">
              <a:rPr lang="en-US" altLang="tr-TR" smtClean="0"/>
              <a:pPr/>
              <a:t>55</a:t>
            </a:fld>
            <a:endParaRPr lang="en-US" altLang="tr-TR" smtClean="0"/>
          </a:p>
        </p:txBody>
      </p:sp>
      <p:sp>
        <p:nvSpPr>
          <p:cNvPr id="68611" name="Rectangle 7"/>
          <p:cNvSpPr txBox="1">
            <a:spLocks noGrp="1" noChangeArrowheads="1"/>
          </p:cNvSpPr>
          <p:nvPr/>
        </p:nvSpPr>
        <p:spPr bwMode="auto">
          <a:xfrm>
            <a:off x="3942366" y="9598394"/>
            <a:ext cx="3017332" cy="50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904AA12-CB23-41B4-A19E-5503909DB1A4}" type="slidenum">
              <a:rPr lang="en-US" altLang="tr-TR" sz="1200"/>
              <a:pPr algn="r" eaLnBrk="1" hangingPunct="1"/>
              <a:t>55</a:t>
            </a:fld>
            <a:endParaRPr lang="en-US" altLang="tr-TR" sz="1200"/>
          </a:p>
        </p:txBody>
      </p:sp>
      <p:sp>
        <p:nvSpPr>
          <p:cNvPr id="68612" name="Rectangle 2"/>
          <p:cNvSpPr>
            <a:spLocks noGrp="1" noRot="1" noChangeAspect="1" noChangeArrowheads="1" noTextEdit="1"/>
          </p:cNvSpPr>
          <p:nvPr>
            <p:ph type="sldImg"/>
          </p:nvPr>
        </p:nvSpPr>
        <p:spPr bwMode="auto">
          <a:xfrm>
            <a:off x="952500" y="757238"/>
            <a:ext cx="5056188" cy="3790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smtClean="0">
              <a:latin typeface="Arial" panose="020B0604020202020204" pitchFamily="34" charset="0"/>
            </a:endParaRPr>
          </a:p>
        </p:txBody>
      </p:sp>
    </p:spTree>
    <p:extLst>
      <p:ext uri="{BB962C8B-B14F-4D97-AF65-F5344CB8AC3E}">
        <p14:creationId xmlns:p14="http://schemas.microsoft.com/office/powerpoint/2010/main" val="7049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417638" y="1163638"/>
            <a:ext cx="4187825" cy="314166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6</a:t>
            </a:fld>
            <a:endParaRPr lang="tr-TR"/>
          </a:p>
        </p:txBody>
      </p:sp>
    </p:spTree>
    <p:extLst>
      <p:ext uri="{BB962C8B-B14F-4D97-AF65-F5344CB8AC3E}">
        <p14:creationId xmlns:p14="http://schemas.microsoft.com/office/powerpoint/2010/main" val="338944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7</a:t>
            </a:fld>
            <a:endParaRPr lang="tr-TR"/>
          </a:p>
        </p:txBody>
      </p:sp>
    </p:spTree>
    <p:extLst>
      <p:ext uri="{BB962C8B-B14F-4D97-AF65-F5344CB8AC3E}">
        <p14:creationId xmlns:p14="http://schemas.microsoft.com/office/powerpoint/2010/main" val="26775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8</a:t>
            </a:fld>
            <a:endParaRPr lang="tr-TR"/>
          </a:p>
        </p:txBody>
      </p:sp>
    </p:spTree>
    <p:extLst>
      <p:ext uri="{BB962C8B-B14F-4D97-AF65-F5344CB8AC3E}">
        <p14:creationId xmlns:p14="http://schemas.microsoft.com/office/powerpoint/2010/main" val="318142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9</a:t>
            </a:fld>
            <a:endParaRPr lang="tr-TR"/>
          </a:p>
        </p:txBody>
      </p:sp>
    </p:spTree>
    <p:extLst>
      <p:ext uri="{BB962C8B-B14F-4D97-AF65-F5344CB8AC3E}">
        <p14:creationId xmlns:p14="http://schemas.microsoft.com/office/powerpoint/2010/main" val="917449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86003"/>
            <a:ext cx="6858000" cy="2323959"/>
          </a:xfrm>
          <a:prstGeom prst="rect">
            <a:avLst/>
          </a:prstGeo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pic>
        <p:nvPicPr>
          <p:cNvPr id="7" name="Picture 6" descr="ABBakanlikLogos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597" y="6095662"/>
            <a:ext cx="1001847" cy="684000"/>
          </a:xfrm>
          <a:prstGeom prst="rect">
            <a:avLst/>
          </a:prstGeom>
        </p:spPr>
      </p:pic>
      <p:grpSp>
        <p:nvGrpSpPr>
          <p:cNvPr id="13" name="Grup 12"/>
          <p:cNvGrpSpPr/>
          <p:nvPr userDrawn="1"/>
        </p:nvGrpSpPr>
        <p:grpSpPr>
          <a:xfrm>
            <a:off x="2435837" y="109490"/>
            <a:ext cx="4408583" cy="1018430"/>
            <a:chOff x="2327194" y="118543"/>
            <a:chExt cx="4408583" cy="1018430"/>
          </a:xfrm>
        </p:grpSpPr>
        <p:sp>
          <p:nvSpPr>
            <p:cNvPr id="11" name="TextBox 6"/>
            <p:cNvSpPr txBox="1"/>
            <p:nvPr/>
          </p:nvSpPr>
          <p:spPr>
            <a:xfrm>
              <a:off x="2327194" y="906141"/>
              <a:ext cx="4408583" cy="230832"/>
            </a:xfrm>
            <a:prstGeom prst="rect">
              <a:avLst/>
            </a:prstGeom>
            <a:solidFill>
              <a:schemeClr val="bg1"/>
            </a:solid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2" name="Picture 11" descr="ab_t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0974" y="118543"/>
              <a:ext cx="1774477" cy="825417"/>
            </a:xfrm>
            <a:prstGeom prst="rect">
              <a:avLst/>
            </a:prstGeom>
            <a:noFill/>
            <a:ln>
              <a:noFill/>
            </a:ln>
          </p:spPr>
        </p:pic>
      </p:grpSp>
    </p:spTree>
    <p:extLst>
      <p:ext uri="{BB962C8B-B14F-4D97-AF65-F5344CB8AC3E}">
        <p14:creationId xmlns:p14="http://schemas.microsoft.com/office/powerpoint/2010/main" val="2093837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39055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78993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smtClean="0"/>
              <a:t>Click to edit Master title style</a:t>
            </a:r>
            <a:endParaRPr lang="tr-TR"/>
          </a:p>
        </p:txBody>
      </p:sp>
      <p:sp>
        <p:nvSpPr>
          <p:cNvPr id="3" name="Table Placeholder 2"/>
          <p:cNvSpPr>
            <a:spLocks noGrp="1"/>
          </p:cNvSpPr>
          <p:nvPr>
            <p:ph type="tbl" idx="1"/>
          </p:nvPr>
        </p:nvSpPr>
        <p:spPr>
          <a:xfrm>
            <a:off x="444469" y="2000922"/>
            <a:ext cx="8229600" cy="3733128"/>
          </a:xfrm>
        </p:spPr>
        <p:txBody>
          <a:bodyPr/>
          <a:lstStyle/>
          <a:p>
            <a:pPr lvl="0"/>
            <a:endParaRPr lang="tr-TR"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8B3755FD-471C-408D-B43E-9B88DCD50081}" type="slidenum">
              <a:rPr lang="tr-TR" altLang="tr-TR"/>
              <a:pPr>
                <a:defRPr/>
              </a:pPr>
              <a:t>‹#›</a:t>
            </a:fld>
            <a:endParaRPr lang="tr-TR" altLang="tr-TR"/>
          </a:p>
        </p:txBody>
      </p:sp>
      <p:sp>
        <p:nvSpPr>
          <p:cNvPr id="5" name="TextBox 4"/>
          <p:cNvSpPr txBox="1"/>
          <p:nvPr userDrawn="1"/>
        </p:nvSpPr>
        <p:spPr>
          <a:xfrm>
            <a:off x="0" y="1246911"/>
            <a:ext cx="9144000" cy="587441"/>
          </a:xfrm>
          <a:prstGeom prst="rect">
            <a:avLst/>
          </a:prstGeom>
          <a:solidFill>
            <a:srgbClr val="C00000"/>
          </a:solidFill>
        </p:spPr>
        <p:txBody>
          <a:bodyPr wrap="square" tIns="108000" bIns="108000" rtlCol="0">
            <a:spAutoFit/>
          </a:bodyPr>
          <a:lstStyle/>
          <a:p>
            <a:pPr indent="355600"/>
            <a:r>
              <a:rPr lang="tr-TR" sz="2400" b="1" dirty="0" smtClean="0">
                <a:solidFill>
                  <a:schemeClr val="bg1"/>
                </a:solidFill>
                <a:cs typeface="Calibri"/>
              </a:rPr>
              <a:t>PROGRAM</a:t>
            </a:r>
            <a:endParaRPr lang="en-US" sz="2400" dirty="0">
              <a:solidFill>
                <a:schemeClr val="bg1"/>
              </a:solidFill>
            </a:endParaRPr>
          </a:p>
        </p:txBody>
      </p:sp>
    </p:spTree>
    <p:extLst>
      <p:ext uri="{BB962C8B-B14F-4D97-AF65-F5344CB8AC3E}">
        <p14:creationId xmlns:p14="http://schemas.microsoft.com/office/powerpoint/2010/main" val="39233988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8709697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41376164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76412072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89641203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86939351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97889370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98742947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33205"/>
            <a:ext cx="7886700" cy="3929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8257514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68433764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83481125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428553272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277402057"/>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10543557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28028934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215805685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6" y="365127"/>
            <a:ext cx="8264525"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6"/>
          <p:cNvSpPr>
            <a:spLocks noGrp="1" noChangeArrowheads="1"/>
          </p:cNvSpPr>
          <p:nvPr>
            <p:ph type="sldNum" sz="quarter" idx="10"/>
          </p:nvPr>
        </p:nvSpPr>
        <p:spPr>
          <a:ln/>
        </p:spPr>
        <p:txBody>
          <a:bodyPr/>
          <a:lstStyle>
            <a:lvl1pPr>
              <a:defRPr/>
            </a:lvl1pPr>
          </a:lstStyle>
          <a:p>
            <a:pPr>
              <a:defRPr/>
            </a:pPr>
            <a:fld id="{9DC52C57-F168-40C2-B452-E5DE26110ADC}" type="slidenum">
              <a:rPr lang="tr-TR" altLang="tr-TR"/>
              <a:pPr>
                <a:defRPr/>
              </a:pPr>
              <a:t>‹#›</a:t>
            </a:fld>
            <a:endParaRPr lang="tr-TR" altLang="tr-TR"/>
          </a:p>
        </p:txBody>
      </p:sp>
    </p:spTree>
    <p:extLst>
      <p:ext uri="{BB962C8B-B14F-4D97-AF65-F5344CB8AC3E}">
        <p14:creationId xmlns:p14="http://schemas.microsoft.com/office/powerpoint/2010/main" val="409340549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6" name="Slide Number Placeholder 5"/>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37133919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5576032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tr-T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3195552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42557156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3357051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41289767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838E6-9A45-4D88-A84A-478994A6F863}" type="datetimeFigureOut">
              <a:rPr lang="tr-TR" smtClean="0"/>
              <a:pPr/>
              <a:t>27.01.2018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3686602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838E6-9A45-4D88-A84A-478994A6F863}" type="datetimeFigureOut">
              <a:rPr lang="tr-TR" smtClean="0"/>
              <a:pPr/>
              <a:t>27.01.2018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1FF82-3258-4F66-96C0-2EB67B9856BD}" type="slidenum">
              <a:rPr lang="tr-TR" smtClean="0"/>
              <a:pPr/>
              <a:t>‹#›</a:t>
            </a:fld>
            <a:endParaRPr lang="tr-TR"/>
          </a:p>
        </p:txBody>
      </p:sp>
      <p:pic>
        <p:nvPicPr>
          <p:cNvPr id="8" name="Picture 7" descr="ABBakanlikLogosu.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pic>
        <p:nvPicPr>
          <p:cNvPr id="10" name="Picture 9"/>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27597" y="6095662"/>
            <a:ext cx="1001847" cy="684000"/>
          </a:xfrm>
          <a:prstGeom prst="rect">
            <a:avLst/>
          </a:prstGeom>
        </p:spPr>
      </p:pic>
      <p:pic>
        <p:nvPicPr>
          <p:cNvPr id="11" name="Picture 10"/>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241426" y="6127448"/>
            <a:ext cx="661148" cy="661908"/>
          </a:xfrm>
          <a:prstGeom prst="rect">
            <a:avLst/>
          </a:prstGeom>
        </p:spPr>
      </p:pic>
      <p:grpSp>
        <p:nvGrpSpPr>
          <p:cNvPr id="12" name="Grup 11"/>
          <p:cNvGrpSpPr/>
          <p:nvPr userDrawn="1"/>
        </p:nvGrpSpPr>
        <p:grpSpPr>
          <a:xfrm>
            <a:off x="2549558" y="107161"/>
            <a:ext cx="4280272" cy="1036536"/>
            <a:chOff x="2519773" y="230080"/>
            <a:chExt cx="4104455" cy="861101"/>
          </a:xfrm>
        </p:grpSpPr>
        <p:sp>
          <p:nvSpPr>
            <p:cNvPr id="13" name="TextBox 6"/>
            <p:cNvSpPr txBox="1"/>
            <p:nvPr/>
          </p:nvSpPr>
          <p:spPr>
            <a:xfrm>
              <a:off x="2519773" y="899418"/>
              <a:ext cx="4104455" cy="191763"/>
            </a:xfrm>
            <a:prstGeom prst="rect">
              <a:avLst/>
            </a:prstGeom>
            <a:noFill/>
          </p:spPr>
          <p:txBody>
            <a:bodyPr wrap="square" rtlCol="0">
              <a:spAutoFit/>
            </a:bodyPr>
            <a:lstStyle/>
            <a:p>
              <a:pPr algn="ctr"/>
              <a:r>
                <a:rPr lang="tr-TR" sz="900" dirty="0" smtClean="0">
                  <a:solidFill>
                    <a:schemeClr val="tx1">
                      <a:lumMod val="95000"/>
                      <a:lumOff val="5000"/>
                    </a:schemeClr>
                  </a:solidFill>
                </a:rPr>
                <a:t>Bu program Avrupa Birliği tarafından finanse edilmektedir </a:t>
              </a:r>
              <a:endParaRPr lang="en-US" sz="900" dirty="0">
                <a:solidFill>
                  <a:schemeClr val="tx1">
                    <a:lumMod val="95000"/>
                    <a:lumOff val="5000"/>
                  </a:schemeClr>
                </a:solidFill>
              </a:endParaRPr>
            </a:p>
          </p:txBody>
        </p:sp>
        <p:pic>
          <p:nvPicPr>
            <p:cNvPr id="14" name="Picture 11" descr="ab_tr.png"/>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3740352" y="230080"/>
              <a:ext cx="1699809" cy="685714"/>
            </a:xfrm>
            <a:prstGeom prst="rect">
              <a:avLst/>
            </a:prstGeom>
            <a:noFill/>
            <a:ln>
              <a:noFill/>
            </a:ln>
          </p:spPr>
        </p:pic>
      </p:grpSp>
    </p:spTree>
    <p:extLst>
      <p:ext uri="{BB962C8B-B14F-4D97-AF65-F5344CB8AC3E}">
        <p14:creationId xmlns:p14="http://schemas.microsoft.com/office/powerpoint/2010/main" val="3010854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7"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4400" b="1" i="0" u="sng" kern="1200" baseline="0">
          <a:solidFill>
            <a:schemeClr val="accent1">
              <a:lumMod val="50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b.gov.tr/_62.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ec.europa.eu/neighbourhood-enlargement/policy/conditions-membership/chapters-of-the-acquis_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c.europa.eu/europeaid/funding/communication-and-visibility-manual-eu-external-actions_e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avrupa.info.tr/eu-funding-in-turkey/visibility-guidelin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Annex%20K%20-%20Checklistsimplifiedcostoptions.do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Annex%20K%20-%20Checklistsimplifiedcostoptions.do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csdv@cfcu.gov.tr"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39871"/>
          <a:stretch/>
        </p:blipFill>
        <p:spPr bwMode="auto">
          <a:xfrm>
            <a:off x="-8908" y="1754584"/>
            <a:ext cx="9144000" cy="412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445540"/>
            <a:ext cx="9144000" cy="2680322"/>
          </a:xfrm>
          <a:prstGeom prst="rect">
            <a:avLst/>
          </a:prstGeom>
          <a:solidFill>
            <a:schemeClr val="accent4"/>
          </a:solidFill>
        </p:spPr>
        <p:txBody>
          <a:bodyPr wrap="square" tIns="108000" bIns="108000" rtlCol="0">
            <a:spAutoFit/>
          </a:bodyPr>
          <a:lstStyle/>
          <a:p>
            <a:pPr indent="355600" algn="ctr"/>
            <a:r>
              <a:rPr lang="tr-TR" sz="4000" b="1" dirty="0">
                <a:solidFill>
                  <a:schemeClr val="accent5">
                    <a:lumMod val="50000"/>
                  </a:schemeClr>
                </a:solidFill>
                <a:cs typeface="Calibri"/>
              </a:rPr>
              <a:t>TÜRKİYE-AB ARASINDA </a:t>
            </a:r>
          </a:p>
          <a:p>
            <a:pPr indent="355600" algn="ctr"/>
            <a:r>
              <a:rPr lang="tr-TR" sz="4000" b="1" dirty="0">
                <a:solidFill>
                  <a:schemeClr val="accent5">
                    <a:lumMod val="50000"/>
                  </a:schemeClr>
                </a:solidFill>
                <a:cs typeface="Calibri"/>
              </a:rPr>
              <a:t>SİVİL TOPLUM </a:t>
            </a:r>
            <a:r>
              <a:rPr lang="tr-TR" sz="4000" b="1" dirty="0" smtClean="0">
                <a:solidFill>
                  <a:schemeClr val="accent5">
                    <a:lumMod val="50000"/>
                  </a:schemeClr>
                </a:solidFill>
                <a:cs typeface="Calibri"/>
              </a:rPr>
              <a:t>DİYALOĞU</a:t>
            </a:r>
          </a:p>
          <a:p>
            <a:pPr indent="355600" algn="ctr"/>
            <a:r>
              <a:rPr lang="tr-TR" sz="4000" b="1" dirty="0" smtClean="0">
                <a:solidFill>
                  <a:schemeClr val="accent5">
                    <a:lumMod val="50000"/>
                  </a:schemeClr>
                </a:solidFill>
                <a:cs typeface="Calibri"/>
              </a:rPr>
              <a:t>BEŞİNCİ DÖNEM (CSD V)</a:t>
            </a:r>
          </a:p>
          <a:p>
            <a:pPr indent="355600" algn="ctr"/>
            <a:r>
              <a:rPr lang="tr-TR" sz="4000" b="1" dirty="0" smtClean="0">
                <a:solidFill>
                  <a:schemeClr val="accent5">
                    <a:lumMod val="50000"/>
                  </a:schemeClr>
                </a:solidFill>
                <a:cs typeface="Calibri"/>
              </a:rPr>
              <a:t>HİBE </a:t>
            </a:r>
            <a:r>
              <a:rPr lang="tr-TR" sz="4000" b="1" dirty="0">
                <a:solidFill>
                  <a:schemeClr val="accent5">
                    <a:lumMod val="50000"/>
                  </a:schemeClr>
                </a:solidFill>
                <a:cs typeface="Calibri"/>
              </a:rPr>
              <a:t>PROGRAMI</a:t>
            </a:r>
          </a:p>
        </p:txBody>
      </p:sp>
    </p:spTree>
    <p:extLst>
      <p:ext uri="{BB962C8B-B14F-4D97-AF65-F5344CB8AC3E}">
        <p14:creationId xmlns:p14="http://schemas.microsoft.com/office/powerpoint/2010/main" val="1108488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96"/>
          <p:cNvGraphicFramePr>
            <a:graphicFrameLocks noGrp="1"/>
          </p:cNvGraphicFramePr>
          <p:nvPr>
            <p:ph idx="1"/>
            <p:extLst>
              <p:ext uri="{D42A27DB-BD31-4B8C-83A1-F6EECF244321}">
                <p14:modId xmlns:p14="http://schemas.microsoft.com/office/powerpoint/2010/main" val="1467432552"/>
              </p:ext>
            </p:extLst>
          </p:nvPr>
        </p:nvGraphicFramePr>
        <p:xfrm>
          <a:off x="1370681" y="2481942"/>
          <a:ext cx="6136395" cy="2222946"/>
        </p:xfrm>
        <a:graphic>
          <a:graphicData uri="http://schemas.openxmlformats.org/drawingml/2006/table">
            <a:tbl>
              <a:tblPr>
                <a:tableStyleId>{ED083AE6-46FA-4A59-8FB0-9F97EB10719F}</a:tableStyleId>
              </a:tblPr>
              <a:tblGrid>
                <a:gridCol w="2032049">
                  <a:extLst>
                    <a:ext uri="{9D8B030D-6E8A-4147-A177-3AD203B41FA5}">
                      <a16:colId xmlns:a16="http://schemas.microsoft.com/office/drawing/2014/main" val="20000"/>
                    </a:ext>
                  </a:extLst>
                </a:gridCol>
                <a:gridCol w="1867923">
                  <a:extLst>
                    <a:ext uri="{9D8B030D-6E8A-4147-A177-3AD203B41FA5}">
                      <a16:colId xmlns:a16="http://schemas.microsoft.com/office/drawing/2014/main" val="20002"/>
                    </a:ext>
                  </a:extLst>
                </a:gridCol>
                <a:gridCol w="2236423">
                  <a:extLst>
                    <a:ext uri="{9D8B030D-6E8A-4147-A177-3AD203B41FA5}">
                      <a16:colId xmlns:a16="http://schemas.microsoft.com/office/drawing/2014/main" val="20003"/>
                    </a:ext>
                  </a:extLst>
                </a:gridCol>
              </a:tblGrid>
              <a:tr h="8708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tr-TR" altLang="tr-TR" sz="2000" b="0" i="0" u="none" strike="noStrike" cap="none" normalizeH="0" baseline="0" dirty="0" smtClean="0">
                        <a:ln>
                          <a:noFill/>
                        </a:ln>
                        <a:solidFill>
                          <a:srgbClr val="990000"/>
                        </a:solidFill>
                        <a:effectLst/>
                        <a:latin typeface="+mn-lt"/>
                        <a:cs typeface="Calibri" panose="020F0502020204030204" pitchFamily="34" charset="0"/>
                      </a:endParaRPr>
                    </a:p>
                  </a:txBody>
                  <a:tcPr marL="68579" marR="68579" marT="45732" marB="45732"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tr-TR" sz="2000" b="1" u="none" strike="noStrike" cap="none" normalizeH="0" baseline="0" dirty="0" err="1" smtClean="0">
                          <a:ln>
                            <a:noFill/>
                          </a:ln>
                          <a:effectLst/>
                          <a:latin typeface="+mn-lt"/>
                        </a:rPr>
                        <a:t>Hibe</a:t>
                      </a:r>
                      <a:r>
                        <a:rPr kumimoji="0" lang="en-US" altLang="tr-TR" sz="2000" b="1" u="none" strike="noStrike" cap="none" normalizeH="0" baseline="0" dirty="0" smtClean="0">
                          <a:ln>
                            <a:noFill/>
                          </a:ln>
                          <a:effectLst/>
                          <a:latin typeface="+mn-lt"/>
                        </a:rPr>
                        <a:t> </a:t>
                      </a:r>
                      <a:r>
                        <a:rPr kumimoji="0" lang="en-US" altLang="tr-TR" sz="2000" b="1" u="none" strike="noStrike" cap="none" normalizeH="0" baseline="0" dirty="0" err="1" smtClean="0">
                          <a:ln>
                            <a:noFill/>
                          </a:ln>
                          <a:effectLst/>
                          <a:latin typeface="+mn-lt"/>
                        </a:rPr>
                        <a:t>Oranı</a:t>
                      </a:r>
                      <a:endParaRPr kumimoji="0" lang="en-US" altLang="tr-TR" sz="2000" b="1" i="0" u="none" strike="noStrike" cap="none" normalizeH="0" baseline="0" dirty="0" smtClean="0">
                        <a:ln>
                          <a:noFill/>
                        </a:ln>
                        <a:solidFill>
                          <a:srgbClr val="990000"/>
                        </a:solidFill>
                        <a:effectLst/>
                        <a:latin typeface="+mn-lt"/>
                        <a:cs typeface="Calibri" panose="020F0502020204030204" pitchFamily="34" charset="0"/>
                      </a:endParaRPr>
                    </a:p>
                  </a:txBody>
                  <a:tcPr marL="68579" marR="68579"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tr-TR" sz="2000" b="1" u="none" strike="noStrike" cap="none" normalizeH="0" baseline="0" dirty="0" err="1" smtClean="0">
                          <a:ln>
                            <a:noFill/>
                          </a:ln>
                          <a:effectLst/>
                          <a:latin typeface="+mn-lt"/>
                        </a:rPr>
                        <a:t>Hibe</a:t>
                      </a:r>
                      <a:r>
                        <a:rPr kumimoji="0" lang="en-US" altLang="tr-TR" sz="2000" b="1" u="none" strike="noStrike" cap="none" normalizeH="0" baseline="0" dirty="0" smtClean="0">
                          <a:ln>
                            <a:noFill/>
                          </a:ln>
                          <a:effectLst/>
                          <a:latin typeface="+mn-lt"/>
                        </a:rPr>
                        <a:t> </a:t>
                      </a:r>
                      <a:r>
                        <a:rPr kumimoji="0" lang="en-US" altLang="tr-TR" sz="2000" b="1" u="none" strike="noStrike" cap="none" normalizeH="0" baseline="0" dirty="0" err="1" smtClean="0">
                          <a:ln>
                            <a:noFill/>
                          </a:ln>
                          <a:effectLst/>
                          <a:latin typeface="+mn-lt"/>
                        </a:rPr>
                        <a:t>miktarı</a:t>
                      </a:r>
                      <a:r>
                        <a:rPr kumimoji="0" lang="tr-TR" altLang="tr-TR" sz="2000" b="1" u="none" strike="noStrike" cap="none" normalizeH="0" baseline="0" dirty="0" smtClean="0">
                          <a:ln>
                            <a:noFill/>
                          </a:ln>
                          <a:effectLst/>
                          <a:latin typeface="+mn-lt"/>
                        </a:rPr>
                        <a:t> (</a:t>
                      </a:r>
                      <a:r>
                        <a:rPr kumimoji="0" lang="en-US" altLang="tr-TR" sz="2000" b="1" u="none" strike="noStrike" cap="none" normalizeH="0" baseline="0" dirty="0" smtClean="0">
                          <a:ln>
                            <a:noFill/>
                          </a:ln>
                          <a:effectLst/>
                          <a:latin typeface="+mn-lt"/>
                        </a:rPr>
                        <a:t>€</a:t>
                      </a:r>
                      <a:r>
                        <a:rPr kumimoji="0" lang="tr-TR" altLang="tr-TR" sz="2000" b="1" u="none" strike="noStrike" cap="none" normalizeH="0" baseline="0" dirty="0" smtClean="0">
                          <a:ln>
                            <a:noFill/>
                          </a:ln>
                          <a:effectLst/>
                          <a:latin typeface="+mn-lt"/>
                        </a:rPr>
                        <a:t>)</a:t>
                      </a:r>
                      <a:endParaRPr kumimoji="0" lang="tr-TR" altLang="tr-TR" sz="2000" b="1" i="0" u="none" strike="noStrike" cap="none" normalizeH="0" baseline="0" dirty="0" smtClean="0">
                        <a:ln>
                          <a:noFill/>
                        </a:ln>
                        <a:solidFill>
                          <a:srgbClr val="990000"/>
                        </a:solidFill>
                        <a:effectLst/>
                        <a:latin typeface="+mn-lt"/>
                        <a:cs typeface="Calibri" panose="020F0502020204030204" pitchFamily="34" charset="0"/>
                      </a:endParaRPr>
                    </a:p>
                  </a:txBody>
                  <a:tcPr marL="68579" marR="68579"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60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altLang="tr-TR" sz="2000" b="1" u="none" strike="noStrike" cap="none" normalizeH="0" baseline="0" dirty="0" smtClean="0">
                          <a:ln>
                            <a:noFill/>
                          </a:ln>
                          <a:effectLst/>
                          <a:latin typeface="+mn-lt"/>
                        </a:rPr>
                        <a:t>EN AZ</a:t>
                      </a:r>
                      <a:endParaRPr kumimoji="0" lang="tr-TR" altLang="tr-TR" sz="2000" b="1" i="0" u="none" strike="noStrike" cap="none" normalizeH="0" baseline="0" dirty="0" smtClean="0">
                        <a:ln>
                          <a:noFill/>
                        </a:ln>
                        <a:solidFill>
                          <a:srgbClr val="7F6000"/>
                        </a:solidFill>
                        <a:effectLst/>
                        <a:latin typeface="+mn-lt"/>
                        <a:cs typeface="Calibri" panose="020F0502020204030204" pitchFamily="34" charset="0"/>
                      </a:endParaRPr>
                    </a:p>
                  </a:txBody>
                  <a:tcPr marL="68579" marR="6857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altLang="tr-TR" sz="2000" b="1" u="none" strike="noStrike" cap="none" normalizeH="0" baseline="0" dirty="0" smtClean="0">
                          <a:ln>
                            <a:noFill/>
                          </a:ln>
                          <a:effectLst/>
                          <a:latin typeface="+mn-lt"/>
                        </a:rPr>
                        <a:t>% </a:t>
                      </a:r>
                      <a:r>
                        <a:rPr kumimoji="0" lang="en-US" altLang="tr-TR" sz="2000" b="1" u="none" strike="noStrike" cap="none" normalizeH="0" baseline="0" dirty="0" smtClean="0">
                          <a:ln>
                            <a:noFill/>
                          </a:ln>
                          <a:effectLst/>
                          <a:latin typeface="+mn-lt"/>
                        </a:rPr>
                        <a:t>50</a:t>
                      </a:r>
                      <a:endParaRPr kumimoji="0" lang="tr-TR" altLang="tr-TR" sz="2000" b="1" i="0" u="none" strike="noStrike" cap="none" normalizeH="0" baseline="0" dirty="0" smtClean="0">
                        <a:ln>
                          <a:noFill/>
                        </a:ln>
                        <a:solidFill>
                          <a:srgbClr val="7F6000"/>
                        </a:solidFill>
                        <a:effectLst/>
                        <a:latin typeface="+mn-lt"/>
                        <a:cs typeface="Calibri" panose="020F0502020204030204" pitchFamily="34" charset="0"/>
                      </a:endParaRPr>
                    </a:p>
                  </a:txBody>
                  <a:tcPr marL="68579" marR="6857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altLang="tr-TR" sz="2000" b="1" u="none" strike="noStrike" cap="none" normalizeH="0" baseline="0" dirty="0" smtClean="0">
                          <a:ln>
                            <a:noFill/>
                          </a:ln>
                          <a:effectLst/>
                          <a:latin typeface="+mn-lt"/>
                        </a:rPr>
                        <a:t>60</a:t>
                      </a:r>
                      <a:r>
                        <a:rPr kumimoji="0" lang="en-US" altLang="tr-TR" sz="2000" b="1" u="none" strike="noStrike" cap="none" normalizeH="0" baseline="0" dirty="0" smtClean="0">
                          <a:ln>
                            <a:noFill/>
                          </a:ln>
                          <a:effectLst/>
                          <a:latin typeface="+mn-lt"/>
                        </a:rPr>
                        <a:t>.000</a:t>
                      </a:r>
                      <a:endParaRPr kumimoji="0" lang="tr-TR" altLang="tr-TR" sz="2000" b="1" i="0" u="none" strike="noStrike" cap="none" normalizeH="0" baseline="0" dirty="0" smtClean="0">
                        <a:ln>
                          <a:noFill/>
                        </a:ln>
                        <a:solidFill>
                          <a:srgbClr val="7F6000"/>
                        </a:solidFill>
                        <a:effectLst/>
                        <a:latin typeface="+mn-lt"/>
                        <a:cs typeface="Calibri" panose="020F0502020204030204" pitchFamily="34" charset="0"/>
                      </a:endParaRPr>
                    </a:p>
                  </a:txBody>
                  <a:tcPr marL="68579" marR="6857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760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altLang="tr-TR" sz="2000" b="1" u="none" strike="noStrike" cap="none" normalizeH="0" baseline="0" dirty="0" smtClean="0">
                          <a:ln>
                            <a:noFill/>
                          </a:ln>
                          <a:effectLst/>
                          <a:latin typeface="+mn-lt"/>
                        </a:rPr>
                        <a:t>EN ÇOK</a:t>
                      </a:r>
                      <a:endParaRPr kumimoji="0" lang="tr-TR" altLang="tr-TR" sz="2000" b="1" i="0" u="none" strike="noStrike" cap="none" normalizeH="0" baseline="0" dirty="0" smtClean="0">
                        <a:ln>
                          <a:noFill/>
                        </a:ln>
                        <a:solidFill>
                          <a:schemeClr val="accent1">
                            <a:lumMod val="50000"/>
                          </a:schemeClr>
                        </a:solidFill>
                        <a:effectLst/>
                        <a:latin typeface="+mn-lt"/>
                        <a:cs typeface="Calibri" panose="020F0502020204030204" pitchFamily="34" charset="0"/>
                      </a:endParaRPr>
                    </a:p>
                  </a:txBody>
                  <a:tcPr marL="68579" marR="6857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altLang="tr-TR" sz="2000" b="1" u="none" strike="noStrike" cap="none" normalizeH="0" baseline="0" dirty="0" smtClean="0">
                          <a:ln>
                            <a:noFill/>
                          </a:ln>
                          <a:effectLst/>
                          <a:latin typeface="+mn-lt"/>
                        </a:rPr>
                        <a:t>%</a:t>
                      </a:r>
                      <a:r>
                        <a:rPr kumimoji="0" lang="en-US" altLang="tr-TR" sz="2000" b="1" u="none" strike="noStrike" cap="none" normalizeH="0" baseline="0" dirty="0" smtClean="0">
                          <a:ln>
                            <a:noFill/>
                          </a:ln>
                          <a:effectLst/>
                          <a:latin typeface="+mn-lt"/>
                        </a:rPr>
                        <a:t> 90</a:t>
                      </a:r>
                      <a:endParaRPr kumimoji="0" lang="tr-TR" altLang="tr-TR" sz="2000" b="1" i="0" u="none" strike="noStrike" cap="none" normalizeH="0" baseline="0" dirty="0" smtClean="0">
                        <a:ln>
                          <a:noFill/>
                        </a:ln>
                        <a:solidFill>
                          <a:schemeClr val="accent1">
                            <a:lumMod val="50000"/>
                          </a:schemeClr>
                        </a:solidFill>
                        <a:effectLst/>
                        <a:latin typeface="+mn-lt"/>
                        <a:cs typeface="Calibri" panose="020F0502020204030204" pitchFamily="34" charset="0"/>
                      </a:endParaRPr>
                    </a:p>
                  </a:txBody>
                  <a:tcPr marL="68579" marR="6857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altLang="tr-TR" sz="2000" b="1" u="none" strike="noStrike" cap="none" normalizeH="0" baseline="0" dirty="0" smtClean="0">
                          <a:ln>
                            <a:noFill/>
                          </a:ln>
                          <a:effectLst/>
                          <a:latin typeface="+mn-lt"/>
                        </a:rPr>
                        <a:t>200</a:t>
                      </a:r>
                      <a:r>
                        <a:rPr kumimoji="0" lang="en-US" altLang="tr-TR" sz="2000" b="1" u="none" strike="noStrike" cap="none" normalizeH="0" baseline="0" dirty="0" smtClean="0">
                          <a:ln>
                            <a:noFill/>
                          </a:ln>
                          <a:effectLst/>
                          <a:latin typeface="+mn-lt"/>
                        </a:rPr>
                        <a:t>.000</a:t>
                      </a:r>
                      <a:endParaRPr kumimoji="0" lang="tr-TR" altLang="tr-TR" sz="2000" b="1" i="0" u="none" strike="noStrike" cap="none" normalizeH="0" baseline="0" dirty="0" smtClean="0">
                        <a:ln>
                          <a:noFill/>
                        </a:ln>
                        <a:solidFill>
                          <a:schemeClr val="accent1">
                            <a:lumMod val="50000"/>
                          </a:schemeClr>
                        </a:solidFill>
                        <a:effectLst/>
                        <a:latin typeface="+mn-lt"/>
                        <a:cs typeface="Calibri" panose="020F0502020204030204" pitchFamily="34" charset="0"/>
                      </a:endParaRPr>
                    </a:p>
                  </a:txBody>
                  <a:tcPr marL="68579" marR="6857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HİBE MİKTARI</a:t>
            </a:r>
            <a:endParaRPr lang="en-US" sz="2400" dirty="0">
              <a:solidFill>
                <a:schemeClr val="accent5">
                  <a:lumMod val="50000"/>
                </a:schemeClr>
              </a:solidFill>
            </a:endParaRPr>
          </a:p>
        </p:txBody>
      </p:sp>
    </p:spTree>
    <p:extLst>
      <p:ext uri="{BB962C8B-B14F-4D97-AF65-F5344CB8AC3E}">
        <p14:creationId xmlns:p14="http://schemas.microsoft.com/office/powerpoint/2010/main" val="2701902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1396603" y="1721992"/>
            <a:ext cx="6350794" cy="3600986"/>
          </a:xfrm>
          <a:prstGeom prst="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a:extLst/>
        </p:spPr>
        <p:txBody>
          <a:bodyPr wrap="square" anchor="ctr">
            <a:spAutoFit/>
          </a:bodyPr>
          <a:lstStyle/>
          <a:p>
            <a:pPr algn="ctr" eaLnBrk="1" hangingPunct="1">
              <a:buFont typeface="Wingdings" panose="05000000000000000000" pitchFamily="2" charset="2"/>
              <a:buNone/>
              <a:defRPr/>
            </a:pPr>
            <a:r>
              <a:rPr lang="tr-TR" altLang="tr-TR" sz="3200" b="1" dirty="0">
                <a:solidFill>
                  <a:srgbClr val="C00000"/>
                </a:solidFill>
                <a:cs typeface="Calibri" panose="020F0502020204030204" pitchFamily="34" charset="0"/>
              </a:rPr>
              <a:t>DİKKAT!</a:t>
            </a:r>
          </a:p>
          <a:p>
            <a:pPr algn="ctr" eaLnBrk="1" hangingPunct="1">
              <a:defRPr/>
            </a:pPr>
            <a:endParaRPr lang="en-US" altLang="tr-TR" sz="3200" b="1" dirty="0" smtClean="0">
              <a:cs typeface="Calibri" panose="020F0502020204030204" pitchFamily="34" charset="0"/>
            </a:endParaRPr>
          </a:p>
          <a:p>
            <a:pPr algn="ctr" eaLnBrk="1" hangingPunct="1">
              <a:defRPr/>
            </a:pPr>
            <a:r>
              <a:rPr lang="tr-TR" altLang="tr-TR" sz="2400" b="1" dirty="0" smtClean="0">
                <a:cs typeface="Calibri" panose="020F0502020204030204" pitchFamily="34" charset="0"/>
              </a:rPr>
              <a:t>En az ve en çok hibe miktarları arasında kalmak şartıyla </a:t>
            </a:r>
            <a:r>
              <a:rPr lang="en-US" altLang="tr-TR" sz="2400" b="1" dirty="0" err="1" smtClean="0">
                <a:cs typeface="Calibri" panose="020F0502020204030204" pitchFamily="34" charset="0"/>
              </a:rPr>
              <a:t>Ön</a:t>
            </a:r>
            <a:r>
              <a:rPr lang="en-US" altLang="tr-TR" sz="2400" b="1" dirty="0" smtClean="0">
                <a:cs typeface="Calibri" panose="020F0502020204030204" pitchFamily="34" charset="0"/>
              </a:rPr>
              <a:t> </a:t>
            </a:r>
            <a:r>
              <a:rPr lang="tr-TR" altLang="tr-TR" sz="2400" b="1" dirty="0" err="1">
                <a:cs typeface="Calibri" panose="020F0502020204030204" pitchFamily="34" charset="0"/>
              </a:rPr>
              <a:t>T</a:t>
            </a:r>
            <a:r>
              <a:rPr lang="en-US" altLang="tr-TR" sz="2400" b="1" dirty="0" err="1" smtClean="0">
                <a:cs typeface="Calibri" panose="020F0502020204030204" pitchFamily="34" charset="0"/>
              </a:rPr>
              <a:t>eklifte</a:t>
            </a:r>
            <a:r>
              <a:rPr lang="en-US" altLang="tr-TR" sz="2400" b="1" dirty="0" smtClean="0">
                <a:cs typeface="Calibri" panose="020F0502020204030204" pitchFamily="34" charset="0"/>
              </a:rPr>
              <a:t> </a:t>
            </a:r>
            <a:r>
              <a:rPr lang="tr-TR" altLang="tr-TR" sz="2400" b="1" dirty="0" smtClean="0">
                <a:cs typeface="Calibri" panose="020F0502020204030204" pitchFamily="34" charset="0"/>
              </a:rPr>
              <a:t>talep edilen AB katkısı,</a:t>
            </a:r>
            <a:r>
              <a:rPr lang="en-US" altLang="tr-TR" sz="2400" b="1" dirty="0" smtClean="0">
                <a:cs typeface="Calibri" panose="020F0502020204030204" pitchFamily="34" charset="0"/>
              </a:rPr>
              <a:t> </a:t>
            </a:r>
            <a:r>
              <a:rPr lang="tr-TR" altLang="tr-TR" sz="2400" b="1" dirty="0" smtClean="0">
                <a:cs typeface="Calibri" panose="020F0502020204030204" pitchFamily="34" charset="0"/>
              </a:rPr>
              <a:t>T</a:t>
            </a:r>
            <a:r>
              <a:rPr lang="en-US" altLang="tr-TR" sz="2400" b="1" dirty="0" smtClean="0">
                <a:cs typeface="Calibri" panose="020F0502020204030204" pitchFamily="34" charset="0"/>
              </a:rPr>
              <a:t>am </a:t>
            </a:r>
            <a:r>
              <a:rPr lang="tr-TR" altLang="tr-TR" sz="2400" b="1" dirty="0" err="1">
                <a:cs typeface="Calibri" panose="020F0502020204030204" pitchFamily="34" charset="0"/>
              </a:rPr>
              <a:t>B</a:t>
            </a:r>
            <a:r>
              <a:rPr lang="en-US" altLang="tr-TR" sz="2400" b="1" dirty="0" err="1" smtClean="0">
                <a:cs typeface="Calibri" panose="020F0502020204030204" pitchFamily="34" charset="0"/>
              </a:rPr>
              <a:t>aşvuru</a:t>
            </a:r>
            <a:r>
              <a:rPr lang="en-US" altLang="tr-TR" sz="2400" b="1" dirty="0" smtClean="0">
                <a:cs typeface="Calibri" panose="020F0502020204030204" pitchFamily="34" charset="0"/>
              </a:rPr>
              <a:t> </a:t>
            </a:r>
            <a:r>
              <a:rPr lang="tr-TR" altLang="tr-TR" sz="2400" b="1" dirty="0" err="1">
                <a:cs typeface="Calibri" panose="020F0502020204030204" pitchFamily="34" charset="0"/>
              </a:rPr>
              <a:t>F</a:t>
            </a:r>
            <a:r>
              <a:rPr lang="en-US" altLang="tr-TR" sz="2400" b="1" dirty="0" err="1" smtClean="0">
                <a:cs typeface="Calibri" panose="020F0502020204030204" pitchFamily="34" charset="0"/>
              </a:rPr>
              <a:t>ormunda</a:t>
            </a:r>
            <a:r>
              <a:rPr lang="en-US" altLang="tr-TR" sz="2400" b="1" dirty="0" smtClean="0">
                <a:cs typeface="Calibri" panose="020F0502020204030204" pitchFamily="34" charset="0"/>
              </a:rPr>
              <a:t> </a:t>
            </a:r>
            <a:endParaRPr lang="tr-TR" altLang="tr-TR" sz="2400" b="1" dirty="0" smtClean="0">
              <a:cs typeface="Calibri" panose="020F0502020204030204" pitchFamily="34" charset="0"/>
            </a:endParaRPr>
          </a:p>
          <a:p>
            <a:pPr algn="ctr" eaLnBrk="1" hangingPunct="1">
              <a:defRPr/>
            </a:pPr>
            <a:r>
              <a:rPr lang="tr-TR" altLang="tr-TR" sz="3600" b="1" u="sng" dirty="0" smtClean="0">
                <a:solidFill>
                  <a:srgbClr val="FFC000"/>
                </a:solidFill>
                <a:cs typeface="Calibri" panose="020F0502020204030204" pitchFamily="34" charset="0"/>
              </a:rPr>
              <a:t>en fazla </a:t>
            </a:r>
            <a:r>
              <a:rPr lang="en-US" altLang="tr-TR" sz="3600" b="1" u="sng" dirty="0" smtClean="0">
                <a:solidFill>
                  <a:srgbClr val="FFC000"/>
                </a:solidFill>
                <a:cs typeface="Calibri" panose="020F0502020204030204" pitchFamily="34" charset="0"/>
              </a:rPr>
              <a:t>%20</a:t>
            </a:r>
            <a:r>
              <a:rPr lang="en-US" altLang="tr-TR" sz="2400" b="1" u="sng" dirty="0" smtClean="0">
                <a:solidFill>
                  <a:srgbClr val="FFC000"/>
                </a:solidFill>
                <a:cs typeface="Calibri" panose="020F0502020204030204" pitchFamily="34" charset="0"/>
              </a:rPr>
              <a:t> </a:t>
            </a:r>
            <a:endParaRPr lang="tr-TR" altLang="tr-TR" sz="2400" b="1" u="sng" dirty="0" smtClean="0">
              <a:solidFill>
                <a:srgbClr val="FFC000"/>
              </a:solidFill>
              <a:cs typeface="Calibri" panose="020F0502020204030204" pitchFamily="34" charset="0"/>
            </a:endParaRPr>
          </a:p>
          <a:p>
            <a:pPr algn="ctr" eaLnBrk="1" hangingPunct="1">
              <a:defRPr/>
            </a:pPr>
            <a:r>
              <a:rPr lang="en-US" altLang="tr-TR" sz="2400" b="1" dirty="0" err="1" smtClean="0">
                <a:cs typeface="Calibri" panose="020F0502020204030204" pitchFamily="34" charset="0"/>
              </a:rPr>
              <a:t>arttırabilir</a:t>
            </a:r>
            <a:r>
              <a:rPr lang="en-US" altLang="tr-TR" sz="2400" b="1" dirty="0" smtClean="0">
                <a:cs typeface="Calibri" panose="020F0502020204030204" pitchFamily="34" charset="0"/>
              </a:rPr>
              <a:t> </a:t>
            </a:r>
            <a:r>
              <a:rPr lang="en-US" altLang="tr-TR" sz="2400" b="1" dirty="0" err="1" smtClean="0">
                <a:cs typeface="Calibri" panose="020F0502020204030204" pitchFamily="34" charset="0"/>
              </a:rPr>
              <a:t>veya</a:t>
            </a:r>
            <a:r>
              <a:rPr lang="en-US" altLang="tr-TR" sz="2400" b="1" dirty="0" smtClean="0">
                <a:cs typeface="Calibri" panose="020F0502020204030204" pitchFamily="34" charset="0"/>
              </a:rPr>
              <a:t> </a:t>
            </a:r>
            <a:r>
              <a:rPr lang="en-US" altLang="tr-TR" sz="2400" b="1" dirty="0" err="1" smtClean="0">
                <a:cs typeface="Calibri" panose="020F0502020204030204" pitchFamily="34" charset="0"/>
              </a:rPr>
              <a:t>eksiltilebilir</a:t>
            </a:r>
            <a:r>
              <a:rPr lang="en-US" altLang="tr-TR" sz="2400" b="1" dirty="0" smtClean="0">
                <a:cs typeface="Calibri" panose="020F0502020204030204" pitchFamily="34" charset="0"/>
              </a:rPr>
              <a:t>.</a:t>
            </a:r>
          </a:p>
          <a:p>
            <a:pPr algn="ctr" eaLnBrk="1" hangingPunct="1">
              <a:defRPr/>
            </a:pPr>
            <a:endParaRPr lang="tr-TR" altLang="tr-TR" sz="3200" b="1" dirty="0"/>
          </a:p>
        </p:txBody>
      </p:sp>
      <p:pic>
        <p:nvPicPr>
          <p:cNvPr id="12" name="Picture 11" descr="C:\Users\ekonuk\Downloads\speaker-phone-1431953_640.png"/>
          <p:cNvPicPr/>
          <p:nvPr/>
        </p:nvPicPr>
        <p:blipFill rotWithShape="1">
          <a:blip r:embed="rId3" cstate="print">
            <a:extLst>
              <a:ext uri="{28A0092B-C50C-407E-A947-70E740481C1C}">
                <a14:useLocalDpi xmlns:a14="http://schemas.microsoft.com/office/drawing/2010/main" val="0"/>
              </a:ext>
            </a:extLst>
          </a:blip>
          <a:srcRect l="3333"/>
          <a:stretch/>
        </p:blipFill>
        <p:spPr bwMode="auto">
          <a:xfrm>
            <a:off x="1043353" y="1310790"/>
            <a:ext cx="1512277" cy="15496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875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57754"/>
            <a:ext cx="7886700" cy="4630932"/>
          </a:xfrm>
        </p:spPr>
        <p:txBody>
          <a:bodyPr>
            <a:normAutofit/>
          </a:bodyPr>
          <a:lstStyle/>
          <a:p>
            <a:pPr marL="0" lvl="1" indent="0" algn="just">
              <a:lnSpc>
                <a:spcPct val="114000"/>
              </a:lnSpc>
              <a:spcBef>
                <a:spcPts val="600"/>
              </a:spcBef>
              <a:buClr>
                <a:schemeClr val="accent4"/>
              </a:buClr>
              <a:buNone/>
            </a:pPr>
            <a:endParaRPr lang="tr-TR" b="1" dirty="0" smtClean="0">
              <a:latin typeface="+mn-lt"/>
            </a:endParaRPr>
          </a:p>
          <a:p>
            <a:pPr marL="0" lvl="1" indent="0" algn="just">
              <a:lnSpc>
                <a:spcPct val="114000"/>
              </a:lnSpc>
              <a:spcBef>
                <a:spcPts val="600"/>
              </a:spcBef>
              <a:buClr>
                <a:schemeClr val="accent4"/>
              </a:buClr>
              <a:buNone/>
            </a:pPr>
            <a:r>
              <a:rPr lang="tr-TR" b="1" dirty="0" smtClean="0">
                <a:latin typeface="+mn-lt"/>
              </a:rPr>
              <a:t>Ayni </a:t>
            </a:r>
            <a:r>
              <a:rPr lang="tr-TR" b="1" dirty="0">
                <a:latin typeface="+mn-lt"/>
              </a:rPr>
              <a:t>katkılar </a:t>
            </a:r>
            <a:r>
              <a:rPr lang="tr-TR" dirty="0">
                <a:latin typeface="+mn-lt"/>
              </a:rPr>
              <a:t>(örnek: Başvuru Sahibinin kendi ofis ve ekipmanlarını proje faaliyetleri için kullanması) </a:t>
            </a:r>
            <a:r>
              <a:rPr lang="tr-TR" dirty="0" smtClean="0">
                <a:latin typeface="+mn-lt"/>
              </a:rPr>
              <a:t>uygun maliyet veya eş finansman </a:t>
            </a:r>
            <a:r>
              <a:rPr lang="tr-TR" dirty="0">
                <a:latin typeface="+mn-lt"/>
              </a:rPr>
              <a:t>olarak </a:t>
            </a:r>
            <a:r>
              <a:rPr lang="tr-TR" b="1" i="1" dirty="0">
                <a:latin typeface="+mn-lt"/>
              </a:rPr>
              <a:t>kabul edilmez. </a:t>
            </a:r>
            <a:endParaRPr lang="tr-TR" b="1" i="1" dirty="0" smtClean="0">
              <a:latin typeface="+mn-lt"/>
            </a:endParaRPr>
          </a:p>
          <a:p>
            <a:pPr marL="0" lvl="1" indent="0" algn="just">
              <a:lnSpc>
                <a:spcPct val="114000"/>
              </a:lnSpc>
              <a:spcBef>
                <a:spcPts val="600"/>
              </a:spcBef>
              <a:buClr>
                <a:schemeClr val="accent4"/>
              </a:buClr>
              <a:buNone/>
            </a:pPr>
            <a:endParaRPr lang="tr-TR" b="1" i="1" dirty="0">
              <a:latin typeface="+mn-lt"/>
            </a:endParaRPr>
          </a:p>
          <a:p>
            <a:pPr marL="0" lvl="1" indent="0" algn="just">
              <a:lnSpc>
                <a:spcPct val="114000"/>
              </a:lnSpc>
              <a:spcBef>
                <a:spcPts val="600"/>
              </a:spcBef>
              <a:buClr>
                <a:schemeClr val="accent4"/>
              </a:buClr>
              <a:buNone/>
            </a:pPr>
            <a:r>
              <a:rPr lang="tr-TR" dirty="0" smtClean="0">
                <a:latin typeface="+mn-lt"/>
              </a:rPr>
              <a:t>Ancak </a:t>
            </a:r>
            <a:r>
              <a:rPr lang="tr-TR" dirty="0">
                <a:latin typeface="+mn-lt"/>
              </a:rPr>
              <a:t>sözleşme imzalanması durumunda, Faydalanıcı, Başvuru Formunda belirtebileceği bu katkıları üstlenmek zorundadır.</a:t>
            </a:r>
          </a:p>
          <a:p>
            <a:pPr algn="just">
              <a:lnSpc>
                <a:spcPct val="114000"/>
              </a:lnSpc>
              <a:spcBef>
                <a:spcPts val="600"/>
              </a:spcBef>
            </a:pPr>
            <a:endParaRPr lang="tr-TR" altLang="tr-TR" sz="2400" dirty="0">
              <a:latin typeface="+mn-lt"/>
            </a:endParaRPr>
          </a:p>
          <a:p>
            <a:pPr algn="just">
              <a:lnSpc>
                <a:spcPct val="114000"/>
              </a:lnSpc>
              <a:spcBef>
                <a:spcPts val="600"/>
              </a:spcBef>
            </a:pPr>
            <a:endParaRPr lang="tr-TR" sz="2400" dirty="0" smtClean="0">
              <a:latin typeface="+mn-lt"/>
            </a:endParaRPr>
          </a:p>
          <a:p>
            <a:pPr algn="just">
              <a:lnSpc>
                <a:spcPct val="114000"/>
              </a:lnSpc>
              <a:spcBef>
                <a:spcPts val="600"/>
              </a:spcBef>
            </a:pPr>
            <a:endParaRPr lang="tr-TR" sz="2400" dirty="0">
              <a:latin typeface="+mn-lt"/>
            </a:endParaRPr>
          </a:p>
        </p:txBody>
      </p:sp>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AYNİ KATKILAR</a:t>
            </a:r>
            <a:endParaRPr lang="en-US" sz="2400" dirty="0">
              <a:solidFill>
                <a:schemeClr val="accent5">
                  <a:lumMod val="50000"/>
                </a:schemeClr>
              </a:solidFill>
            </a:endParaRPr>
          </a:p>
        </p:txBody>
      </p:sp>
    </p:spTree>
    <p:extLst>
      <p:ext uri="{BB962C8B-B14F-4D97-AF65-F5344CB8AC3E}">
        <p14:creationId xmlns:p14="http://schemas.microsoft.com/office/powerpoint/2010/main" val="84119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24131"/>
            <a:ext cx="9144000" cy="1326105"/>
          </a:xfrm>
          <a:prstGeom prst="rect">
            <a:avLst/>
          </a:prstGeom>
          <a:solidFill>
            <a:schemeClr val="accent4"/>
          </a:solidFill>
        </p:spPr>
        <p:txBody>
          <a:bodyPr wrap="square" tIns="108000" bIns="108000" rtlCol="0">
            <a:spAutoFit/>
          </a:bodyPr>
          <a:lstStyle/>
          <a:p>
            <a:pPr indent="355600"/>
            <a:endParaRPr lang="tr-TR" sz="2400" dirty="0" smtClean="0">
              <a:solidFill>
                <a:schemeClr val="accent5">
                  <a:lumMod val="50000"/>
                </a:schemeClr>
              </a:solidFill>
            </a:endParaRPr>
          </a:p>
          <a:p>
            <a:pPr indent="355600"/>
            <a:endParaRPr lang="tr-TR" sz="2400" dirty="0">
              <a:solidFill>
                <a:schemeClr val="accent5">
                  <a:lumMod val="50000"/>
                </a:schemeClr>
              </a:solidFill>
            </a:endParaRPr>
          </a:p>
          <a:p>
            <a:pPr indent="355600"/>
            <a:endParaRPr lang="en-US" sz="2400" dirty="0">
              <a:solidFill>
                <a:schemeClr val="accent5">
                  <a:lumMod val="50000"/>
                </a:schemeClr>
              </a:solidFill>
            </a:endParaRPr>
          </a:p>
        </p:txBody>
      </p:sp>
      <p:sp>
        <p:nvSpPr>
          <p:cNvPr id="8" name="Content Placeholder 2"/>
          <p:cNvSpPr>
            <a:spLocks noGrp="1"/>
          </p:cNvSpPr>
          <p:nvPr>
            <p:ph idx="1"/>
          </p:nvPr>
        </p:nvSpPr>
        <p:spPr>
          <a:xfrm>
            <a:off x="834842" y="2206144"/>
            <a:ext cx="7611967" cy="1146656"/>
          </a:xfrm>
          <a:ln>
            <a:noFill/>
          </a:ln>
        </p:spPr>
        <p:txBody>
          <a:bodyPr>
            <a:normAutofit fontScale="92500" lnSpcReduction="20000"/>
          </a:bodyPr>
          <a:lstStyle/>
          <a:p>
            <a:pPr marL="0" indent="0" algn="ctr">
              <a:buNone/>
            </a:pPr>
            <a:endParaRPr lang="tr-TR" sz="3500" b="1" dirty="0" smtClean="0">
              <a:solidFill>
                <a:srgbClr val="C00000"/>
              </a:solidFill>
              <a:latin typeface="Myriad Pro"/>
            </a:endParaRPr>
          </a:p>
          <a:p>
            <a:pPr marL="0" indent="0" algn="ctr">
              <a:buNone/>
            </a:pPr>
            <a:r>
              <a:rPr lang="tr-TR" sz="4000" b="1" dirty="0" smtClean="0">
                <a:solidFill>
                  <a:schemeClr val="accent5">
                    <a:lumMod val="50000"/>
                  </a:schemeClr>
                </a:solidFill>
                <a:latin typeface="Myriad Pro"/>
              </a:rPr>
              <a:t>UYGUNLUK KRİTERLERİ</a:t>
            </a:r>
            <a:endParaRPr lang="tr-TR" sz="4000" b="1" dirty="0">
              <a:solidFill>
                <a:schemeClr val="accent5">
                  <a:lumMod val="50000"/>
                </a:schemeClr>
              </a:solidFill>
              <a:latin typeface="Myriad Pro"/>
            </a:endParaRPr>
          </a:p>
        </p:txBody>
      </p:sp>
    </p:spTree>
    <p:extLst>
      <p:ext uri="{BB962C8B-B14F-4D97-AF65-F5344CB8AC3E}">
        <p14:creationId xmlns:p14="http://schemas.microsoft.com/office/powerpoint/2010/main" val="72186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UYGUNLUK KRİTERLERİ</a:t>
            </a:r>
            <a:endParaRPr lang="en-US" sz="2400" dirty="0">
              <a:solidFill>
                <a:schemeClr val="accent5">
                  <a:lumMod val="50000"/>
                </a:schemeClr>
              </a:solidFill>
            </a:endParaRPr>
          </a:p>
        </p:txBody>
      </p:sp>
      <p:sp>
        <p:nvSpPr>
          <p:cNvPr id="7" name="AutoShape 4"/>
          <p:cNvSpPr>
            <a:spLocks noChangeArrowheads="1"/>
          </p:cNvSpPr>
          <p:nvPr/>
        </p:nvSpPr>
        <p:spPr bwMode="auto">
          <a:xfrm>
            <a:off x="1880322" y="2445556"/>
            <a:ext cx="5368377" cy="612000"/>
          </a:xfrm>
          <a:prstGeom prst="roundRect">
            <a:avLst/>
          </a:prstGeom>
          <a:solidFill>
            <a:srgbClr val="D9D9D9"/>
          </a:solidFill>
          <a:ln w="9525">
            <a:noFill/>
            <a:miter lim="800000"/>
            <a:headEnd/>
            <a:tailEnd/>
          </a:ln>
          <a:effectLst>
            <a:outerShdw blurRad="50800" dist="38100" dir="2700000" algn="tl" rotWithShape="0">
              <a:prstClr val="black">
                <a:alpha val="40000"/>
              </a:prstClr>
            </a:outerShdw>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dirty="0">
                <a:solidFill>
                  <a:srgbClr val="C00000"/>
                </a:solidFill>
                <a:latin typeface="Calibri" panose="020F0502020204030204" pitchFamily="34" charset="0"/>
                <a:cs typeface="Calibri" panose="020F0502020204030204" pitchFamily="34" charset="0"/>
              </a:rPr>
              <a:t>Başvuru Sahiplerinin</a:t>
            </a:r>
            <a:r>
              <a:rPr lang="en-US" altLang="tr-TR" sz="2400" b="1" dirty="0">
                <a:solidFill>
                  <a:srgbClr val="C00000"/>
                </a:solidFill>
                <a:latin typeface="Calibri" panose="020F0502020204030204" pitchFamily="34" charset="0"/>
                <a:cs typeface="Calibri" panose="020F0502020204030204" pitchFamily="34" charset="0"/>
              </a:rPr>
              <a:t> </a:t>
            </a:r>
            <a:r>
              <a:rPr lang="tr-TR" altLang="tr-TR" sz="2400" b="1" dirty="0">
                <a:solidFill>
                  <a:srgbClr val="C00000"/>
                </a:solidFill>
                <a:latin typeface="Calibri" panose="020F0502020204030204" pitchFamily="34" charset="0"/>
                <a:cs typeface="Calibri" panose="020F0502020204030204" pitchFamily="34" charset="0"/>
              </a:rPr>
              <a:t>U</a:t>
            </a:r>
            <a:r>
              <a:rPr lang="en-US" altLang="tr-TR" sz="2400" b="1" dirty="0" err="1">
                <a:solidFill>
                  <a:srgbClr val="C00000"/>
                </a:solidFill>
                <a:latin typeface="Calibri" panose="020F0502020204030204" pitchFamily="34" charset="0"/>
                <a:cs typeface="Calibri" panose="020F0502020204030204" pitchFamily="34" charset="0"/>
              </a:rPr>
              <a:t>ygunluğu</a:t>
            </a:r>
            <a:endParaRPr lang="tr-TR" altLang="tr-TR" sz="2400" b="1" dirty="0">
              <a:solidFill>
                <a:srgbClr val="C00000"/>
              </a:solidFill>
              <a:latin typeface="Calibri" panose="020F0502020204030204" pitchFamily="34" charset="0"/>
              <a:cs typeface="Calibri" panose="020F0502020204030204" pitchFamily="34" charset="0"/>
            </a:endParaRPr>
          </a:p>
        </p:txBody>
      </p:sp>
      <p:sp>
        <p:nvSpPr>
          <p:cNvPr id="8" name="AutoShape 6"/>
          <p:cNvSpPr>
            <a:spLocks noChangeArrowheads="1"/>
          </p:cNvSpPr>
          <p:nvPr/>
        </p:nvSpPr>
        <p:spPr bwMode="auto">
          <a:xfrm>
            <a:off x="1880322" y="4362379"/>
            <a:ext cx="5368377" cy="612000"/>
          </a:xfrm>
          <a:prstGeom prst="roundRect">
            <a:avLst/>
          </a:prstGeom>
          <a:solidFill>
            <a:srgbClr val="D9D9D9"/>
          </a:solidFill>
          <a:ln w="9525">
            <a:noFill/>
            <a:miter lim="800000"/>
            <a:headEnd/>
            <a:tailEnd/>
          </a:ln>
          <a:effectLst>
            <a:outerShdw blurRad="50800" dist="38100" dir="2700000" algn="tl" rotWithShape="0">
              <a:prstClr val="black">
                <a:alpha val="40000"/>
              </a:prstClr>
            </a:outerShdw>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dirty="0">
                <a:solidFill>
                  <a:srgbClr val="C00000"/>
                </a:solidFill>
                <a:latin typeface="Calibri" panose="020F0502020204030204" pitchFamily="34" charset="0"/>
                <a:cs typeface="Calibri" panose="020F0502020204030204" pitchFamily="34" charset="0"/>
              </a:rPr>
              <a:t>Faaliyetlerin </a:t>
            </a:r>
            <a:r>
              <a:rPr lang="en-US" altLang="tr-TR" sz="2400" b="1" dirty="0" smtClean="0">
                <a:solidFill>
                  <a:srgbClr val="C00000"/>
                </a:solidFill>
                <a:latin typeface="Calibri" panose="020F0502020204030204" pitchFamily="34" charset="0"/>
                <a:cs typeface="Calibri" panose="020F0502020204030204" pitchFamily="34" charset="0"/>
              </a:rPr>
              <a:t>U</a:t>
            </a:r>
            <a:r>
              <a:rPr lang="tr-TR" altLang="tr-TR" sz="2400" b="1" dirty="0" err="1" smtClean="0">
                <a:solidFill>
                  <a:srgbClr val="C00000"/>
                </a:solidFill>
                <a:latin typeface="Calibri" panose="020F0502020204030204" pitchFamily="34" charset="0"/>
                <a:cs typeface="Calibri" panose="020F0502020204030204" pitchFamily="34" charset="0"/>
              </a:rPr>
              <a:t>ygunluğu</a:t>
            </a:r>
            <a:endParaRPr lang="tr-TR" altLang="tr-TR" sz="2400" b="1" dirty="0">
              <a:solidFill>
                <a:srgbClr val="C00000"/>
              </a:solidFill>
              <a:latin typeface="Calibri" panose="020F0502020204030204" pitchFamily="34" charset="0"/>
              <a:cs typeface="Calibri" panose="020F0502020204030204" pitchFamily="34" charset="0"/>
            </a:endParaRPr>
          </a:p>
        </p:txBody>
      </p:sp>
      <p:sp>
        <p:nvSpPr>
          <p:cNvPr id="9" name="AutoShape 7"/>
          <p:cNvSpPr>
            <a:spLocks noChangeArrowheads="1"/>
          </p:cNvSpPr>
          <p:nvPr/>
        </p:nvSpPr>
        <p:spPr bwMode="auto">
          <a:xfrm>
            <a:off x="1880321" y="5301973"/>
            <a:ext cx="5368377" cy="612000"/>
          </a:xfrm>
          <a:prstGeom prst="roundRect">
            <a:avLst/>
          </a:prstGeom>
          <a:solidFill>
            <a:srgbClr val="D9D9D9"/>
          </a:solidFill>
          <a:ln w="9525">
            <a:noFill/>
            <a:miter lim="800000"/>
            <a:headEnd/>
            <a:tailEnd/>
          </a:ln>
          <a:effectLst>
            <a:outerShdw blurRad="50800" dist="38100" dir="2700000" algn="tl" rotWithShape="0">
              <a:prstClr val="black">
                <a:alpha val="40000"/>
              </a:prstClr>
            </a:outerShdw>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dirty="0">
                <a:solidFill>
                  <a:srgbClr val="C00000"/>
                </a:solidFill>
                <a:latin typeface="Calibri" panose="020F0502020204030204" pitchFamily="34" charset="0"/>
                <a:cs typeface="Calibri" panose="020F0502020204030204" pitchFamily="34" charset="0"/>
              </a:rPr>
              <a:t>Maliyetlerin </a:t>
            </a:r>
            <a:r>
              <a:rPr lang="en-US" altLang="tr-TR" sz="2400" b="1" dirty="0" smtClean="0">
                <a:solidFill>
                  <a:srgbClr val="C00000"/>
                </a:solidFill>
                <a:latin typeface="Calibri" panose="020F0502020204030204" pitchFamily="34" charset="0"/>
                <a:cs typeface="Calibri" panose="020F0502020204030204" pitchFamily="34" charset="0"/>
              </a:rPr>
              <a:t>U</a:t>
            </a:r>
            <a:r>
              <a:rPr lang="tr-TR" altLang="tr-TR" sz="2400" b="1" dirty="0" err="1" smtClean="0">
                <a:solidFill>
                  <a:srgbClr val="C00000"/>
                </a:solidFill>
                <a:latin typeface="Calibri" panose="020F0502020204030204" pitchFamily="34" charset="0"/>
                <a:cs typeface="Calibri" panose="020F0502020204030204" pitchFamily="34" charset="0"/>
              </a:rPr>
              <a:t>ygunluğu</a:t>
            </a:r>
            <a:endParaRPr lang="tr-TR" altLang="tr-TR" sz="2400" b="1" dirty="0">
              <a:solidFill>
                <a:srgbClr val="C00000"/>
              </a:solidFill>
              <a:latin typeface="Calibri" panose="020F0502020204030204" pitchFamily="34" charset="0"/>
              <a:cs typeface="Calibri" panose="020F0502020204030204" pitchFamily="34" charset="0"/>
            </a:endParaRPr>
          </a:p>
        </p:txBody>
      </p:sp>
      <p:sp>
        <p:nvSpPr>
          <p:cNvPr id="10" name="AutoShape 8"/>
          <p:cNvSpPr>
            <a:spLocks noChangeArrowheads="1"/>
          </p:cNvSpPr>
          <p:nvPr/>
        </p:nvSpPr>
        <p:spPr bwMode="auto">
          <a:xfrm>
            <a:off x="1887811" y="3370630"/>
            <a:ext cx="5368377" cy="612000"/>
          </a:xfrm>
          <a:prstGeom prst="roundRect">
            <a:avLst/>
          </a:prstGeom>
          <a:solidFill>
            <a:srgbClr val="D9D9D9"/>
          </a:solidFill>
          <a:ln w="9525">
            <a:noFill/>
            <a:miter lim="800000"/>
            <a:headEnd/>
            <a:tailEnd/>
          </a:ln>
          <a:effectLst>
            <a:outerShdw blurRad="50800" dist="38100" dir="2700000" algn="tl" rotWithShape="0">
              <a:prstClr val="black">
                <a:alpha val="40000"/>
              </a:prstClr>
            </a:outerShdw>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400" b="1" dirty="0">
                <a:solidFill>
                  <a:srgbClr val="C00000"/>
                </a:solidFill>
                <a:latin typeface="Calibri" panose="020F0502020204030204" pitchFamily="34" charset="0"/>
                <a:cs typeface="Calibri" panose="020F0502020204030204" pitchFamily="34" charset="0"/>
              </a:rPr>
              <a:t>O</a:t>
            </a:r>
            <a:r>
              <a:rPr lang="en-US" altLang="tr-TR" sz="2400" b="1" dirty="0" err="1">
                <a:solidFill>
                  <a:srgbClr val="C00000"/>
                </a:solidFill>
                <a:latin typeface="Calibri" panose="020F0502020204030204" pitchFamily="34" charset="0"/>
                <a:cs typeface="Calibri" panose="020F0502020204030204" pitchFamily="34" charset="0"/>
              </a:rPr>
              <a:t>rtakların</a:t>
            </a:r>
            <a:r>
              <a:rPr lang="tr-TR" altLang="tr-TR" sz="2400" b="1" dirty="0">
                <a:solidFill>
                  <a:srgbClr val="C00000"/>
                </a:solidFill>
                <a:latin typeface="Calibri" panose="020F0502020204030204" pitchFamily="34" charset="0"/>
                <a:cs typeface="Calibri" panose="020F0502020204030204" pitchFamily="34" charset="0"/>
              </a:rPr>
              <a:t> </a:t>
            </a:r>
            <a:r>
              <a:rPr lang="en-US" altLang="tr-TR" sz="2400" b="1" dirty="0" smtClean="0">
                <a:solidFill>
                  <a:srgbClr val="C00000"/>
                </a:solidFill>
                <a:latin typeface="Calibri" panose="020F0502020204030204" pitchFamily="34" charset="0"/>
                <a:cs typeface="Calibri" panose="020F0502020204030204" pitchFamily="34" charset="0"/>
              </a:rPr>
              <a:t>U</a:t>
            </a:r>
            <a:r>
              <a:rPr lang="tr-TR" altLang="tr-TR" sz="2400" b="1" dirty="0" err="1" smtClean="0">
                <a:solidFill>
                  <a:srgbClr val="C00000"/>
                </a:solidFill>
                <a:latin typeface="Calibri" panose="020F0502020204030204" pitchFamily="34" charset="0"/>
                <a:cs typeface="Calibri" panose="020F0502020204030204" pitchFamily="34" charset="0"/>
              </a:rPr>
              <a:t>ygunluğu</a:t>
            </a:r>
            <a:endParaRPr lang="tr-TR" altLang="tr-TR" sz="2400" b="1" dirty="0">
              <a:solidFill>
                <a:srgbClr val="C00000"/>
              </a:solidFill>
              <a:latin typeface="Calibri" panose="020F0502020204030204" pitchFamily="34" charset="0"/>
              <a:cs typeface="Calibri" panose="020F0502020204030204" pitchFamily="34" charset="0"/>
            </a:endParaRPr>
          </a:p>
        </p:txBody>
      </p:sp>
      <p:sp>
        <p:nvSpPr>
          <p:cNvPr id="11" name="TextBox 10"/>
          <p:cNvSpPr txBox="1"/>
          <p:nvPr/>
        </p:nvSpPr>
        <p:spPr>
          <a:xfrm>
            <a:off x="-581889" y="1900387"/>
            <a:ext cx="9144000" cy="446276"/>
          </a:xfrm>
          <a:prstGeom prst="rect">
            <a:avLst/>
          </a:prstGeom>
          <a:noFill/>
        </p:spPr>
        <p:txBody>
          <a:bodyPr wrap="square" rtlCol="0">
            <a:spAutoFit/>
          </a:bodyPr>
          <a:lstStyle/>
          <a:p>
            <a:r>
              <a:rPr lang="tr-TR" sz="2300" b="1" dirty="0" smtClean="0">
                <a:latin typeface="Calibri" panose="020F0502020204030204" pitchFamily="34" charset="0"/>
                <a:cs typeface="Calibri" panose="020F0502020204030204" pitchFamily="34" charset="0"/>
              </a:rPr>
              <a:t>	</a:t>
            </a:r>
            <a:r>
              <a:rPr lang="en-US" sz="2300" b="1" dirty="0" smtClean="0">
                <a:latin typeface="Calibri" panose="020F0502020204030204" pitchFamily="34" charset="0"/>
                <a:cs typeface="Calibri" panose="020F0502020204030204" pitchFamily="34" charset="0"/>
              </a:rPr>
              <a:t>D</a:t>
            </a:r>
            <a:r>
              <a:rPr lang="tr-TR" sz="2300" b="1" dirty="0" smtClean="0">
                <a:latin typeface="Calibri" panose="020F0502020204030204" pitchFamily="34" charset="0"/>
                <a:cs typeface="Calibri" panose="020F0502020204030204" pitchFamily="34" charset="0"/>
              </a:rPr>
              <a:t>ört </a:t>
            </a:r>
            <a:r>
              <a:rPr lang="tr-TR" sz="2300" b="1" dirty="0">
                <a:latin typeface="Calibri" panose="020F0502020204030204" pitchFamily="34" charset="0"/>
                <a:cs typeface="Calibri" panose="020F0502020204030204" pitchFamily="34" charset="0"/>
              </a:rPr>
              <a:t>temel uygunluk kriteri söz </a:t>
            </a:r>
            <a:r>
              <a:rPr lang="tr-TR" sz="2300" b="1" dirty="0" smtClean="0">
                <a:latin typeface="Calibri" panose="020F0502020204030204" pitchFamily="34" charset="0"/>
                <a:cs typeface="Calibri" panose="020F0502020204030204" pitchFamily="34" charset="0"/>
              </a:rPr>
              <a:t>konusudur:</a:t>
            </a:r>
            <a:endParaRPr lang="tr-TR" sz="23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0968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628650" y="2017833"/>
            <a:ext cx="7886700" cy="3872684"/>
          </a:xfrm>
        </p:spPr>
        <p:txBody>
          <a:bodyPr>
            <a:noAutofit/>
          </a:bodyPr>
          <a:lstStyle/>
          <a:p>
            <a:pPr marL="0" indent="0" algn="just">
              <a:spcBef>
                <a:spcPts val="600"/>
              </a:spcBef>
              <a:spcAft>
                <a:spcPts val="600"/>
              </a:spcAft>
              <a:buNone/>
            </a:pPr>
            <a:r>
              <a:rPr lang="tr-TR" sz="1800" b="1" dirty="0">
                <a:latin typeface="+mn-lt"/>
              </a:rPr>
              <a:t>Başvuru </a:t>
            </a:r>
            <a:r>
              <a:rPr lang="en-US" sz="1800" b="1" dirty="0">
                <a:latin typeface="+mn-lt"/>
              </a:rPr>
              <a:t>S</a:t>
            </a:r>
            <a:r>
              <a:rPr lang="tr-TR" sz="1800" b="1" dirty="0" err="1" smtClean="0">
                <a:latin typeface="+mn-lt"/>
              </a:rPr>
              <a:t>ahibinin</a:t>
            </a:r>
            <a:r>
              <a:rPr lang="tr-TR" sz="1800" b="1" dirty="0" smtClean="0">
                <a:latin typeface="+mn-lt"/>
              </a:rPr>
              <a:t>,</a:t>
            </a:r>
            <a:endParaRPr lang="tr-TR" sz="1800" b="1" dirty="0">
              <a:latin typeface="+mn-lt"/>
            </a:endParaRPr>
          </a:p>
          <a:p>
            <a:pPr marL="363538" lvl="0" indent="-363538" algn="just">
              <a:spcBef>
                <a:spcPts val="600"/>
              </a:spcBef>
              <a:spcAft>
                <a:spcPts val="1200"/>
              </a:spcAft>
              <a:buClr>
                <a:schemeClr val="accent4"/>
              </a:buClr>
              <a:buFont typeface="Wingdings" panose="05000000000000000000" pitchFamily="2" charset="2"/>
              <a:buChar char="§"/>
            </a:pPr>
            <a:r>
              <a:rPr lang="tr-TR" sz="1800" dirty="0" smtClean="0">
                <a:latin typeface="+mn-lt"/>
              </a:rPr>
              <a:t>Kar </a:t>
            </a:r>
            <a:r>
              <a:rPr lang="tr-TR" sz="1800" dirty="0">
                <a:latin typeface="+mn-lt"/>
              </a:rPr>
              <a:t>amacı gütmeyen tüzel kişilik </a:t>
            </a:r>
            <a:r>
              <a:rPr lang="tr-TR" sz="1800" dirty="0" smtClean="0">
                <a:latin typeface="+mn-lt"/>
              </a:rPr>
              <a:t>olması </a:t>
            </a:r>
            <a:r>
              <a:rPr lang="tr-TR" sz="1800" b="1" dirty="0" smtClean="0">
                <a:latin typeface="+mn-lt"/>
              </a:rPr>
              <a:t>ve</a:t>
            </a:r>
            <a:r>
              <a:rPr lang="tr-TR" sz="1800" dirty="0" smtClean="0">
                <a:latin typeface="+mn-lt"/>
              </a:rPr>
              <a:t>,</a:t>
            </a:r>
          </a:p>
          <a:p>
            <a:pPr marL="363538" lvl="0" indent="-363538" algn="just">
              <a:spcBef>
                <a:spcPts val="600"/>
              </a:spcBef>
              <a:spcAft>
                <a:spcPts val="1200"/>
              </a:spcAft>
              <a:buClr>
                <a:schemeClr val="accent4"/>
              </a:buClr>
              <a:buFont typeface="Wingdings" panose="05000000000000000000" pitchFamily="2" charset="2"/>
              <a:buChar char="§"/>
            </a:pPr>
            <a:r>
              <a:rPr lang="tr-TR" sz="1800" dirty="0" smtClean="0">
                <a:latin typeface="+mn-lt"/>
              </a:rPr>
              <a:t>Avrupa </a:t>
            </a:r>
            <a:r>
              <a:rPr lang="tr-TR" sz="1800" dirty="0">
                <a:latin typeface="+mn-lt"/>
              </a:rPr>
              <a:t>Birliği üye ülkeleri, Türkiye veya IPA Tüzüğü kapsamında yer alan ülkelerden birinde kurulmuş </a:t>
            </a:r>
            <a:r>
              <a:rPr lang="tr-TR" sz="1800" dirty="0" smtClean="0">
                <a:latin typeface="+mn-lt"/>
              </a:rPr>
              <a:t>olması </a:t>
            </a:r>
            <a:r>
              <a:rPr lang="tr-TR" sz="1800" b="1" dirty="0" smtClean="0">
                <a:latin typeface="+mn-lt"/>
              </a:rPr>
              <a:t>ve</a:t>
            </a:r>
            <a:r>
              <a:rPr lang="tr-TR" sz="1800" dirty="0" smtClean="0">
                <a:latin typeface="+mn-lt"/>
              </a:rPr>
              <a:t>,</a:t>
            </a:r>
            <a:r>
              <a:rPr lang="en-US" sz="1800" dirty="0" smtClean="0">
                <a:latin typeface="+mn-lt"/>
              </a:rPr>
              <a:t> </a:t>
            </a:r>
            <a:endParaRPr lang="tr-TR" sz="1800" dirty="0" smtClean="0">
              <a:latin typeface="+mn-lt"/>
            </a:endParaRPr>
          </a:p>
          <a:p>
            <a:pPr marL="363538" lvl="0" indent="-363538" algn="just">
              <a:spcBef>
                <a:spcPts val="600"/>
              </a:spcBef>
              <a:spcAft>
                <a:spcPts val="1200"/>
              </a:spcAft>
              <a:buClr>
                <a:schemeClr val="accent4"/>
              </a:buClr>
              <a:buFont typeface="Wingdings" panose="05000000000000000000" pitchFamily="2" charset="2"/>
              <a:buChar char="§"/>
            </a:pPr>
            <a:r>
              <a:rPr lang="tr-TR" sz="1800" dirty="0" smtClean="0">
                <a:latin typeface="+mn-lt"/>
              </a:rPr>
              <a:t>Türkiye’de </a:t>
            </a:r>
            <a:r>
              <a:rPr lang="tr-TR" sz="1800" dirty="0">
                <a:latin typeface="+mn-lt"/>
              </a:rPr>
              <a:t>kurulu </a:t>
            </a:r>
            <a:r>
              <a:rPr lang="tr-TR" sz="1800" b="1" dirty="0">
                <a:latin typeface="+mn-lt"/>
              </a:rPr>
              <a:t>vakıf, dernek veya bunların </a:t>
            </a:r>
            <a:r>
              <a:rPr lang="tr-TR" sz="1800" b="1" dirty="0" smtClean="0">
                <a:latin typeface="+mn-lt"/>
              </a:rPr>
              <a:t>federasyon ya da konfederasyonu </a:t>
            </a:r>
            <a:r>
              <a:rPr lang="tr-TR" sz="1800" b="1" dirty="0">
                <a:latin typeface="+mn-lt"/>
              </a:rPr>
              <a:t>olan bir STK </a:t>
            </a:r>
            <a:r>
              <a:rPr lang="tr-TR" sz="1800" dirty="0" smtClean="0">
                <a:latin typeface="+mn-lt"/>
              </a:rPr>
              <a:t>olması </a:t>
            </a:r>
            <a:r>
              <a:rPr lang="tr-TR" sz="1800" b="1" dirty="0" smtClean="0">
                <a:latin typeface="+mn-lt"/>
              </a:rPr>
              <a:t>veya,</a:t>
            </a:r>
          </a:p>
          <a:p>
            <a:pPr marL="363538" lvl="0" indent="-363538" algn="just">
              <a:spcBef>
                <a:spcPts val="600"/>
              </a:spcBef>
              <a:spcAft>
                <a:spcPts val="1200"/>
              </a:spcAft>
              <a:buClr>
                <a:schemeClr val="accent4"/>
              </a:buClr>
              <a:buFont typeface="Wingdings" panose="05000000000000000000" pitchFamily="2" charset="2"/>
              <a:buChar char="§"/>
            </a:pPr>
            <a:r>
              <a:rPr lang="tr-TR" sz="1800" b="1" dirty="0" smtClean="0">
                <a:latin typeface="+mn-lt"/>
              </a:rPr>
              <a:t>AB </a:t>
            </a:r>
            <a:r>
              <a:rPr lang="tr-TR" sz="1800" b="1" dirty="0">
                <a:latin typeface="+mn-lt"/>
              </a:rPr>
              <a:t>üye ülkelerinde veya Türkiye hariç diğer uygun ülkelerdeki kurulu yerel STK</a:t>
            </a:r>
            <a:r>
              <a:rPr lang="tr-TR" sz="1800" dirty="0">
                <a:latin typeface="+mn-lt"/>
              </a:rPr>
              <a:t> </a:t>
            </a:r>
            <a:r>
              <a:rPr lang="tr-TR" sz="1800" dirty="0" smtClean="0">
                <a:latin typeface="+mn-lt"/>
              </a:rPr>
              <a:t>(dernek </a:t>
            </a:r>
            <a:r>
              <a:rPr lang="tr-TR" sz="1800" dirty="0">
                <a:latin typeface="+mn-lt"/>
              </a:rPr>
              <a:t>ve vakıflar ile bunların federasyon ve </a:t>
            </a:r>
            <a:r>
              <a:rPr lang="tr-TR" sz="1800" dirty="0" smtClean="0">
                <a:latin typeface="+mn-lt"/>
              </a:rPr>
              <a:t>konfederasyonları ve kar </a:t>
            </a:r>
            <a:r>
              <a:rPr lang="tr-TR" sz="1800" dirty="0">
                <a:latin typeface="+mn-lt"/>
              </a:rPr>
              <a:t>amacı gütmeyen şirketler/yardım </a:t>
            </a:r>
            <a:r>
              <a:rPr lang="tr-TR" sz="1800" dirty="0" smtClean="0">
                <a:latin typeface="+mn-lt"/>
              </a:rPr>
              <a:t>kurumları)   olması gerekiyor.</a:t>
            </a:r>
            <a:endParaRPr lang="tr-TR" sz="1800" dirty="0">
              <a:latin typeface="+mn-lt"/>
            </a:endParaRPr>
          </a:p>
        </p:txBody>
      </p:sp>
      <p:sp>
        <p:nvSpPr>
          <p:cNvPr id="5" name="TextBox 4"/>
          <p:cNvSpPr txBox="1"/>
          <p:nvPr/>
        </p:nvSpPr>
        <p:spPr>
          <a:xfrm>
            <a:off x="0" y="1147760"/>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BAŞVURU SAHİPLERİNİN UYGUNLUĞU</a:t>
            </a:r>
            <a:endParaRPr lang="en-US" sz="2400" dirty="0">
              <a:solidFill>
                <a:schemeClr val="accent5">
                  <a:lumMod val="50000"/>
                </a:schemeClr>
              </a:solidFill>
            </a:endParaRPr>
          </a:p>
        </p:txBody>
      </p:sp>
    </p:spTree>
    <p:extLst>
      <p:ext uri="{BB962C8B-B14F-4D97-AF65-F5344CB8AC3E}">
        <p14:creationId xmlns:p14="http://schemas.microsoft.com/office/powerpoint/2010/main" val="3440834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628650" y="2017833"/>
            <a:ext cx="7886700" cy="3872684"/>
          </a:xfrm>
        </p:spPr>
        <p:txBody>
          <a:bodyPr>
            <a:noAutofit/>
          </a:bodyPr>
          <a:lstStyle/>
          <a:p>
            <a:pPr marL="0" indent="0" algn="ctr">
              <a:spcBef>
                <a:spcPts val="600"/>
              </a:spcBef>
              <a:spcAft>
                <a:spcPts val="600"/>
              </a:spcAft>
              <a:buNone/>
            </a:pPr>
            <a:endParaRPr lang="tr-TR" sz="2400" b="1" i="1" dirty="0" smtClean="0">
              <a:latin typeface="+mn-lt"/>
            </a:endParaRPr>
          </a:p>
          <a:p>
            <a:pPr marL="0" indent="0" algn="ctr">
              <a:spcBef>
                <a:spcPts val="600"/>
              </a:spcBef>
              <a:spcAft>
                <a:spcPts val="600"/>
              </a:spcAft>
              <a:buNone/>
            </a:pPr>
            <a:endParaRPr lang="tr-TR" sz="2400" b="1" i="1" dirty="0">
              <a:latin typeface="+mn-lt"/>
            </a:endParaRPr>
          </a:p>
          <a:p>
            <a:pPr marL="0" indent="0" algn="ctr">
              <a:spcBef>
                <a:spcPts val="600"/>
              </a:spcBef>
              <a:spcAft>
                <a:spcPts val="600"/>
              </a:spcAft>
              <a:buNone/>
            </a:pPr>
            <a:r>
              <a:rPr lang="tr-TR" sz="2400" b="1" i="1" dirty="0">
                <a:latin typeface="+mn-lt"/>
              </a:rPr>
              <a:t>Başvuru Sahibi, uygun eş-başvuranlar (ortaklar) ile birlikte başvuruda bulunabilir. </a:t>
            </a:r>
          </a:p>
          <a:p>
            <a:pPr marL="0" indent="0" algn="ctr">
              <a:spcBef>
                <a:spcPts val="600"/>
              </a:spcBef>
              <a:spcAft>
                <a:spcPts val="600"/>
              </a:spcAft>
              <a:buNone/>
            </a:pPr>
            <a:endParaRPr lang="tr-TR" sz="1800" dirty="0">
              <a:latin typeface="+mn-lt"/>
            </a:endParaRPr>
          </a:p>
        </p:txBody>
      </p:sp>
      <p:sp>
        <p:nvSpPr>
          <p:cNvPr id="5" name="TextBox 4"/>
          <p:cNvSpPr txBox="1"/>
          <p:nvPr/>
        </p:nvSpPr>
        <p:spPr>
          <a:xfrm>
            <a:off x="0" y="1246080"/>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BAŞVURU SAHİPLERİNİN UYGUNLUĞU</a:t>
            </a:r>
            <a:endParaRPr lang="en-US" sz="2400" dirty="0">
              <a:solidFill>
                <a:schemeClr val="accent5">
                  <a:lumMod val="50000"/>
                </a:schemeClr>
              </a:solidFill>
            </a:endParaRPr>
          </a:p>
        </p:txBody>
      </p:sp>
    </p:spTree>
    <p:extLst>
      <p:ext uri="{BB962C8B-B14F-4D97-AF65-F5344CB8AC3E}">
        <p14:creationId xmlns:p14="http://schemas.microsoft.com/office/powerpoint/2010/main" val="3106970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432262" y="3016071"/>
            <a:ext cx="8528858" cy="1319955"/>
          </a:xfrm>
        </p:spPr>
        <p:txBody>
          <a:bodyPr>
            <a:noAutofit/>
          </a:bodyPr>
          <a:lstStyle/>
          <a:p>
            <a:pPr marL="0" indent="0" algn="ctr">
              <a:spcBef>
                <a:spcPts val="1200"/>
              </a:spcBef>
              <a:spcAft>
                <a:spcPts val="600"/>
              </a:spcAft>
              <a:buNone/>
            </a:pPr>
            <a:r>
              <a:rPr lang="tr-TR" altLang="tr-TR" sz="2400" b="1" i="1" dirty="0">
                <a:latin typeface="+mn-lt"/>
              </a:rPr>
              <a:t>Eş-başvuran(</a:t>
            </a:r>
            <a:r>
              <a:rPr lang="tr-TR" altLang="tr-TR" sz="2400" b="1" i="1" dirty="0" err="1">
                <a:latin typeface="+mn-lt"/>
              </a:rPr>
              <a:t>lar</a:t>
            </a:r>
            <a:r>
              <a:rPr lang="tr-TR" altLang="tr-TR" sz="2400" b="1" i="1" dirty="0">
                <a:latin typeface="+mn-lt"/>
              </a:rPr>
              <a:t>), başvuru sahibi ile aynı uygunluk kriterlerini taşımak zorundadır.</a:t>
            </a:r>
            <a:endParaRPr lang="en-US" altLang="tr-TR" sz="2400" b="1" i="1" dirty="0">
              <a:latin typeface="+mn-lt"/>
            </a:endParaRPr>
          </a:p>
        </p:txBody>
      </p:sp>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ORTAKLARIN UYGUNLUĞU</a:t>
            </a:r>
            <a:endParaRPr lang="en-US" sz="2400" dirty="0">
              <a:solidFill>
                <a:schemeClr val="accent5">
                  <a:lumMod val="50000"/>
                </a:schemeClr>
              </a:solidFill>
            </a:endParaRPr>
          </a:p>
        </p:txBody>
      </p:sp>
    </p:spTree>
    <p:extLst>
      <p:ext uri="{BB962C8B-B14F-4D97-AF65-F5344CB8AC3E}">
        <p14:creationId xmlns:p14="http://schemas.microsoft.com/office/powerpoint/2010/main" val="1311828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432262" y="2131168"/>
            <a:ext cx="8528858" cy="3654490"/>
          </a:xfrm>
        </p:spPr>
        <p:txBody>
          <a:bodyPr>
            <a:noAutofit/>
          </a:bodyPr>
          <a:lstStyle/>
          <a:p>
            <a:pPr marL="363538" indent="-363538" algn="just">
              <a:spcBef>
                <a:spcPts val="1200"/>
              </a:spcBef>
              <a:spcAft>
                <a:spcPts val="600"/>
              </a:spcAft>
              <a:buClr>
                <a:schemeClr val="accent4"/>
              </a:buClr>
              <a:buFont typeface="Wingdings" panose="05000000000000000000" pitchFamily="2" charset="2"/>
              <a:buChar char="§"/>
            </a:pPr>
            <a:r>
              <a:rPr lang="tr-TR" sz="2000" dirty="0">
                <a:latin typeface="+mn-lt"/>
              </a:rPr>
              <a:t>Türkiye’den bir başvuru sahibi, </a:t>
            </a:r>
            <a:r>
              <a:rPr lang="tr-TR" sz="2000" b="1" dirty="0">
                <a:latin typeface="+mn-lt"/>
              </a:rPr>
              <a:t>AB üye ülkelerinden en az bir STK </a:t>
            </a:r>
            <a:r>
              <a:rPr lang="tr-TR" sz="2000" dirty="0">
                <a:latin typeface="+mn-lt"/>
              </a:rPr>
              <a:t>ile ortak olmak zorundadır</a:t>
            </a:r>
            <a:r>
              <a:rPr lang="tr-TR" sz="2000" dirty="0" smtClean="0">
                <a:latin typeface="+mn-lt"/>
              </a:rPr>
              <a:t>.</a:t>
            </a:r>
          </a:p>
          <a:p>
            <a:pPr marL="363538" indent="-363538" algn="just">
              <a:spcBef>
                <a:spcPts val="1200"/>
              </a:spcBef>
              <a:spcAft>
                <a:spcPts val="600"/>
              </a:spcAft>
              <a:buClr>
                <a:schemeClr val="accent4"/>
              </a:buClr>
              <a:buFont typeface="Wingdings" panose="05000000000000000000" pitchFamily="2" charset="2"/>
              <a:buChar char="§"/>
            </a:pPr>
            <a:r>
              <a:rPr lang="tr-TR" sz="2000" dirty="0" smtClean="0">
                <a:latin typeface="+mn-lt"/>
              </a:rPr>
              <a:t>AB </a:t>
            </a:r>
            <a:r>
              <a:rPr lang="tr-TR" sz="2000" dirty="0">
                <a:latin typeface="+mn-lt"/>
              </a:rPr>
              <a:t>Üye Ülkelerinden bir başvuru sahibinin </a:t>
            </a:r>
            <a:r>
              <a:rPr lang="tr-TR" sz="2000" b="1" dirty="0">
                <a:latin typeface="+mn-lt"/>
              </a:rPr>
              <a:t>Türkiye’den en az bir STK </a:t>
            </a:r>
            <a:r>
              <a:rPr lang="tr-TR" sz="2000" dirty="0">
                <a:latin typeface="+mn-lt"/>
              </a:rPr>
              <a:t>ile ortaklık kurması zorunludur</a:t>
            </a:r>
            <a:r>
              <a:rPr lang="tr-TR" sz="2000" dirty="0" smtClean="0">
                <a:latin typeface="+mn-lt"/>
              </a:rPr>
              <a:t>.</a:t>
            </a:r>
          </a:p>
          <a:p>
            <a:pPr marL="363538" indent="-363538" algn="just">
              <a:spcBef>
                <a:spcPts val="1200"/>
              </a:spcBef>
              <a:spcAft>
                <a:spcPts val="600"/>
              </a:spcAft>
              <a:buClr>
                <a:schemeClr val="accent4"/>
              </a:buClr>
              <a:buFont typeface="Wingdings" panose="05000000000000000000" pitchFamily="2" charset="2"/>
              <a:buChar char="§"/>
            </a:pPr>
            <a:r>
              <a:rPr lang="tr-TR" sz="2000" dirty="0" smtClean="0">
                <a:latin typeface="+mn-lt"/>
              </a:rPr>
              <a:t>Diğer </a:t>
            </a:r>
            <a:r>
              <a:rPr lang="tr-TR" sz="2000" dirty="0">
                <a:latin typeface="+mn-lt"/>
              </a:rPr>
              <a:t>uygun ülkelerden bir başvuru sahibinin Türkiye’den en az bir eş-başvuranı ve AB Üye Ülkelerinden en az bir eş-başvuranı olmak zorundadır.</a:t>
            </a:r>
          </a:p>
          <a:p>
            <a:pPr marL="0" indent="0" algn="ctr">
              <a:spcBef>
                <a:spcPts val="1200"/>
              </a:spcBef>
              <a:spcAft>
                <a:spcPts val="600"/>
              </a:spcAft>
              <a:buNone/>
            </a:pPr>
            <a:r>
              <a:rPr lang="tr-TR" altLang="tr-TR" sz="2000" b="1" i="1" dirty="0">
                <a:solidFill>
                  <a:srgbClr val="FF0000"/>
                </a:solidFill>
                <a:latin typeface="+mn-lt"/>
              </a:rPr>
              <a:t>Uygun ortaklık yapısının olmadığı başvurular </a:t>
            </a:r>
            <a:r>
              <a:rPr lang="tr-TR" altLang="tr-TR" sz="2000" b="1" i="1" dirty="0" smtClean="0">
                <a:solidFill>
                  <a:srgbClr val="FF0000"/>
                </a:solidFill>
                <a:latin typeface="+mn-lt"/>
              </a:rPr>
              <a:t>derhal reddedilecek </a:t>
            </a:r>
            <a:r>
              <a:rPr lang="tr-TR" altLang="tr-TR" sz="2000" b="1" i="1" dirty="0">
                <a:solidFill>
                  <a:srgbClr val="FF0000"/>
                </a:solidFill>
                <a:latin typeface="+mn-lt"/>
              </a:rPr>
              <a:t>ve değerlendirmeye alınmayacaktır.</a:t>
            </a:r>
            <a:endParaRPr lang="en-US" altLang="tr-TR" sz="2000" b="1" i="1" dirty="0">
              <a:solidFill>
                <a:srgbClr val="FF0000"/>
              </a:solidFill>
              <a:latin typeface="+mn-lt"/>
            </a:endParaRPr>
          </a:p>
          <a:p>
            <a:pPr marL="0" indent="0" algn="just">
              <a:spcBef>
                <a:spcPts val="1200"/>
              </a:spcBef>
              <a:spcAft>
                <a:spcPts val="600"/>
              </a:spcAft>
              <a:buNone/>
            </a:pPr>
            <a:endParaRPr lang="en-US" altLang="tr-TR" sz="2000" b="1" i="1" dirty="0">
              <a:solidFill>
                <a:srgbClr val="FF0000"/>
              </a:solidFill>
              <a:latin typeface="+mn-lt"/>
            </a:endParaRPr>
          </a:p>
        </p:txBody>
      </p:sp>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ORTAKLARIN UYGUNLUĞU</a:t>
            </a:r>
            <a:endParaRPr lang="en-US" sz="2400" dirty="0">
              <a:solidFill>
                <a:schemeClr val="accent5">
                  <a:lumMod val="50000"/>
                </a:schemeClr>
              </a:solidFill>
            </a:endParaRPr>
          </a:p>
        </p:txBody>
      </p:sp>
    </p:spTree>
    <p:extLst>
      <p:ext uri="{BB962C8B-B14F-4D97-AF65-F5344CB8AC3E}">
        <p14:creationId xmlns:p14="http://schemas.microsoft.com/office/powerpoint/2010/main" val="407229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66307" y="1949486"/>
            <a:ext cx="1947554" cy="1116000"/>
          </a:xfrm>
          <a:prstGeom prst="ellipse">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t>Türkiye’den Başvuru Sahibi</a:t>
            </a:r>
            <a:endParaRPr lang="tr-TR" sz="1600" b="1" dirty="0"/>
          </a:p>
        </p:txBody>
      </p:sp>
      <p:sp>
        <p:nvSpPr>
          <p:cNvPr id="7" name="Oval 6"/>
          <p:cNvSpPr/>
          <p:nvPr/>
        </p:nvSpPr>
        <p:spPr>
          <a:xfrm>
            <a:off x="3759694" y="1949331"/>
            <a:ext cx="1774055" cy="11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2"/>
                </a:solidFill>
              </a:rPr>
              <a:t>AB’den bir STK</a:t>
            </a:r>
            <a:endParaRPr lang="tr-TR" sz="1600" b="1" dirty="0">
              <a:solidFill>
                <a:schemeClr val="tx2"/>
              </a:solidFill>
            </a:endParaRPr>
          </a:p>
        </p:txBody>
      </p:sp>
      <p:sp>
        <p:nvSpPr>
          <p:cNvPr id="9" name="Plus 8"/>
          <p:cNvSpPr/>
          <p:nvPr/>
        </p:nvSpPr>
        <p:spPr>
          <a:xfrm>
            <a:off x="2791374" y="3589304"/>
            <a:ext cx="639192" cy="612559"/>
          </a:xfrm>
          <a:prstGeom prst="mathPlus">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solidFill>
            </a:endParaRPr>
          </a:p>
        </p:txBody>
      </p:sp>
      <p:sp>
        <p:nvSpPr>
          <p:cNvPr id="11" name="Oval 10"/>
          <p:cNvSpPr/>
          <p:nvPr/>
        </p:nvSpPr>
        <p:spPr>
          <a:xfrm>
            <a:off x="566307" y="4780092"/>
            <a:ext cx="1954951" cy="1116000"/>
          </a:xfrm>
          <a:prstGeom prst="ellipse">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t>Diğer uygun ülkelerden Başvuru Sahibi</a:t>
            </a:r>
            <a:endParaRPr lang="tr-TR" sz="1600" b="1" dirty="0"/>
          </a:p>
        </p:txBody>
      </p:sp>
      <p:sp>
        <p:nvSpPr>
          <p:cNvPr id="12" name="Oval 11"/>
          <p:cNvSpPr/>
          <p:nvPr/>
        </p:nvSpPr>
        <p:spPr>
          <a:xfrm>
            <a:off x="3759694" y="3329411"/>
            <a:ext cx="1774055" cy="11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2"/>
                </a:solidFill>
              </a:rPr>
              <a:t>Türkiye’den bir STK</a:t>
            </a:r>
          </a:p>
        </p:txBody>
      </p:sp>
      <p:sp>
        <p:nvSpPr>
          <p:cNvPr id="17" name="Plus 16"/>
          <p:cNvSpPr/>
          <p:nvPr/>
        </p:nvSpPr>
        <p:spPr>
          <a:xfrm>
            <a:off x="2789065" y="5088980"/>
            <a:ext cx="639192" cy="612559"/>
          </a:xfrm>
          <a:prstGeom prst="mathPlus">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573704" y="3307100"/>
            <a:ext cx="1947554" cy="1116000"/>
          </a:xfrm>
          <a:prstGeom prst="ellipse">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t>AB’den Başvuru Sahibi</a:t>
            </a:r>
            <a:endParaRPr lang="tr-TR" sz="1600" b="1" dirty="0"/>
          </a:p>
        </p:txBody>
      </p:sp>
      <p:sp>
        <p:nvSpPr>
          <p:cNvPr id="16" name="TextBox 15"/>
          <p:cNvSpPr txBox="1"/>
          <p:nvPr/>
        </p:nvSpPr>
        <p:spPr>
          <a:xfrm>
            <a:off x="0" y="1245600"/>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ORTAKLARIN UYGUNLUĞU</a:t>
            </a:r>
            <a:endParaRPr lang="en-US" sz="2400" dirty="0">
              <a:solidFill>
                <a:schemeClr val="accent5">
                  <a:lumMod val="50000"/>
                </a:schemeClr>
              </a:solidFill>
            </a:endParaRPr>
          </a:p>
        </p:txBody>
      </p:sp>
      <p:sp>
        <p:nvSpPr>
          <p:cNvPr id="19" name="Plus 18"/>
          <p:cNvSpPr/>
          <p:nvPr/>
        </p:nvSpPr>
        <p:spPr>
          <a:xfrm>
            <a:off x="2789065" y="2185048"/>
            <a:ext cx="639192" cy="612559"/>
          </a:xfrm>
          <a:prstGeom prst="mathPlus">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solidFill>
            </a:endParaRPr>
          </a:p>
        </p:txBody>
      </p:sp>
      <p:sp>
        <p:nvSpPr>
          <p:cNvPr id="20" name="Plus 19"/>
          <p:cNvSpPr/>
          <p:nvPr/>
        </p:nvSpPr>
        <p:spPr>
          <a:xfrm>
            <a:off x="5840480" y="5088979"/>
            <a:ext cx="639192" cy="612559"/>
          </a:xfrm>
          <a:prstGeom prst="mathPlus">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2"/>
              </a:solidFill>
            </a:endParaRPr>
          </a:p>
        </p:txBody>
      </p:sp>
      <p:sp>
        <p:nvSpPr>
          <p:cNvPr id="21" name="Oval 20"/>
          <p:cNvSpPr/>
          <p:nvPr/>
        </p:nvSpPr>
        <p:spPr>
          <a:xfrm>
            <a:off x="3759693" y="4802403"/>
            <a:ext cx="1774055" cy="11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2"/>
                </a:solidFill>
              </a:rPr>
              <a:t>Türkiye’den bir STK</a:t>
            </a:r>
          </a:p>
        </p:txBody>
      </p:sp>
      <p:sp>
        <p:nvSpPr>
          <p:cNvPr id="22" name="Oval 21"/>
          <p:cNvSpPr/>
          <p:nvPr/>
        </p:nvSpPr>
        <p:spPr>
          <a:xfrm>
            <a:off x="6589980" y="4791247"/>
            <a:ext cx="1774055" cy="11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2"/>
                </a:solidFill>
              </a:rPr>
              <a:t>AB’den bir STK</a:t>
            </a:r>
            <a:endParaRPr lang="tr-TR" sz="1600" b="1" dirty="0">
              <a:solidFill>
                <a:schemeClr val="tx2"/>
              </a:solidFill>
            </a:endParaRPr>
          </a:p>
        </p:txBody>
      </p:sp>
    </p:spTree>
    <p:extLst>
      <p:ext uri="{BB962C8B-B14F-4D97-AF65-F5344CB8AC3E}">
        <p14:creationId xmlns:p14="http://schemas.microsoft.com/office/powerpoint/2010/main" val="421499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lnSpc>
                <a:spcPct val="114000"/>
              </a:lnSpc>
              <a:spcBef>
                <a:spcPts val="600"/>
              </a:spcBef>
              <a:buNone/>
            </a:pPr>
            <a:endParaRPr lang="tr-TR" dirty="0" smtClean="0">
              <a:latin typeface="+mn-lt"/>
            </a:endParaRPr>
          </a:p>
          <a:p>
            <a:pPr marL="0" indent="0" algn="ctr">
              <a:lnSpc>
                <a:spcPct val="150000"/>
              </a:lnSpc>
              <a:spcBef>
                <a:spcPts val="600"/>
              </a:spcBef>
              <a:buNone/>
            </a:pPr>
            <a:r>
              <a:rPr lang="tr-TR" dirty="0">
                <a:solidFill>
                  <a:schemeClr val="tx1">
                    <a:lumMod val="75000"/>
                    <a:lumOff val="25000"/>
                  </a:schemeClr>
                </a:solidFill>
                <a:latin typeface="+mn-lt"/>
                <a:ea typeface="Myriad Pro" charset="0"/>
                <a:cs typeface="Myriad Pro" charset="0"/>
              </a:rPr>
              <a:t>Türkiye ile AB üye </a:t>
            </a:r>
            <a:r>
              <a:rPr lang="tr-TR" dirty="0" smtClean="0">
                <a:solidFill>
                  <a:schemeClr val="tx1">
                    <a:lumMod val="75000"/>
                    <a:lumOff val="25000"/>
                  </a:schemeClr>
                </a:solidFill>
                <a:latin typeface="+mn-lt"/>
                <a:ea typeface="Myriad Pro" charset="0"/>
                <a:cs typeface="Myriad Pro" charset="0"/>
              </a:rPr>
              <a:t>ülkeleri </a:t>
            </a:r>
            <a:r>
              <a:rPr lang="tr-TR" dirty="0">
                <a:solidFill>
                  <a:schemeClr val="tx1">
                    <a:lumMod val="75000"/>
                    <a:lumOff val="25000"/>
                  </a:schemeClr>
                </a:solidFill>
                <a:latin typeface="+mn-lt"/>
                <a:ea typeface="Myriad Pro" charset="0"/>
                <a:cs typeface="Myriad Pro" charset="0"/>
              </a:rPr>
              <a:t>arasında </a:t>
            </a:r>
            <a:r>
              <a:rPr lang="tr-TR" b="1" u="sng" dirty="0">
                <a:solidFill>
                  <a:schemeClr val="tx1">
                    <a:lumMod val="75000"/>
                    <a:lumOff val="25000"/>
                  </a:schemeClr>
                </a:solidFill>
                <a:latin typeface="+mn-lt"/>
                <a:ea typeface="Myriad Pro" charset="0"/>
                <a:cs typeface="Myriad Pro" charset="0"/>
              </a:rPr>
              <a:t>sürdürülebilir bir diyalog </a:t>
            </a:r>
            <a:endParaRPr lang="tr-TR" b="1" u="sng" dirty="0" smtClean="0">
              <a:solidFill>
                <a:schemeClr val="tx1">
                  <a:lumMod val="75000"/>
                  <a:lumOff val="25000"/>
                </a:schemeClr>
              </a:solidFill>
              <a:latin typeface="+mn-lt"/>
              <a:ea typeface="Myriad Pro" charset="0"/>
              <a:cs typeface="Myriad Pro" charset="0"/>
            </a:endParaRPr>
          </a:p>
          <a:p>
            <a:pPr marL="0" indent="0" algn="ctr">
              <a:lnSpc>
                <a:spcPct val="150000"/>
              </a:lnSpc>
              <a:spcBef>
                <a:spcPts val="600"/>
              </a:spcBef>
              <a:buNone/>
            </a:pPr>
            <a:r>
              <a:rPr lang="tr-TR" dirty="0" smtClean="0">
                <a:solidFill>
                  <a:schemeClr val="tx1">
                    <a:lumMod val="75000"/>
                    <a:lumOff val="25000"/>
                  </a:schemeClr>
                </a:solidFill>
                <a:latin typeface="+mn-lt"/>
                <a:ea typeface="Myriad Pro" charset="0"/>
                <a:cs typeface="Myriad Pro" charset="0"/>
              </a:rPr>
              <a:t>kurmaktır.</a:t>
            </a:r>
            <a:endParaRPr lang="tr-TR" dirty="0">
              <a:solidFill>
                <a:schemeClr val="tx1">
                  <a:lumMod val="75000"/>
                  <a:lumOff val="25000"/>
                </a:schemeClr>
              </a:solidFill>
              <a:latin typeface="+mn-lt"/>
              <a:ea typeface="Myriad Pro" charset="0"/>
              <a:cs typeface="Myriad Pro" charset="0"/>
            </a:endParaRPr>
          </a:p>
        </p:txBody>
      </p:sp>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en-US" sz="2400" b="1" dirty="0" smtClean="0">
                <a:solidFill>
                  <a:schemeClr val="accent5">
                    <a:lumMod val="50000"/>
                  </a:schemeClr>
                </a:solidFill>
                <a:cs typeface="Calibri"/>
              </a:rPr>
              <a:t>PROGRAMIN GENEL </a:t>
            </a:r>
            <a:r>
              <a:rPr lang="tr-TR" sz="2400" b="1" dirty="0" smtClean="0">
                <a:solidFill>
                  <a:schemeClr val="accent5">
                    <a:lumMod val="50000"/>
                  </a:schemeClr>
                </a:solidFill>
                <a:cs typeface="Calibri"/>
              </a:rPr>
              <a:t>AMACI</a:t>
            </a:r>
            <a:endParaRPr lang="en-US" sz="2400" b="1" dirty="0">
              <a:solidFill>
                <a:schemeClr val="accent5">
                  <a:lumMod val="50000"/>
                </a:schemeClr>
              </a:solidFill>
            </a:endParaRPr>
          </a:p>
        </p:txBody>
      </p:sp>
    </p:spTree>
    <p:extLst>
      <p:ext uri="{BB962C8B-B14F-4D97-AF65-F5344CB8AC3E}">
        <p14:creationId xmlns:p14="http://schemas.microsoft.com/office/powerpoint/2010/main" val="4041583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ORTAKLARIN UYGUNLUĞU</a:t>
            </a:r>
            <a:endParaRPr lang="en-US" sz="2400" dirty="0">
              <a:solidFill>
                <a:schemeClr val="accent5">
                  <a:lumMod val="50000"/>
                </a:schemeClr>
              </a:solidFill>
            </a:endParaRPr>
          </a:p>
        </p:txBody>
      </p:sp>
      <p:sp>
        <p:nvSpPr>
          <p:cNvPr id="7" name="Content Placeholder 6"/>
          <p:cNvSpPr>
            <a:spLocks noGrp="1"/>
          </p:cNvSpPr>
          <p:nvPr>
            <p:ph idx="1"/>
          </p:nvPr>
        </p:nvSpPr>
        <p:spPr>
          <a:xfrm>
            <a:off x="628650" y="2644876"/>
            <a:ext cx="7886700" cy="1524001"/>
          </a:xfrm>
        </p:spPr>
        <p:txBody>
          <a:bodyPr>
            <a:noAutofit/>
          </a:bodyPr>
          <a:lstStyle/>
          <a:p>
            <a:pPr marL="0" indent="0" algn="ctr">
              <a:lnSpc>
                <a:spcPct val="110000"/>
              </a:lnSpc>
              <a:spcBef>
                <a:spcPts val="600"/>
              </a:spcBef>
              <a:buClr>
                <a:schemeClr val="accent4"/>
              </a:buClr>
              <a:buNone/>
            </a:pPr>
            <a:r>
              <a:rPr lang="tr-TR" sz="2400" b="1" i="1" dirty="0">
                <a:latin typeface="+mn-lt"/>
              </a:rPr>
              <a:t>Eş-başvuranlar, projenin tasarlanmasına ve uygulanmasına katılabilecek ve giderleri başvuru sahibinin giderleri gibi </a:t>
            </a:r>
            <a:r>
              <a:rPr lang="tr-TR" sz="2400" b="1" i="1" u="sng" dirty="0">
                <a:latin typeface="+mn-lt"/>
              </a:rPr>
              <a:t>uygun gider </a:t>
            </a:r>
            <a:r>
              <a:rPr lang="tr-TR" sz="2400" b="1" i="1" dirty="0">
                <a:latin typeface="+mn-lt"/>
              </a:rPr>
              <a:t>kabul edilecektir.</a:t>
            </a:r>
          </a:p>
        </p:txBody>
      </p:sp>
    </p:spTree>
    <p:extLst>
      <p:ext uri="{BB962C8B-B14F-4D97-AF65-F5344CB8AC3E}">
        <p14:creationId xmlns:p14="http://schemas.microsoft.com/office/powerpoint/2010/main" val="3276751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1102400"/>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KİMLER BAŞVURAMAZ?</a:t>
            </a:r>
            <a:endParaRPr lang="en-US" sz="2400" dirty="0">
              <a:solidFill>
                <a:schemeClr val="accent5">
                  <a:lumMod val="50000"/>
                </a:schemeClr>
              </a:solidFill>
            </a:endParaRPr>
          </a:p>
        </p:txBody>
      </p:sp>
      <p:sp>
        <p:nvSpPr>
          <p:cNvPr id="21" name="Content Placeholder 20"/>
          <p:cNvSpPr>
            <a:spLocks noGrp="1"/>
          </p:cNvSpPr>
          <p:nvPr>
            <p:ph idx="1"/>
          </p:nvPr>
        </p:nvSpPr>
        <p:spPr>
          <a:xfrm>
            <a:off x="628650" y="1630849"/>
            <a:ext cx="7886700" cy="4425821"/>
          </a:xfrm>
        </p:spPr>
        <p:txBody>
          <a:bodyPr>
            <a:noAutofit/>
          </a:bodyPr>
          <a:lstStyle/>
          <a:p>
            <a:pPr marL="363538" indent="-363538" algn="just">
              <a:lnSpc>
                <a:spcPct val="120000"/>
              </a:lnSpc>
              <a:spcBef>
                <a:spcPts val="0"/>
              </a:spcBef>
              <a:spcAft>
                <a:spcPts val="600"/>
              </a:spcAft>
              <a:buClr>
                <a:schemeClr val="accent4"/>
              </a:buClr>
              <a:buFont typeface="Wingdings" panose="05000000000000000000" pitchFamily="2" charset="2"/>
              <a:buChar char="§"/>
            </a:pPr>
            <a:r>
              <a:rPr lang="tr-TR" sz="1900" dirty="0">
                <a:latin typeface="+mn-lt"/>
              </a:rPr>
              <a:t>Kurumların şubeleri veya temsilcilikleri veya irtibat büroları (tüzel kişiliği olmayanlar), </a:t>
            </a:r>
            <a:endParaRPr lang="en-US" sz="1900" dirty="0">
              <a:latin typeface="+mn-lt"/>
            </a:endParaRPr>
          </a:p>
          <a:p>
            <a:pPr marL="363538" indent="-363538" algn="just">
              <a:lnSpc>
                <a:spcPct val="120000"/>
              </a:lnSpc>
              <a:spcBef>
                <a:spcPts val="0"/>
              </a:spcBef>
              <a:spcAft>
                <a:spcPts val="600"/>
              </a:spcAft>
              <a:buClr>
                <a:schemeClr val="accent4"/>
              </a:buClr>
              <a:buFont typeface="Wingdings" panose="05000000000000000000" pitchFamily="2" charset="2"/>
              <a:buChar char="§"/>
            </a:pPr>
            <a:r>
              <a:rPr lang="tr-TR" sz="1900" dirty="0" smtClean="0">
                <a:latin typeface="+mn-lt"/>
              </a:rPr>
              <a:t>Uluslararası organizasyonlar, sosyal yardımlaşma </a:t>
            </a:r>
            <a:r>
              <a:rPr lang="tr-TR" sz="1900" dirty="0">
                <a:latin typeface="+mn-lt"/>
              </a:rPr>
              <a:t>ve </a:t>
            </a:r>
            <a:r>
              <a:rPr lang="tr-TR" sz="1900" dirty="0" smtClean="0">
                <a:latin typeface="+mn-lt"/>
              </a:rPr>
              <a:t>dayanışma </a:t>
            </a:r>
            <a:r>
              <a:rPr lang="tr-TR" sz="1900" dirty="0">
                <a:latin typeface="+mn-lt"/>
              </a:rPr>
              <a:t>v</a:t>
            </a:r>
            <a:r>
              <a:rPr lang="tr-TR" sz="1900" dirty="0" smtClean="0">
                <a:latin typeface="+mn-lt"/>
              </a:rPr>
              <a:t>akıfları</a:t>
            </a:r>
            <a:r>
              <a:rPr lang="tr-TR" sz="1900" dirty="0">
                <a:latin typeface="+mn-lt"/>
              </a:rPr>
              <a:t>, </a:t>
            </a:r>
            <a:endParaRPr lang="en-US" sz="1900" dirty="0">
              <a:latin typeface="+mn-lt"/>
            </a:endParaRPr>
          </a:p>
          <a:p>
            <a:pPr marL="363538" indent="-363538" algn="just">
              <a:lnSpc>
                <a:spcPct val="120000"/>
              </a:lnSpc>
              <a:spcBef>
                <a:spcPts val="0"/>
              </a:spcBef>
              <a:spcAft>
                <a:spcPts val="600"/>
              </a:spcAft>
              <a:buClr>
                <a:schemeClr val="accent4"/>
              </a:buClr>
              <a:buFont typeface="Wingdings" panose="05000000000000000000" pitchFamily="2" charset="2"/>
              <a:buChar char="§"/>
            </a:pPr>
            <a:r>
              <a:rPr lang="en-US" sz="1900" dirty="0">
                <a:latin typeface="+mn-lt"/>
              </a:rPr>
              <a:t>O</a:t>
            </a:r>
            <a:r>
              <a:rPr lang="tr-TR" sz="1900" dirty="0">
                <a:latin typeface="+mn-lt"/>
              </a:rPr>
              <a:t>dalar, işçi ve işveren sendikaları, ticaret ve sanayi odaları, borsalar, tasarruf sandıkları, kooperatifler, </a:t>
            </a:r>
            <a:r>
              <a:rPr lang="tr-TR" sz="1900" dirty="0" smtClean="0">
                <a:latin typeface="+mn-lt"/>
              </a:rPr>
              <a:t>özel şirketler, diğer </a:t>
            </a:r>
            <a:r>
              <a:rPr lang="tr-TR" sz="1900" dirty="0">
                <a:latin typeface="+mn-lt"/>
              </a:rPr>
              <a:t>meslek örgütleri ile bunların federasyonları ve konfederasyonları, </a:t>
            </a:r>
            <a:endParaRPr lang="en-US" sz="1900" dirty="0">
              <a:latin typeface="+mn-lt"/>
            </a:endParaRPr>
          </a:p>
          <a:p>
            <a:pPr marL="363538" indent="-363538" algn="just">
              <a:lnSpc>
                <a:spcPct val="120000"/>
              </a:lnSpc>
              <a:spcBef>
                <a:spcPts val="0"/>
              </a:spcBef>
              <a:spcAft>
                <a:spcPts val="600"/>
              </a:spcAft>
              <a:buClr>
                <a:schemeClr val="accent4"/>
              </a:buClr>
              <a:buFont typeface="Wingdings" panose="05000000000000000000" pitchFamily="2" charset="2"/>
              <a:buChar char="§"/>
            </a:pPr>
            <a:r>
              <a:rPr lang="en-US" sz="1900" dirty="0">
                <a:latin typeface="+mn-lt"/>
              </a:rPr>
              <a:t>A</a:t>
            </a:r>
            <a:r>
              <a:rPr lang="tr-TR" sz="1900" dirty="0" err="1">
                <a:latin typeface="+mn-lt"/>
              </a:rPr>
              <a:t>raştırma</a:t>
            </a:r>
            <a:r>
              <a:rPr lang="tr-TR" sz="1900" dirty="0">
                <a:latin typeface="+mn-lt"/>
              </a:rPr>
              <a:t> </a:t>
            </a:r>
            <a:r>
              <a:rPr lang="tr-TR" sz="1900" dirty="0" smtClean="0">
                <a:latin typeface="+mn-lt"/>
              </a:rPr>
              <a:t>enstitüleri, </a:t>
            </a:r>
            <a:r>
              <a:rPr lang="tr-TR" sz="1900" dirty="0">
                <a:latin typeface="+mn-lt"/>
              </a:rPr>
              <a:t>okullar, kent </a:t>
            </a:r>
            <a:r>
              <a:rPr lang="tr-TR" sz="1900" dirty="0" smtClean="0">
                <a:latin typeface="+mn-lt"/>
              </a:rPr>
              <a:t>konseyleri, kamu kurumları (üniversiteler, belediyeler vb.) ile </a:t>
            </a:r>
            <a:endParaRPr lang="en-US" sz="1900" dirty="0">
              <a:latin typeface="+mn-lt"/>
            </a:endParaRPr>
          </a:p>
          <a:p>
            <a:pPr marL="363538" indent="-363538" algn="just">
              <a:lnSpc>
                <a:spcPct val="120000"/>
              </a:lnSpc>
              <a:spcBef>
                <a:spcPts val="0"/>
              </a:spcBef>
              <a:spcAft>
                <a:spcPts val="600"/>
              </a:spcAft>
              <a:buClr>
                <a:schemeClr val="accent4"/>
              </a:buClr>
              <a:buFont typeface="Wingdings" panose="05000000000000000000" pitchFamily="2" charset="2"/>
              <a:buChar char="§"/>
            </a:pPr>
            <a:r>
              <a:rPr lang="tr-TR" sz="1900" dirty="0" smtClean="0">
                <a:latin typeface="+mn-lt"/>
              </a:rPr>
              <a:t>D</a:t>
            </a:r>
            <a:r>
              <a:rPr lang="en-US" sz="1900" dirty="0" err="1" smtClean="0">
                <a:latin typeface="+mn-lt"/>
              </a:rPr>
              <a:t>ernek</a:t>
            </a:r>
            <a:r>
              <a:rPr lang="en-US" sz="1900" dirty="0" smtClean="0">
                <a:latin typeface="+mn-lt"/>
              </a:rPr>
              <a:t> </a:t>
            </a:r>
            <a:r>
              <a:rPr lang="en-US" sz="1900" dirty="0" err="1">
                <a:latin typeface="+mn-lt"/>
              </a:rPr>
              <a:t>veya</a:t>
            </a:r>
            <a:r>
              <a:rPr lang="en-US" sz="1900" dirty="0">
                <a:latin typeface="+mn-lt"/>
              </a:rPr>
              <a:t> </a:t>
            </a:r>
            <a:r>
              <a:rPr lang="en-US" sz="1900" dirty="0" err="1">
                <a:latin typeface="+mn-lt"/>
              </a:rPr>
              <a:t>vakıf</a:t>
            </a:r>
            <a:r>
              <a:rPr lang="en-US" sz="1900" dirty="0">
                <a:latin typeface="+mn-lt"/>
              </a:rPr>
              <a:t> </a:t>
            </a:r>
            <a:r>
              <a:rPr lang="en-US" sz="1900" dirty="0" err="1">
                <a:latin typeface="+mn-lt"/>
              </a:rPr>
              <a:t>veya</a:t>
            </a:r>
            <a:r>
              <a:rPr lang="en-US" sz="1900" dirty="0">
                <a:latin typeface="+mn-lt"/>
              </a:rPr>
              <a:t> </a:t>
            </a:r>
            <a:r>
              <a:rPr lang="en-US" sz="1900" dirty="0" err="1">
                <a:latin typeface="+mn-lt"/>
              </a:rPr>
              <a:t>federasyon</a:t>
            </a:r>
            <a:r>
              <a:rPr lang="en-US" sz="1900" dirty="0">
                <a:latin typeface="+mn-lt"/>
              </a:rPr>
              <a:t> </a:t>
            </a:r>
            <a:r>
              <a:rPr lang="en-US" sz="1900" dirty="0" err="1">
                <a:latin typeface="+mn-lt"/>
              </a:rPr>
              <a:t>veya</a:t>
            </a:r>
            <a:r>
              <a:rPr lang="en-US" sz="1900" dirty="0">
                <a:latin typeface="+mn-lt"/>
              </a:rPr>
              <a:t> </a:t>
            </a:r>
            <a:r>
              <a:rPr lang="en-US" sz="1900" dirty="0" err="1" smtClean="0">
                <a:latin typeface="+mn-lt"/>
              </a:rPr>
              <a:t>konfederasyon</a:t>
            </a:r>
            <a:r>
              <a:rPr lang="tr-TR" sz="1900" dirty="0" smtClean="0">
                <a:latin typeface="+mn-lt"/>
              </a:rPr>
              <a:t> olarak kurulmamış kar amacı güden/gütmeyen şirketler</a:t>
            </a:r>
            <a:endParaRPr lang="en-US" sz="1900" dirty="0">
              <a:latin typeface="+mn-lt"/>
            </a:endParaRPr>
          </a:p>
          <a:p>
            <a:pPr marL="0" indent="0" algn="just">
              <a:lnSpc>
                <a:spcPct val="120000"/>
              </a:lnSpc>
              <a:spcBef>
                <a:spcPts val="0"/>
              </a:spcBef>
              <a:spcAft>
                <a:spcPts val="600"/>
              </a:spcAft>
              <a:buNone/>
            </a:pPr>
            <a:r>
              <a:rPr lang="tr-TR" sz="1900" b="1" dirty="0">
                <a:latin typeface="+mn-lt"/>
              </a:rPr>
              <a:t>bu teklif çağrısına katılamazlar, </a:t>
            </a:r>
            <a:r>
              <a:rPr lang="tr-TR" sz="1900" b="1" dirty="0" smtClean="0">
                <a:latin typeface="+mn-lt"/>
              </a:rPr>
              <a:t>ancak </a:t>
            </a:r>
            <a:r>
              <a:rPr lang="tr-TR" sz="1900" b="1" dirty="0">
                <a:latin typeface="+mn-lt"/>
              </a:rPr>
              <a:t>projelerde </a:t>
            </a:r>
            <a:r>
              <a:rPr lang="tr-TR" sz="1900" b="1" u="sng" dirty="0">
                <a:latin typeface="+mn-lt"/>
              </a:rPr>
              <a:t>iştirakçi</a:t>
            </a:r>
            <a:r>
              <a:rPr lang="tr-TR" sz="1900" b="1" dirty="0">
                <a:latin typeface="+mn-lt"/>
              </a:rPr>
              <a:t> olarak yer alabilirler.</a:t>
            </a:r>
            <a:endParaRPr lang="en-US" sz="1900" b="1" dirty="0">
              <a:latin typeface="+mn-lt"/>
            </a:endParaRPr>
          </a:p>
        </p:txBody>
      </p:sp>
    </p:spTree>
    <p:extLst>
      <p:ext uri="{BB962C8B-B14F-4D97-AF65-F5344CB8AC3E}">
        <p14:creationId xmlns:p14="http://schemas.microsoft.com/office/powerpoint/2010/main" val="4268481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32356"/>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BAĞLI KURULUŞLAR</a:t>
            </a:r>
            <a:endParaRPr lang="en-US" sz="2400" dirty="0">
              <a:solidFill>
                <a:schemeClr val="accent5">
                  <a:lumMod val="50000"/>
                </a:schemeClr>
              </a:solidFill>
            </a:endParaRPr>
          </a:p>
        </p:txBody>
      </p:sp>
      <p:sp>
        <p:nvSpPr>
          <p:cNvPr id="5" name="Content Placeholder 6"/>
          <p:cNvSpPr>
            <a:spLocks noGrp="1"/>
          </p:cNvSpPr>
          <p:nvPr>
            <p:ph idx="1"/>
          </p:nvPr>
        </p:nvSpPr>
        <p:spPr>
          <a:xfrm>
            <a:off x="403122" y="1823335"/>
            <a:ext cx="8524567" cy="3929714"/>
          </a:xfrm>
        </p:spPr>
        <p:txBody>
          <a:bodyPr>
            <a:noAutofit/>
          </a:bodyPr>
          <a:lstStyle/>
          <a:p>
            <a:pPr marL="0" indent="0" algn="just">
              <a:lnSpc>
                <a:spcPct val="110000"/>
              </a:lnSpc>
              <a:spcBef>
                <a:spcPts val="600"/>
              </a:spcBef>
              <a:spcAft>
                <a:spcPts val="600"/>
              </a:spcAft>
              <a:buNone/>
            </a:pPr>
            <a:r>
              <a:rPr lang="tr-TR" sz="1800" dirty="0">
                <a:latin typeface="+mn-lt"/>
              </a:rPr>
              <a:t>Başvuru sahibi </a:t>
            </a:r>
            <a:r>
              <a:rPr lang="tr-TR" sz="1800" dirty="0" smtClean="0">
                <a:latin typeface="+mn-lt"/>
              </a:rPr>
              <a:t>ile </a:t>
            </a:r>
            <a:r>
              <a:rPr lang="tr-TR" sz="1800" dirty="0">
                <a:latin typeface="+mn-lt"/>
              </a:rPr>
              <a:t>yapısal bağı (</a:t>
            </a:r>
            <a:r>
              <a:rPr lang="tr-TR" sz="1800" b="1" dirty="0">
                <a:latin typeface="+mn-lt"/>
              </a:rPr>
              <a:t>yönetim veya üyelik bağı</a:t>
            </a:r>
            <a:r>
              <a:rPr lang="tr-TR" sz="1800" dirty="0">
                <a:latin typeface="+mn-lt"/>
              </a:rPr>
              <a:t>) olan kuruluşlardır </a:t>
            </a:r>
          </a:p>
          <a:p>
            <a:pPr marL="342900" indent="-342900" algn="just">
              <a:lnSpc>
                <a:spcPct val="110000"/>
              </a:lnSpc>
              <a:spcBef>
                <a:spcPts val="600"/>
              </a:spcBef>
              <a:spcAft>
                <a:spcPts val="600"/>
              </a:spcAft>
              <a:buFont typeface="+mj-lt"/>
              <a:buAutoNum type="arabicPeriod"/>
            </a:pPr>
            <a:r>
              <a:rPr lang="tr-TR" sz="1800" b="1" dirty="0">
                <a:latin typeface="+mn-lt"/>
              </a:rPr>
              <a:t>Başvuru sahibi tarafından yönetilen kuruluşlar </a:t>
            </a:r>
            <a:r>
              <a:rPr lang="tr-TR" sz="1800" dirty="0">
                <a:latin typeface="+mn-lt"/>
              </a:rPr>
              <a:t>(yan kuruluşlar veya iştirakler) veya tersi ile </a:t>
            </a:r>
            <a:r>
              <a:rPr lang="tr-TR" sz="1800" b="1" dirty="0">
                <a:latin typeface="+mn-lt"/>
              </a:rPr>
              <a:t>Başvuru sahibi ile aynı yönetim altında bulunan kuruluşlar </a:t>
            </a:r>
            <a:r>
              <a:rPr lang="tr-TR" sz="1800" dirty="0">
                <a:latin typeface="+mn-lt"/>
              </a:rPr>
              <a:t>(kardeş),</a:t>
            </a:r>
          </a:p>
          <a:p>
            <a:pPr marL="342900" indent="-342900" algn="just">
              <a:lnSpc>
                <a:spcPct val="110000"/>
              </a:lnSpc>
              <a:spcBef>
                <a:spcPts val="600"/>
              </a:spcBef>
              <a:spcAft>
                <a:spcPts val="600"/>
              </a:spcAft>
              <a:buFont typeface="+mj-lt"/>
              <a:buAutoNum type="arabicPeriod"/>
            </a:pPr>
            <a:r>
              <a:rPr lang="tr-TR" sz="1800" dirty="0">
                <a:latin typeface="+mn-lt"/>
              </a:rPr>
              <a:t>Başvuru sahibi;  ağ, federasyon, dernek vb. olarak tanımlanıyor ve önerilen bağlı kuruluş bu yapıda yer alıyor ise veya </a:t>
            </a:r>
            <a:r>
              <a:rPr lang="tr-TR" sz="1800" b="1" dirty="0">
                <a:latin typeface="+mn-lt"/>
              </a:rPr>
              <a:t>Başvuru Sahibi ve önerilen bağlı kuruluş aynı kuruluşta </a:t>
            </a:r>
            <a:r>
              <a:rPr lang="tr-TR" sz="1800" dirty="0">
                <a:latin typeface="+mn-lt"/>
              </a:rPr>
              <a:t>(ağ, federasyon, dernek vb.) katılımcı olarak yer alıyor ise</a:t>
            </a:r>
          </a:p>
          <a:p>
            <a:pPr marL="0" indent="0" algn="just">
              <a:lnSpc>
                <a:spcPct val="110000"/>
              </a:lnSpc>
              <a:spcBef>
                <a:spcPts val="600"/>
              </a:spcBef>
              <a:spcAft>
                <a:spcPts val="600"/>
              </a:spcAft>
              <a:buNone/>
            </a:pPr>
            <a:r>
              <a:rPr lang="tr-TR" sz="1800" dirty="0">
                <a:latin typeface="+mn-lt"/>
              </a:rPr>
              <a:t>Yapısal bağ genel bir kural olarak proje ile sınırlı olmamalı ve yalnızca projenin uygulanması amacıyla kurulmuş olmamalıdır.</a:t>
            </a:r>
          </a:p>
          <a:p>
            <a:pPr marL="0" lvl="0" indent="0" algn="just">
              <a:lnSpc>
                <a:spcPct val="110000"/>
              </a:lnSpc>
              <a:spcBef>
                <a:spcPts val="600"/>
              </a:spcBef>
              <a:spcAft>
                <a:spcPts val="600"/>
              </a:spcAft>
              <a:buNone/>
            </a:pPr>
            <a:r>
              <a:rPr lang="tr-TR" sz="1800" dirty="0">
                <a:latin typeface="+mn-lt"/>
              </a:rPr>
              <a:t>Başvuru sahibi ile satın alma sözleşmesi yapmış veya yüklenici olan veya mali yardım alan kuruluşlar ile mutabakat zaptı çerçevesinde düzenli olarak işbirliği yapan veya birtakım varlıkları paylaşan kuruluşlar </a:t>
            </a:r>
            <a:r>
              <a:rPr lang="tr-TR" sz="1800" b="1" u="sng" dirty="0">
                <a:latin typeface="+mn-lt"/>
              </a:rPr>
              <a:t>bağlı kuruluş sayılmazlar.</a:t>
            </a:r>
            <a:endParaRPr lang="en-US" sz="1800" b="1" u="sng" dirty="0">
              <a:latin typeface="+mn-lt"/>
            </a:endParaRPr>
          </a:p>
        </p:txBody>
      </p:sp>
    </p:spTree>
    <p:extLst>
      <p:ext uri="{BB962C8B-B14F-4D97-AF65-F5344CB8AC3E}">
        <p14:creationId xmlns:p14="http://schemas.microsoft.com/office/powerpoint/2010/main" val="195463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İŞTİRAKÇİLER</a:t>
            </a:r>
            <a:endParaRPr lang="en-US" sz="2400" dirty="0">
              <a:solidFill>
                <a:schemeClr val="accent5">
                  <a:lumMod val="50000"/>
                </a:schemeClr>
              </a:solidFill>
            </a:endParaRPr>
          </a:p>
        </p:txBody>
      </p:sp>
      <p:sp>
        <p:nvSpPr>
          <p:cNvPr id="5" name="Content Placeholder 6"/>
          <p:cNvSpPr>
            <a:spLocks noGrp="1"/>
          </p:cNvSpPr>
          <p:nvPr>
            <p:ph idx="1"/>
          </p:nvPr>
        </p:nvSpPr>
        <p:spPr>
          <a:xfrm>
            <a:off x="628650" y="2307779"/>
            <a:ext cx="7886700" cy="3929714"/>
          </a:xfrm>
        </p:spPr>
        <p:txBody>
          <a:bodyPr>
            <a:noAutofit/>
          </a:bodyPr>
          <a:lstStyle/>
          <a:p>
            <a:pPr algn="just">
              <a:lnSpc>
                <a:spcPct val="110000"/>
              </a:lnSpc>
              <a:spcBef>
                <a:spcPts val="600"/>
              </a:spcBef>
              <a:buClr>
                <a:schemeClr val="accent4"/>
              </a:buClr>
              <a:buFont typeface="Wingdings" panose="05000000000000000000" pitchFamily="2" charset="2"/>
              <a:buChar char="§"/>
            </a:pPr>
            <a:r>
              <a:rPr lang="tr-TR" sz="2000" dirty="0">
                <a:latin typeface="+mn-lt"/>
              </a:rPr>
              <a:t>Başvur</a:t>
            </a:r>
            <a:r>
              <a:rPr lang="en-US" sz="2000" dirty="0">
                <a:latin typeface="+mn-lt"/>
              </a:rPr>
              <a:t>u </a:t>
            </a:r>
            <a:r>
              <a:rPr lang="en-US" sz="2000" dirty="0" err="1" smtClean="0">
                <a:latin typeface="+mn-lt"/>
              </a:rPr>
              <a:t>Sahi</a:t>
            </a:r>
            <a:r>
              <a:rPr lang="tr-TR" sz="2000" dirty="0" err="1" smtClean="0">
                <a:latin typeface="+mn-lt"/>
              </a:rPr>
              <a:t>plerinin</a:t>
            </a:r>
            <a:r>
              <a:rPr lang="tr-TR" sz="2000" dirty="0" smtClean="0">
                <a:latin typeface="+mn-lt"/>
              </a:rPr>
              <a:t> </a:t>
            </a:r>
            <a:r>
              <a:rPr lang="tr-TR" sz="2000" dirty="0">
                <a:latin typeface="+mn-lt"/>
              </a:rPr>
              <a:t>ve </a:t>
            </a:r>
            <a:r>
              <a:rPr lang="tr-TR" sz="2000" dirty="0" smtClean="0">
                <a:latin typeface="+mn-lt"/>
              </a:rPr>
              <a:t>eş-başvuranların </a:t>
            </a:r>
            <a:r>
              <a:rPr lang="tr-TR" sz="2000" b="1" dirty="0">
                <a:latin typeface="+mn-lt"/>
              </a:rPr>
              <a:t>uygunluk kriterlerini karşılamayan kuruluşlar</a:t>
            </a:r>
            <a:r>
              <a:rPr lang="tr-TR" sz="2000" dirty="0">
                <a:latin typeface="+mn-lt"/>
              </a:rPr>
              <a:t> da projeye, o projenin güvenilirliğini ve sürdürülebilirliğini artırmak amacıyla, iştirakçi olarak katılabilirler. </a:t>
            </a:r>
            <a:endParaRPr lang="tr-TR" sz="2000" dirty="0" smtClean="0">
              <a:latin typeface="+mn-lt"/>
            </a:endParaRPr>
          </a:p>
          <a:p>
            <a:pPr marL="0" indent="0" algn="just">
              <a:lnSpc>
                <a:spcPct val="110000"/>
              </a:lnSpc>
              <a:spcBef>
                <a:spcPts val="600"/>
              </a:spcBef>
              <a:buClr>
                <a:schemeClr val="accent4"/>
              </a:buClr>
              <a:buNone/>
            </a:pPr>
            <a:endParaRPr lang="tr-TR" sz="2000" dirty="0">
              <a:latin typeface="+mn-lt"/>
            </a:endParaRPr>
          </a:p>
          <a:p>
            <a:pPr algn="just">
              <a:lnSpc>
                <a:spcPct val="110000"/>
              </a:lnSpc>
              <a:spcBef>
                <a:spcPts val="600"/>
              </a:spcBef>
              <a:buClr>
                <a:schemeClr val="accent4"/>
              </a:buClr>
              <a:buFont typeface="Wingdings" panose="05000000000000000000" pitchFamily="2" charset="2"/>
              <a:buChar char="§"/>
            </a:pPr>
            <a:r>
              <a:rPr lang="tr-TR" sz="2000" dirty="0">
                <a:latin typeface="+mn-lt"/>
              </a:rPr>
              <a:t>İştirakçi kuruluşlar, projede destek sağlama gibi roller üstlenecektir. </a:t>
            </a:r>
            <a:endParaRPr lang="tr-TR" sz="2000" dirty="0" smtClean="0">
              <a:latin typeface="+mn-lt"/>
            </a:endParaRPr>
          </a:p>
          <a:p>
            <a:pPr marL="0" indent="0" algn="just">
              <a:lnSpc>
                <a:spcPct val="110000"/>
              </a:lnSpc>
              <a:spcBef>
                <a:spcPts val="600"/>
              </a:spcBef>
              <a:buClr>
                <a:schemeClr val="accent4"/>
              </a:buClr>
              <a:buNone/>
            </a:pPr>
            <a:endParaRPr lang="tr-TR" sz="2000" dirty="0">
              <a:latin typeface="+mn-lt"/>
            </a:endParaRPr>
          </a:p>
          <a:p>
            <a:pPr algn="just">
              <a:lnSpc>
                <a:spcPct val="110000"/>
              </a:lnSpc>
              <a:spcBef>
                <a:spcPts val="600"/>
              </a:spcBef>
              <a:buClr>
                <a:schemeClr val="accent4"/>
              </a:buClr>
              <a:buFont typeface="Wingdings" panose="05000000000000000000" pitchFamily="2" charset="2"/>
              <a:buChar char="§"/>
            </a:pPr>
            <a:r>
              <a:rPr lang="tr-TR" sz="2000" dirty="0">
                <a:latin typeface="+mn-lt"/>
              </a:rPr>
              <a:t>Ancak </a:t>
            </a:r>
            <a:r>
              <a:rPr lang="tr-TR" sz="2000" dirty="0" smtClean="0">
                <a:latin typeface="+mn-lt"/>
              </a:rPr>
              <a:t>seyahat giderleri ve günlük harcırahlar </a:t>
            </a:r>
            <a:r>
              <a:rPr lang="tr-TR" sz="2000" b="1" dirty="0" smtClean="0">
                <a:latin typeface="+mn-lt"/>
              </a:rPr>
              <a:t>dışında</a:t>
            </a:r>
            <a:r>
              <a:rPr lang="tr-TR" sz="2000" dirty="0" smtClean="0">
                <a:latin typeface="+mn-lt"/>
              </a:rPr>
              <a:t> yaptıkları harcamalar </a:t>
            </a:r>
            <a:r>
              <a:rPr lang="tr-TR" sz="2000" dirty="0">
                <a:latin typeface="+mn-lt"/>
              </a:rPr>
              <a:t>uygun maliyet olarak </a:t>
            </a:r>
            <a:r>
              <a:rPr lang="tr-TR" sz="2000" dirty="0" smtClean="0">
                <a:latin typeface="+mn-lt"/>
              </a:rPr>
              <a:t>değerlendirilmez</a:t>
            </a:r>
            <a:r>
              <a:rPr lang="tr-TR" sz="2000" dirty="0">
                <a:latin typeface="+mn-lt"/>
              </a:rPr>
              <a:t>. </a:t>
            </a:r>
          </a:p>
        </p:txBody>
      </p:sp>
    </p:spTree>
    <p:extLst>
      <p:ext uri="{BB962C8B-B14F-4D97-AF65-F5344CB8AC3E}">
        <p14:creationId xmlns:p14="http://schemas.microsoft.com/office/powerpoint/2010/main" val="1670902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YÜKLENİCİLER</a:t>
            </a:r>
            <a:endParaRPr lang="en-US" sz="2400" dirty="0">
              <a:solidFill>
                <a:schemeClr val="accent5">
                  <a:lumMod val="50000"/>
                </a:schemeClr>
              </a:solidFill>
            </a:endParaRPr>
          </a:p>
        </p:txBody>
      </p:sp>
      <p:sp>
        <p:nvSpPr>
          <p:cNvPr id="5" name="Content Placeholder 6"/>
          <p:cNvSpPr>
            <a:spLocks noGrp="1"/>
          </p:cNvSpPr>
          <p:nvPr>
            <p:ph idx="1"/>
          </p:nvPr>
        </p:nvSpPr>
        <p:spPr>
          <a:xfrm>
            <a:off x="716785" y="1988588"/>
            <a:ext cx="7886700" cy="3929714"/>
          </a:xfrm>
        </p:spPr>
        <p:txBody>
          <a:bodyPr>
            <a:noAutofit/>
          </a:bodyPr>
          <a:lstStyle/>
          <a:p>
            <a:pPr marL="0" indent="0" algn="just">
              <a:lnSpc>
                <a:spcPct val="120000"/>
              </a:lnSpc>
              <a:buNone/>
            </a:pPr>
            <a:endParaRPr lang="tr-TR" sz="2400" dirty="0" smtClean="0">
              <a:latin typeface="+mn-lt"/>
            </a:endParaRPr>
          </a:p>
          <a:p>
            <a:pPr marL="0" indent="0" algn="just">
              <a:lnSpc>
                <a:spcPct val="120000"/>
              </a:lnSpc>
              <a:buNone/>
            </a:pPr>
            <a:r>
              <a:rPr lang="tr-TR" sz="2000" dirty="0" smtClean="0">
                <a:latin typeface="+mn-lt"/>
              </a:rPr>
              <a:t>Eş-başvuran </a:t>
            </a:r>
            <a:r>
              <a:rPr lang="tr-TR" sz="2000" dirty="0">
                <a:latin typeface="+mn-lt"/>
              </a:rPr>
              <a:t>veya iştirakçi olmayıp, projede yer alan bazı </a:t>
            </a:r>
            <a:r>
              <a:rPr lang="tr-TR" sz="2000" dirty="0" smtClean="0">
                <a:latin typeface="+mn-lt"/>
              </a:rPr>
              <a:t>faaliyetlerin istenildiği takdirde </a:t>
            </a:r>
            <a:r>
              <a:rPr lang="tr-TR" sz="2000" b="1" dirty="0">
                <a:latin typeface="+mn-lt"/>
              </a:rPr>
              <a:t>ihale </a:t>
            </a:r>
            <a:r>
              <a:rPr lang="tr-TR" sz="2000" b="1" dirty="0" smtClean="0">
                <a:latin typeface="+mn-lt"/>
              </a:rPr>
              <a:t>edilebildiği </a:t>
            </a:r>
            <a:r>
              <a:rPr lang="tr-TR" sz="2000" b="1" dirty="0">
                <a:latin typeface="+mn-lt"/>
              </a:rPr>
              <a:t>kuruluşlardır</a:t>
            </a:r>
            <a:r>
              <a:rPr lang="tr-TR" sz="2000" dirty="0">
                <a:latin typeface="+mn-lt"/>
              </a:rPr>
              <a:t>. Alt yüklenicilerle yapılacak sözleşmeler, satınalma kurallarına tabidir.</a:t>
            </a:r>
            <a:r>
              <a:rPr lang="en-US" sz="2000" dirty="0">
                <a:latin typeface="+mn-lt"/>
              </a:rPr>
              <a:t> (</a:t>
            </a:r>
            <a:r>
              <a:rPr lang="en-US" sz="2000" dirty="0" err="1">
                <a:latin typeface="+mn-lt"/>
              </a:rPr>
              <a:t>Bkz</a:t>
            </a:r>
            <a:r>
              <a:rPr lang="en-US" sz="2000" dirty="0">
                <a:latin typeface="+mn-lt"/>
              </a:rPr>
              <a:t>. EK IV)</a:t>
            </a:r>
            <a:endParaRPr lang="tr-TR" sz="2000" dirty="0">
              <a:latin typeface="+mn-lt"/>
            </a:endParaRPr>
          </a:p>
        </p:txBody>
      </p:sp>
      <p:pic>
        <p:nvPicPr>
          <p:cNvPr id="2" name="Resim 1"/>
          <p:cNvPicPr>
            <a:picLocks noChangeAspect="1"/>
          </p:cNvPicPr>
          <p:nvPr/>
        </p:nvPicPr>
        <p:blipFill>
          <a:blip r:embed="rId4"/>
          <a:stretch>
            <a:fillRect/>
          </a:stretch>
        </p:blipFill>
        <p:spPr>
          <a:xfrm>
            <a:off x="3584195" y="4085757"/>
            <a:ext cx="1579001" cy="1572904"/>
          </a:xfrm>
          <a:prstGeom prst="rect">
            <a:avLst/>
          </a:prstGeom>
        </p:spPr>
      </p:pic>
    </p:spTree>
    <p:extLst>
      <p:ext uri="{BB962C8B-B14F-4D97-AF65-F5344CB8AC3E}">
        <p14:creationId xmlns:p14="http://schemas.microsoft.com/office/powerpoint/2010/main" val="12808278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FAALİYETLERİN UYGUNLUĞU – UYGUN PROJELER</a:t>
            </a:r>
            <a:endParaRPr lang="en-US" sz="2400" dirty="0">
              <a:solidFill>
                <a:schemeClr val="accent5">
                  <a:lumMod val="50000"/>
                </a:schemeClr>
              </a:solidFill>
            </a:endParaRPr>
          </a:p>
        </p:txBody>
      </p:sp>
      <p:sp>
        <p:nvSpPr>
          <p:cNvPr id="5" name="Content Placeholder 6"/>
          <p:cNvSpPr>
            <a:spLocks noGrp="1"/>
          </p:cNvSpPr>
          <p:nvPr>
            <p:ph idx="1"/>
          </p:nvPr>
        </p:nvSpPr>
        <p:spPr>
          <a:xfrm>
            <a:off x="0" y="1961804"/>
            <a:ext cx="5417574" cy="631767"/>
          </a:xfrm>
        </p:spPr>
        <p:txBody>
          <a:bodyPr>
            <a:noAutofit/>
          </a:bodyPr>
          <a:lstStyle/>
          <a:p>
            <a:pPr algn="ctr">
              <a:lnSpc>
                <a:spcPct val="110000"/>
              </a:lnSpc>
              <a:spcBef>
                <a:spcPts val="600"/>
              </a:spcBef>
              <a:buNone/>
            </a:pPr>
            <a:r>
              <a:rPr lang="tr-TR" altLang="tr-TR" sz="3600" b="1" dirty="0">
                <a:latin typeface="+mn-lt"/>
              </a:rPr>
              <a:t>Proje </a:t>
            </a:r>
            <a:r>
              <a:rPr lang="tr-TR" altLang="tr-TR" sz="3600" b="1" dirty="0" smtClean="0">
                <a:latin typeface="+mn-lt"/>
              </a:rPr>
              <a:t>Süresi</a:t>
            </a:r>
            <a:r>
              <a:rPr lang="tr-TR" altLang="tr-TR" sz="2800" b="1" dirty="0">
                <a:latin typeface="+mn-lt"/>
              </a:rPr>
              <a:t>	</a:t>
            </a:r>
            <a:endParaRPr lang="tr-TR" altLang="tr-TR" sz="2000" dirty="0" smtClean="0">
              <a:latin typeface="+mn-lt"/>
            </a:endParaRPr>
          </a:p>
          <a:p>
            <a:pPr>
              <a:lnSpc>
                <a:spcPct val="110000"/>
              </a:lnSpc>
              <a:spcBef>
                <a:spcPts val="600"/>
              </a:spcBef>
              <a:buNone/>
            </a:pPr>
            <a:endParaRPr lang="tr-TR" altLang="tr-TR" sz="2000" dirty="0">
              <a:latin typeface="+mn-lt"/>
            </a:endParaRPr>
          </a:p>
        </p:txBody>
      </p:sp>
      <p:sp>
        <p:nvSpPr>
          <p:cNvPr id="12" name="Dikdörtgen 11"/>
          <p:cNvSpPr/>
          <p:nvPr/>
        </p:nvSpPr>
        <p:spPr>
          <a:xfrm>
            <a:off x="-1" y="2831284"/>
            <a:ext cx="4866970" cy="584775"/>
          </a:xfrm>
          <a:prstGeom prst="rect">
            <a:avLst/>
          </a:prstGeom>
        </p:spPr>
        <p:txBody>
          <a:bodyPr wrap="square">
            <a:spAutoFit/>
          </a:bodyPr>
          <a:lstStyle/>
          <a:p>
            <a:pPr algn="ctr"/>
            <a:r>
              <a:rPr lang="tr-TR" sz="3200" b="1" dirty="0" smtClean="0"/>
              <a:t>En az 12 Ay</a:t>
            </a:r>
            <a:endParaRPr lang="tr-TR" sz="3200" b="1" dirty="0"/>
          </a:p>
        </p:txBody>
      </p:sp>
      <p:sp>
        <p:nvSpPr>
          <p:cNvPr id="13" name="Dikdörtgen 12"/>
          <p:cNvSpPr/>
          <p:nvPr/>
        </p:nvSpPr>
        <p:spPr>
          <a:xfrm>
            <a:off x="0" y="5228823"/>
            <a:ext cx="4866970" cy="584775"/>
          </a:xfrm>
          <a:prstGeom prst="rect">
            <a:avLst/>
          </a:prstGeom>
        </p:spPr>
        <p:txBody>
          <a:bodyPr wrap="square">
            <a:spAutoFit/>
          </a:bodyPr>
          <a:lstStyle/>
          <a:p>
            <a:pPr algn="ctr"/>
            <a:r>
              <a:rPr lang="tr-TR" sz="3200" b="1" dirty="0" smtClean="0"/>
              <a:t>En fazla 15 Ay</a:t>
            </a:r>
            <a:endParaRPr lang="tr-TR" sz="3200" b="1" dirty="0"/>
          </a:p>
        </p:txBody>
      </p:sp>
      <p:sp>
        <p:nvSpPr>
          <p:cNvPr id="16" name="Yukarı Aşağı Ok 15"/>
          <p:cNvSpPr/>
          <p:nvPr/>
        </p:nvSpPr>
        <p:spPr>
          <a:xfrm>
            <a:off x="1883589" y="3416059"/>
            <a:ext cx="814649" cy="1718189"/>
          </a:xfrm>
          <a:prstGeom prst="upDown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4178708" y="3386043"/>
            <a:ext cx="4149213" cy="1920526"/>
          </a:xfrm>
          <a:prstGeom prst="rect">
            <a:avLst/>
          </a:prstGeom>
          <a:noFill/>
        </p:spPr>
        <p:txBody>
          <a:bodyPr wrap="square" rtlCol="0">
            <a:spAutoFit/>
          </a:bodyPr>
          <a:lstStyle/>
          <a:p>
            <a:pPr algn="just">
              <a:lnSpc>
                <a:spcPct val="110000"/>
              </a:lnSpc>
              <a:spcBef>
                <a:spcPts val="600"/>
              </a:spcBef>
            </a:pPr>
            <a:r>
              <a:rPr lang="tr-TR" altLang="tr-TR" dirty="0"/>
              <a:t>Bu süre, </a:t>
            </a:r>
            <a:r>
              <a:rPr lang="tr-TR" altLang="tr-TR" dirty="0">
                <a:solidFill>
                  <a:srgbClr val="FF0000"/>
                </a:solidFill>
              </a:rPr>
              <a:t>imzalandığı günü takip eden gün veya ileriki bir tarihte </a:t>
            </a:r>
            <a:r>
              <a:rPr lang="tr-TR" altLang="tr-TR" dirty="0"/>
              <a:t>başlar</a:t>
            </a:r>
            <a:r>
              <a:rPr lang="en-US" altLang="tr-TR" dirty="0"/>
              <a:t>.</a:t>
            </a:r>
            <a:r>
              <a:rPr lang="tr-TR" altLang="tr-TR" dirty="0"/>
              <a:t> </a:t>
            </a:r>
            <a:r>
              <a:rPr lang="en-US" altLang="tr-TR" dirty="0"/>
              <a:t>P</a:t>
            </a:r>
            <a:r>
              <a:rPr lang="tr-TR" altLang="tr-TR" dirty="0" err="1"/>
              <a:t>roje</a:t>
            </a:r>
            <a:r>
              <a:rPr lang="tr-TR" altLang="tr-TR" dirty="0"/>
              <a:t> kapsamında yürütülecek bütün faaliyetlerin projenin belirlenen uygulama süresi içinde tamamlanmış olması gerekmektedir. </a:t>
            </a:r>
          </a:p>
        </p:txBody>
      </p:sp>
    </p:spTree>
    <p:extLst>
      <p:ext uri="{BB962C8B-B14F-4D97-AF65-F5344CB8AC3E}">
        <p14:creationId xmlns:p14="http://schemas.microsoft.com/office/powerpoint/2010/main" val="765634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FAALİYETLERİN UYGUNLUĞU – UYGUN PROJELER</a:t>
            </a:r>
            <a:endParaRPr lang="en-US" sz="2400" dirty="0">
              <a:solidFill>
                <a:schemeClr val="accent5">
                  <a:lumMod val="50000"/>
                </a:schemeClr>
              </a:solidFill>
            </a:endParaRPr>
          </a:p>
        </p:txBody>
      </p:sp>
      <p:sp>
        <p:nvSpPr>
          <p:cNvPr id="5" name="Content Placeholder 6"/>
          <p:cNvSpPr>
            <a:spLocks noGrp="1"/>
          </p:cNvSpPr>
          <p:nvPr>
            <p:ph idx="1"/>
          </p:nvPr>
        </p:nvSpPr>
        <p:spPr>
          <a:xfrm>
            <a:off x="628650" y="2252694"/>
            <a:ext cx="7886700" cy="3929714"/>
          </a:xfrm>
        </p:spPr>
        <p:txBody>
          <a:bodyPr>
            <a:noAutofit/>
          </a:bodyPr>
          <a:lstStyle/>
          <a:p>
            <a:pPr marL="363538" indent="-363538" algn="just">
              <a:lnSpc>
                <a:spcPct val="110000"/>
              </a:lnSpc>
              <a:spcBef>
                <a:spcPts val="600"/>
              </a:spcBef>
              <a:buClr>
                <a:schemeClr val="accent4"/>
              </a:buClr>
              <a:buFont typeface="Wingdings" panose="05000000000000000000" pitchFamily="2" charset="2"/>
              <a:buChar char="§"/>
            </a:pPr>
            <a:r>
              <a:rPr lang="tr-TR" sz="2400" dirty="0">
                <a:latin typeface="+mn-lt"/>
              </a:rPr>
              <a:t>Proje faaliyetleri Türkiye’de ya da AB </a:t>
            </a:r>
            <a:r>
              <a:rPr lang="tr-TR" sz="2400" dirty="0" smtClean="0">
                <a:latin typeface="+mn-lt"/>
              </a:rPr>
              <a:t>Üye </a:t>
            </a:r>
            <a:r>
              <a:rPr lang="tr-TR" sz="2400" dirty="0">
                <a:latin typeface="+mn-lt"/>
              </a:rPr>
              <a:t>Ü</a:t>
            </a:r>
            <a:r>
              <a:rPr lang="tr-TR" sz="2400" dirty="0" smtClean="0">
                <a:latin typeface="+mn-lt"/>
              </a:rPr>
              <a:t>lkelerinde </a:t>
            </a:r>
            <a:r>
              <a:rPr lang="tr-TR" sz="2400" dirty="0">
                <a:latin typeface="+mn-lt"/>
              </a:rPr>
              <a:t>yürütülmelidir.</a:t>
            </a:r>
          </a:p>
          <a:p>
            <a:pPr marL="0" indent="0" algn="just">
              <a:lnSpc>
                <a:spcPct val="110000"/>
              </a:lnSpc>
              <a:spcBef>
                <a:spcPts val="600"/>
              </a:spcBef>
              <a:buClr>
                <a:schemeClr val="accent4"/>
              </a:buClr>
              <a:buNone/>
            </a:pPr>
            <a:endParaRPr lang="tr-TR" sz="2400" dirty="0">
              <a:latin typeface="+mn-lt"/>
            </a:endParaRPr>
          </a:p>
          <a:p>
            <a:pPr marL="363538" indent="-363538" algn="just">
              <a:lnSpc>
                <a:spcPct val="110000"/>
              </a:lnSpc>
              <a:spcBef>
                <a:spcPts val="600"/>
              </a:spcBef>
              <a:buClr>
                <a:schemeClr val="accent4"/>
              </a:buClr>
              <a:buFont typeface="Wingdings" panose="05000000000000000000" pitchFamily="2" charset="2"/>
              <a:buChar char="§"/>
            </a:pPr>
            <a:r>
              <a:rPr lang="tr-TR" sz="2400" dirty="0">
                <a:latin typeface="+mn-lt"/>
              </a:rPr>
              <a:t>Ancak başvuruda gerekçesi açıklanması koşuluyla, bazı faaliyetler diğer uygun ülkelerde de uygulanabilir. Bununla birlikte, bu faaliyetler Projenin büyük bölümünü oluşturmamalıdır</a:t>
            </a:r>
            <a:r>
              <a:rPr lang="tr-TR" sz="2400" dirty="0" smtClean="0">
                <a:latin typeface="+mn-lt"/>
              </a:rPr>
              <a:t>.</a:t>
            </a:r>
          </a:p>
        </p:txBody>
      </p:sp>
    </p:spTree>
    <p:extLst>
      <p:ext uri="{BB962C8B-B14F-4D97-AF65-F5344CB8AC3E}">
        <p14:creationId xmlns:p14="http://schemas.microsoft.com/office/powerpoint/2010/main" val="4022748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 y="1259876"/>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FAALİYETLERİN UYGUNLUĞU – UYGUN PROJELER</a:t>
            </a:r>
            <a:endParaRPr lang="en-US" sz="2400" dirty="0">
              <a:solidFill>
                <a:schemeClr val="accent5">
                  <a:lumMod val="50000"/>
                </a:schemeClr>
              </a:solidFill>
            </a:endParaRPr>
          </a:p>
        </p:txBody>
      </p:sp>
      <p:sp>
        <p:nvSpPr>
          <p:cNvPr id="5" name="Dikdörtgen 4"/>
          <p:cNvSpPr/>
          <p:nvPr/>
        </p:nvSpPr>
        <p:spPr>
          <a:xfrm>
            <a:off x="806985" y="2362871"/>
            <a:ext cx="7530029" cy="3860737"/>
          </a:xfrm>
          <a:prstGeom prst="rect">
            <a:avLst/>
          </a:prstGeom>
        </p:spPr>
        <p:txBody>
          <a:bodyPr wrap="square">
            <a:spAutoFit/>
          </a:bodyPr>
          <a:lstStyle/>
          <a:p>
            <a:pPr marL="363538" indent="-363538" algn="just">
              <a:lnSpc>
                <a:spcPct val="110000"/>
              </a:lnSpc>
              <a:spcBef>
                <a:spcPts val="1200"/>
              </a:spcBef>
              <a:spcAft>
                <a:spcPts val="1200"/>
              </a:spcAft>
              <a:buClr>
                <a:schemeClr val="accent4"/>
              </a:buClr>
              <a:buFont typeface="Wingdings" panose="05000000000000000000" pitchFamily="2" charset="2"/>
              <a:buChar char="§"/>
            </a:pPr>
            <a:r>
              <a:rPr lang="tr-TR" sz="2400" dirty="0">
                <a:cs typeface="Calibri" panose="020F0502020204030204" pitchFamily="34" charset="0"/>
              </a:rPr>
              <a:t>Program hedeflerine ulaşmayı amaçlayan, AB müktesebat başlıkları kapsamında olan ve </a:t>
            </a:r>
            <a:r>
              <a:rPr lang="tr-TR" sz="2400" b="1" dirty="0">
                <a:cs typeface="Calibri" panose="020F0502020204030204" pitchFamily="34" charset="0"/>
              </a:rPr>
              <a:t>en az bir öncelik alanının </a:t>
            </a:r>
            <a:r>
              <a:rPr lang="tr-TR" sz="2400" dirty="0">
                <a:cs typeface="Calibri" panose="020F0502020204030204" pitchFamily="34" charset="0"/>
              </a:rPr>
              <a:t>kapsamına giren tüm projeler finansman almaya hak kazanabilecektir</a:t>
            </a:r>
          </a:p>
          <a:p>
            <a:pPr marL="363538" indent="-363538" algn="just">
              <a:lnSpc>
                <a:spcPct val="110000"/>
              </a:lnSpc>
              <a:spcBef>
                <a:spcPts val="1200"/>
              </a:spcBef>
              <a:spcAft>
                <a:spcPts val="1200"/>
              </a:spcAft>
              <a:buClr>
                <a:schemeClr val="accent4"/>
              </a:buClr>
              <a:buFont typeface="Wingdings" panose="05000000000000000000" pitchFamily="2" charset="2"/>
              <a:buChar char="§"/>
            </a:pPr>
            <a:r>
              <a:rPr lang="tr-TR" sz="2400" b="1" dirty="0" smtClean="0">
                <a:cs typeface="Calibri" panose="020F0502020204030204" pitchFamily="34" charset="0"/>
              </a:rPr>
              <a:t>Tüm </a:t>
            </a:r>
            <a:r>
              <a:rPr lang="tr-TR" sz="2400" b="1" dirty="0">
                <a:cs typeface="Calibri" panose="020F0502020204030204" pitchFamily="34" charset="0"/>
              </a:rPr>
              <a:t>proje tekliflerinin AB ve Türkiye sivil toplumları arasında diyaloğu güçlendirmeye odaklanması gerekmektedir. </a:t>
            </a:r>
          </a:p>
          <a:p>
            <a:pPr marL="363538" indent="-363538" algn="just">
              <a:lnSpc>
                <a:spcPct val="110000"/>
              </a:lnSpc>
              <a:spcBef>
                <a:spcPts val="600"/>
              </a:spcBef>
              <a:buClr>
                <a:schemeClr val="accent4"/>
              </a:buClr>
              <a:buFont typeface="Wingdings" panose="05000000000000000000" pitchFamily="2" charset="2"/>
              <a:buChar char="§"/>
            </a:pPr>
            <a:endParaRPr lang="tr-TR" sz="2400" dirty="0" smtClean="0"/>
          </a:p>
        </p:txBody>
      </p:sp>
    </p:spTree>
    <p:extLst>
      <p:ext uri="{BB962C8B-B14F-4D97-AF65-F5344CB8AC3E}">
        <p14:creationId xmlns:p14="http://schemas.microsoft.com/office/powerpoint/2010/main" val="3960431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1144379"/>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rPr>
              <a:t>FASIL BAŞLIKLARI</a:t>
            </a:r>
            <a:endParaRPr lang="en-US" sz="2400" b="1" dirty="0">
              <a:solidFill>
                <a:schemeClr val="accent5">
                  <a:lumMod val="50000"/>
                </a:schemeClr>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29812685"/>
              </p:ext>
            </p:extLst>
          </p:nvPr>
        </p:nvGraphicFramePr>
        <p:xfrm>
          <a:off x="647828" y="1816765"/>
          <a:ext cx="8044987" cy="4159513"/>
        </p:xfrm>
        <a:graphic>
          <a:graphicData uri="http://schemas.openxmlformats.org/drawingml/2006/table">
            <a:tbl>
              <a:tblPr firstRow="1" firstCol="1" bandRow="1">
                <a:tableStyleId>{3B4B98B0-60AC-42C2-AFA5-B58CD77FA1E5}</a:tableStyleId>
              </a:tblPr>
              <a:tblGrid>
                <a:gridCol w="3630303">
                  <a:extLst>
                    <a:ext uri="{9D8B030D-6E8A-4147-A177-3AD203B41FA5}">
                      <a16:colId xmlns:a16="http://schemas.microsoft.com/office/drawing/2014/main" val="2320366483"/>
                    </a:ext>
                  </a:extLst>
                </a:gridCol>
                <a:gridCol w="4414684">
                  <a:extLst>
                    <a:ext uri="{9D8B030D-6E8A-4147-A177-3AD203B41FA5}">
                      <a16:colId xmlns:a16="http://schemas.microsoft.com/office/drawing/2014/main" val="3398482452"/>
                    </a:ext>
                  </a:extLst>
                </a:gridCol>
              </a:tblGrid>
              <a:tr h="204540">
                <a:tc>
                  <a:txBody>
                    <a:bodyPr/>
                    <a:lstStyle/>
                    <a:p>
                      <a:pPr marL="64770" algn="l">
                        <a:spcAft>
                          <a:spcPts val="0"/>
                        </a:spcAft>
                      </a:pPr>
                      <a:r>
                        <a:rPr lang="tr-TR" sz="1400" u="none" strike="noStrike" dirty="0">
                          <a:effectLst/>
                        </a:rPr>
                        <a:t>1) Malların Serbest </a:t>
                      </a:r>
                      <a:r>
                        <a:rPr lang="tr-TR" sz="1400" u="none" strike="noStrike" dirty="0" smtClean="0">
                          <a:effectLst/>
                        </a:rPr>
                        <a:t>Dolaşımı </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u="none" strike="noStrike" dirty="0">
                          <a:effectLst/>
                        </a:rPr>
                        <a:t>18) </a:t>
                      </a:r>
                      <a:r>
                        <a:rPr lang="tr-TR" sz="1400" u="none" strike="noStrike" dirty="0" smtClean="0">
                          <a:effectLst/>
                        </a:rPr>
                        <a:t>İstatistik</a:t>
                      </a:r>
                      <a:r>
                        <a:rPr lang="tr-TR" sz="1400" u="none" strike="noStrike" baseline="0" dirty="0" smtClean="0">
                          <a:effectLst/>
                        </a:rPr>
                        <a:t> </a:t>
                      </a:r>
                      <a:r>
                        <a:rPr lang="tr-TR" sz="1400" u="none" strike="noStrike" dirty="0" smtClean="0">
                          <a:effectLst/>
                        </a:rPr>
                        <a:t> </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68093564"/>
                  </a:ext>
                </a:extLst>
              </a:tr>
              <a:tr h="234809">
                <a:tc>
                  <a:txBody>
                    <a:bodyPr/>
                    <a:lstStyle/>
                    <a:p>
                      <a:pPr marL="64770" algn="l">
                        <a:spcAft>
                          <a:spcPts val="0"/>
                        </a:spcAft>
                      </a:pPr>
                      <a:r>
                        <a:rPr lang="tr-TR" sz="1400" u="none" strike="noStrike" dirty="0">
                          <a:effectLst/>
                        </a:rPr>
                        <a:t>2) İşçilerin Serbest </a:t>
                      </a:r>
                      <a:r>
                        <a:rPr lang="tr-TR" sz="1400" u="none" strike="noStrike" dirty="0" smtClean="0">
                          <a:effectLst/>
                        </a:rPr>
                        <a:t>Dolaşımı </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19) Sosyal Politika ve İstihdam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45367000"/>
                  </a:ext>
                </a:extLst>
              </a:tr>
              <a:tr h="234809">
                <a:tc>
                  <a:txBody>
                    <a:bodyPr/>
                    <a:lstStyle/>
                    <a:p>
                      <a:pPr marL="64770" algn="l">
                        <a:spcAft>
                          <a:spcPts val="0"/>
                        </a:spcAft>
                      </a:pPr>
                      <a:r>
                        <a:rPr lang="tr-TR" sz="1400" u="none" strike="noStrike" dirty="0">
                          <a:effectLst/>
                        </a:rPr>
                        <a:t>3) İş Kurma Hakkı ve Hizmet Sunumu Serbestisi </a:t>
                      </a:r>
                      <a:endParaRPr lang="tr-TR" sz="1400" u="none" strike="noStrike" dirty="0" smtClean="0">
                        <a:effectLst/>
                      </a:endParaRPr>
                    </a:p>
                  </a:txBody>
                  <a:tcPr marL="0" marR="0" marT="0" marB="0"/>
                </a:tc>
                <a:tc>
                  <a:txBody>
                    <a:bodyPr/>
                    <a:lstStyle/>
                    <a:p>
                      <a:pPr marL="100330" algn="l">
                        <a:spcAft>
                          <a:spcPts val="0"/>
                        </a:spcAft>
                      </a:pPr>
                      <a:r>
                        <a:rPr lang="tr-TR" sz="1400" b="1" u="none" strike="noStrike" dirty="0">
                          <a:effectLst/>
                        </a:rPr>
                        <a:t>20) İşletmeler ve Sanayi Politikası</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367216173"/>
                  </a:ext>
                </a:extLst>
              </a:tr>
              <a:tr h="234809">
                <a:tc>
                  <a:txBody>
                    <a:bodyPr/>
                    <a:lstStyle/>
                    <a:p>
                      <a:pPr marL="64770" algn="l">
                        <a:spcAft>
                          <a:spcPts val="0"/>
                        </a:spcAft>
                      </a:pPr>
                      <a:r>
                        <a:rPr lang="tr-TR" sz="1400" u="none" strike="noStrike" dirty="0">
                          <a:effectLst/>
                        </a:rPr>
                        <a:t>4) Sermayenin Serbest Dolaşımı</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21) Trans-Avrupa Şebekeleri</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90869404"/>
                  </a:ext>
                </a:extLst>
              </a:tr>
              <a:tr h="215799">
                <a:tc>
                  <a:txBody>
                    <a:bodyPr/>
                    <a:lstStyle/>
                    <a:p>
                      <a:pPr marL="64770" algn="l">
                        <a:spcAft>
                          <a:spcPts val="0"/>
                        </a:spcAft>
                      </a:pPr>
                      <a:r>
                        <a:rPr lang="tr-TR" sz="1400" u="none" strike="noStrike" dirty="0">
                          <a:effectLst/>
                        </a:rPr>
                        <a:t>5) Kamu Alımları</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22) Bölgesel Politika ve Yapısal Araçların Koordinasyonu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29112474"/>
                  </a:ext>
                </a:extLst>
              </a:tr>
              <a:tr h="234809">
                <a:tc>
                  <a:txBody>
                    <a:bodyPr/>
                    <a:lstStyle/>
                    <a:p>
                      <a:pPr marL="64770" algn="l">
                        <a:spcAft>
                          <a:spcPts val="0"/>
                        </a:spcAft>
                      </a:pPr>
                      <a:r>
                        <a:rPr lang="tr-TR" sz="1400" u="none" strike="noStrike" dirty="0" smtClean="0">
                          <a:effectLst/>
                        </a:rPr>
                        <a:t>6)</a:t>
                      </a:r>
                      <a:r>
                        <a:rPr lang="tr-TR" sz="1400" u="none" strike="noStrike" baseline="0" dirty="0" smtClean="0">
                          <a:effectLst/>
                        </a:rPr>
                        <a:t> Şirketler Hukuku</a:t>
                      </a:r>
                      <a:r>
                        <a:rPr lang="tr-TR" sz="1400" u="none" strike="noStrike" dirty="0" smtClean="0">
                          <a:effectLst/>
                        </a:rPr>
                        <a:t> </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23) Yargı ve Temel Haklar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743621408"/>
                  </a:ext>
                </a:extLst>
              </a:tr>
              <a:tr h="234809">
                <a:tc>
                  <a:txBody>
                    <a:bodyPr/>
                    <a:lstStyle/>
                    <a:p>
                      <a:pPr marL="64770" algn="l">
                        <a:spcAft>
                          <a:spcPts val="0"/>
                        </a:spcAft>
                      </a:pPr>
                      <a:r>
                        <a:rPr lang="tr-TR" sz="1400" u="none" strike="noStrike" dirty="0">
                          <a:effectLst/>
                        </a:rPr>
                        <a:t>7) Fikri Mülkiyet Hukuku </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24) Adalet, Özgürlük ve Güvenlik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57718942"/>
                  </a:ext>
                </a:extLst>
              </a:tr>
              <a:tr h="234809">
                <a:tc>
                  <a:txBody>
                    <a:bodyPr/>
                    <a:lstStyle/>
                    <a:p>
                      <a:pPr marL="64770" algn="l">
                        <a:spcAft>
                          <a:spcPts val="0"/>
                        </a:spcAft>
                      </a:pPr>
                      <a:r>
                        <a:rPr lang="tr-TR" sz="1400" u="none" strike="noStrike" dirty="0">
                          <a:effectLst/>
                        </a:rPr>
                        <a:t>8) Rekabet Politikası</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25) Bilim ve Araştırma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88325528"/>
                  </a:ext>
                </a:extLst>
              </a:tr>
              <a:tr h="234809">
                <a:tc>
                  <a:txBody>
                    <a:bodyPr/>
                    <a:lstStyle/>
                    <a:p>
                      <a:pPr marL="64770" algn="l">
                        <a:spcAft>
                          <a:spcPts val="0"/>
                        </a:spcAft>
                      </a:pPr>
                      <a:r>
                        <a:rPr lang="tr-TR" sz="1400" u="none" strike="noStrike" dirty="0">
                          <a:effectLst/>
                        </a:rPr>
                        <a:t>9) Mali Hizmetler</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26) Eğitim ve Kültür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01104902"/>
                  </a:ext>
                </a:extLst>
              </a:tr>
              <a:tr h="234809">
                <a:tc>
                  <a:txBody>
                    <a:bodyPr/>
                    <a:lstStyle/>
                    <a:p>
                      <a:pPr marL="64770" algn="l">
                        <a:spcAft>
                          <a:spcPts val="0"/>
                        </a:spcAft>
                      </a:pPr>
                      <a:r>
                        <a:rPr lang="tr-TR" sz="1400" u="none" strike="noStrike" dirty="0">
                          <a:effectLst/>
                        </a:rPr>
                        <a:t>10) Bilgi Toplumu ve Medya </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27) Çevre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146759931"/>
                  </a:ext>
                </a:extLst>
              </a:tr>
              <a:tr h="234809">
                <a:tc>
                  <a:txBody>
                    <a:bodyPr/>
                    <a:lstStyle/>
                    <a:p>
                      <a:pPr marL="64770" algn="l">
                        <a:spcAft>
                          <a:spcPts val="0"/>
                        </a:spcAft>
                      </a:pPr>
                      <a:r>
                        <a:rPr lang="tr-TR" sz="1400" u="none" strike="noStrike" dirty="0">
                          <a:effectLst/>
                        </a:rPr>
                        <a:t>11) Tarım ve Kırsal Kalkınma</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28) Tüketicinin ve Sağlığın </a:t>
                      </a:r>
                      <a:r>
                        <a:rPr lang="tr-TR" sz="1400" b="1" u="none" strike="noStrike" dirty="0" smtClean="0">
                          <a:effectLst/>
                        </a:rPr>
                        <a:t>Korunması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126431041"/>
                  </a:ext>
                </a:extLst>
              </a:tr>
              <a:tr h="234809">
                <a:tc>
                  <a:txBody>
                    <a:bodyPr/>
                    <a:lstStyle/>
                    <a:p>
                      <a:pPr marL="64770" algn="l">
                        <a:spcAft>
                          <a:spcPts val="0"/>
                        </a:spcAft>
                      </a:pPr>
                      <a:r>
                        <a:rPr lang="tr-TR" sz="1400" u="none" strike="noStrike" dirty="0">
                          <a:effectLst/>
                        </a:rPr>
                        <a:t>12) Gıda Güvenliği, Veterinerlik ve Bitki Sağlığı</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29) Gümrük Birliği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191758474"/>
                  </a:ext>
                </a:extLst>
              </a:tr>
              <a:tr h="234809">
                <a:tc>
                  <a:txBody>
                    <a:bodyPr/>
                    <a:lstStyle/>
                    <a:p>
                      <a:pPr marL="64770" algn="l">
                        <a:spcAft>
                          <a:spcPts val="0"/>
                        </a:spcAft>
                      </a:pPr>
                      <a:r>
                        <a:rPr lang="tr-TR" sz="1400" u="none" strike="noStrike" dirty="0">
                          <a:effectLst/>
                        </a:rPr>
                        <a:t>13) Balıkçılık </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30) Dış İlişkiler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82145216"/>
                  </a:ext>
                </a:extLst>
              </a:tr>
              <a:tr h="251117">
                <a:tc>
                  <a:txBody>
                    <a:bodyPr/>
                    <a:lstStyle/>
                    <a:p>
                      <a:pPr marL="64770" algn="l">
                        <a:spcAft>
                          <a:spcPts val="0"/>
                        </a:spcAft>
                      </a:pPr>
                      <a:r>
                        <a:rPr lang="tr-TR" sz="1400" u="none" strike="noStrike" dirty="0">
                          <a:effectLst/>
                        </a:rPr>
                        <a:t>14) Taşımacılık Politikası</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31) Dış, Güvenlik ve Savunma Politikası</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856211416"/>
                  </a:ext>
                </a:extLst>
              </a:tr>
              <a:tr h="234809">
                <a:tc>
                  <a:txBody>
                    <a:bodyPr/>
                    <a:lstStyle/>
                    <a:p>
                      <a:pPr marL="64770" algn="l">
                        <a:spcAft>
                          <a:spcPts val="0"/>
                        </a:spcAft>
                      </a:pPr>
                      <a:r>
                        <a:rPr lang="tr-TR" sz="1400" u="none" strike="noStrike" dirty="0">
                          <a:effectLst/>
                        </a:rPr>
                        <a:t>15) Enerji </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32) Mali Kontrol </a:t>
                      </a:r>
                      <a:endParaRPr lang="tr-TR"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068903043"/>
                  </a:ext>
                </a:extLst>
              </a:tr>
              <a:tr h="234809">
                <a:tc>
                  <a:txBody>
                    <a:bodyPr/>
                    <a:lstStyle/>
                    <a:p>
                      <a:pPr marL="64770" algn="l">
                        <a:spcAft>
                          <a:spcPts val="0"/>
                        </a:spcAft>
                      </a:pPr>
                      <a:r>
                        <a:rPr lang="tr-TR" sz="1400" u="none" strike="noStrike" dirty="0">
                          <a:effectLst/>
                        </a:rPr>
                        <a:t>16) Vergilendirme </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algn="l">
                        <a:spcAft>
                          <a:spcPts val="0"/>
                        </a:spcAft>
                      </a:pPr>
                      <a:r>
                        <a:rPr lang="tr-TR" sz="1400" b="1" u="none" strike="noStrike" dirty="0">
                          <a:effectLst/>
                        </a:rPr>
                        <a:t>33) Mali</a:t>
                      </a:r>
                      <a:r>
                        <a:rPr lang="tr-TR" sz="1400" b="1" u="none" dirty="0">
                          <a:effectLst/>
                        </a:rPr>
                        <a:t> ve Bütçesel Hükümler</a:t>
                      </a:r>
                      <a:endParaRPr lang="tr-TR" sz="1400" b="1"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145934066"/>
                  </a:ext>
                </a:extLst>
              </a:tr>
              <a:tr h="234809">
                <a:tc>
                  <a:txBody>
                    <a:bodyPr/>
                    <a:lstStyle/>
                    <a:p>
                      <a:pPr marL="64770" algn="l">
                        <a:spcAft>
                          <a:spcPts val="0"/>
                        </a:spcAft>
                      </a:pPr>
                      <a:r>
                        <a:rPr lang="tr-TR" sz="1400" u="none" strike="noStrike" dirty="0">
                          <a:effectLst/>
                        </a:rPr>
                        <a:t>17) Ekonomik Kriterler veya Ekonomik ve Parasal Politika </a:t>
                      </a:r>
                      <a:endParaRPr lang="tr-TR" sz="1400" u="none"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l">
                        <a:spcAft>
                          <a:spcPts val="0"/>
                        </a:spcAft>
                      </a:pPr>
                      <a:r>
                        <a:rPr lang="tr-TR" sz="1400" dirty="0">
                          <a:effectLst/>
                        </a:rPr>
                        <a:t> </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744177089"/>
                  </a:ext>
                </a:extLst>
              </a:tr>
            </a:tbl>
          </a:graphicData>
        </a:graphic>
      </p:graphicFrame>
    </p:spTree>
    <p:extLst>
      <p:ext uri="{BB962C8B-B14F-4D97-AF65-F5344CB8AC3E}">
        <p14:creationId xmlns:p14="http://schemas.microsoft.com/office/powerpoint/2010/main" val="670177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FASIL BAŞLIKLARI</a:t>
            </a:r>
            <a:endParaRPr lang="en-US" sz="2200" dirty="0">
              <a:solidFill>
                <a:schemeClr val="accent5">
                  <a:lumMod val="50000"/>
                </a:schemeClr>
              </a:solidFill>
            </a:endParaRPr>
          </a:p>
        </p:txBody>
      </p:sp>
      <p:sp>
        <p:nvSpPr>
          <p:cNvPr id="5" name="Content Placeholder 6"/>
          <p:cNvSpPr>
            <a:spLocks noGrp="1"/>
          </p:cNvSpPr>
          <p:nvPr>
            <p:ph idx="1"/>
          </p:nvPr>
        </p:nvSpPr>
        <p:spPr>
          <a:xfrm>
            <a:off x="300789" y="1834352"/>
            <a:ext cx="8602579" cy="3771863"/>
          </a:xfrm>
        </p:spPr>
        <p:txBody>
          <a:bodyPr>
            <a:noAutofit/>
          </a:bodyPr>
          <a:lstStyle/>
          <a:p>
            <a:pPr marL="0" indent="0">
              <a:buNone/>
            </a:pPr>
            <a:endParaRPr lang="tr-TR" sz="2000" dirty="0" smtClean="0">
              <a:latin typeface="+mn-lt"/>
            </a:endParaRPr>
          </a:p>
          <a:p>
            <a:pPr marL="0" indent="0" algn="ctr">
              <a:buNone/>
            </a:pPr>
            <a:r>
              <a:rPr lang="tr-TR" sz="2000" b="1" dirty="0">
                <a:latin typeface="+mn-lt"/>
              </a:rPr>
              <a:t>Fasıl başlıkları ile ilgili daha fazla bilgiye</a:t>
            </a:r>
            <a:r>
              <a:rPr lang="tr-TR" sz="2000" dirty="0">
                <a:latin typeface="+mn-lt"/>
              </a:rPr>
              <a:t> Bakanlığımız ve Avrupa Komisyonunun internet sayfalarından ulaşabilirsiniz. </a:t>
            </a:r>
          </a:p>
          <a:p>
            <a:pPr marL="0" indent="0">
              <a:buNone/>
            </a:pPr>
            <a:endParaRPr lang="tr-TR" sz="2000" dirty="0" smtClean="0">
              <a:latin typeface="+mn-lt"/>
            </a:endParaRPr>
          </a:p>
          <a:p>
            <a:pPr marL="0" indent="0" algn="ctr">
              <a:buNone/>
            </a:pPr>
            <a:r>
              <a:rPr lang="en-GB" sz="2000" b="1" u="sng" dirty="0">
                <a:latin typeface="+mn-lt"/>
                <a:hlinkClick r:id="rId3"/>
              </a:rPr>
              <a:t>https://www.ab.gov.tr/_</a:t>
            </a:r>
            <a:r>
              <a:rPr lang="en-GB" sz="2000" b="1" u="sng" dirty="0" smtClean="0">
                <a:latin typeface="+mn-lt"/>
                <a:hlinkClick r:id="rId3"/>
              </a:rPr>
              <a:t>62.html</a:t>
            </a:r>
            <a:r>
              <a:rPr lang="tr-TR" sz="2000" b="1" u="sng" dirty="0" smtClean="0">
                <a:latin typeface="+mn-lt"/>
              </a:rPr>
              <a:t> </a:t>
            </a:r>
            <a:r>
              <a:rPr lang="en-GB" sz="2000" b="1" dirty="0" smtClean="0">
                <a:latin typeface="+mn-lt"/>
              </a:rPr>
              <a:t> </a:t>
            </a:r>
            <a:endParaRPr lang="tr-TR" sz="2000" b="1" dirty="0">
              <a:latin typeface="+mn-lt"/>
            </a:endParaRPr>
          </a:p>
          <a:p>
            <a:pPr marL="0" indent="0">
              <a:buNone/>
            </a:pPr>
            <a:endParaRPr lang="tr-TR" sz="2000" b="1" dirty="0">
              <a:latin typeface="+mn-lt"/>
            </a:endParaRPr>
          </a:p>
          <a:p>
            <a:pPr marL="0" indent="0" algn="ctr">
              <a:buNone/>
            </a:pPr>
            <a:r>
              <a:rPr lang="en-GB" sz="2000" b="1" u="sng" dirty="0">
                <a:latin typeface="+mn-lt"/>
                <a:hlinkClick r:id="rId4"/>
              </a:rPr>
              <a:t>https://ec.europa.eu/neighbourhood-enlargement/policy/conditions-membership/chapters-of-the-acquis_en</a:t>
            </a:r>
            <a:r>
              <a:rPr lang="en-GB" sz="2000" b="1" dirty="0">
                <a:latin typeface="+mn-lt"/>
              </a:rPr>
              <a:t> </a:t>
            </a:r>
            <a:endParaRPr lang="tr-TR" sz="2000" b="1" dirty="0">
              <a:latin typeface="+mn-lt"/>
            </a:endParaRPr>
          </a:p>
          <a:p>
            <a:pPr marL="0" lvl="0" indent="0">
              <a:lnSpc>
                <a:spcPct val="110000"/>
              </a:lnSpc>
              <a:spcBef>
                <a:spcPts val="600"/>
              </a:spcBef>
              <a:buClr>
                <a:schemeClr val="accent4"/>
              </a:buClr>
              <a:buNone/>
            </a:pPr>
            <a:endParaRPr lang="tr-TR" sz="2000" dirty="0">
              <a:latin typeface="+mn-lt"/>
            </a:endParaRPr>
          </a:p>
        </p:txBody>
      </p:sp>
    </p:spTree>
    <p:extLst>
      <p:ext uri="{BB962C8B-B14F-4D97-AF65-F5344CB8AC3E}">
        <p14:creationId xmlns:p14="http://schemas.microsoft.com/office/powerpoint/2010/main" val="2011500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en-US" sz="2400" b="1" dirty="0" smtClean="0">
                <a:solidFill>
                  <a:schemeClr val="accent5">
                    <a:lumMod val="50000"/>
                  </a:schemeClr>
                </a:solidFill>
                <a:cs typeface="Calibri"/>
              </a:rPr>
              <a:t>PROGRAMIN ÖZEL </a:t>
            </a:r>
            <a:r>
              <a:rPr lang="tr-TR" sz="2400" b="1" dirty="0" smtClean="0">
                <a:solidFill>
                  <a:schemeClr val="accent5">
                    <a:lumMod val="50000"/>
                  </a:schemeClr>
                </a:solidFill>
                <a:cs typeface="Calibri"/>
              </a:rPr>
              <a:t>AMAÇLARI</a:t>
            </a:r>
            <a:endParaRPr lang="en-US" sz="2400" dirty="0">
              <a:solidFill>
                <a:schemeClr val="accent5">
                  <a:lumMod val="50000"/>
                </a:schemeClr>
              </a:solidFill>
            </a:endParaRPr>
          </a:p>
        </p:txBody>
      </p:sp>
      <p:sp>
        <p:nvSpPr>
          <p:cNvPr id="8" name="Content Placeholder 7"/>
          <p:cNvSpPr>
            <a:spLocks noGrp="1"/>
          </p:cNvSpPr>
          <p:nvPr>
            <p:ph idx="1"/>
          </p:nvPr>
        </p:nvSpPr>
        <p:spPr/>
        <p:txBody>
          <a:bodyPr>
            <a:normAutofit/>
          </a:bodyPr>
          <a:lstStyle/>
          <a:p>
            <a:pPr marL="363538" indent="-363538" algn="just">
              <a:lnSpc>
                <a:spcPct val="114000"/>
              </a:lnSpc>
              <a:spcBef>
                <a:spcPts val="1800"/>
              </a:spcBef>
              <a:buClr>
                <a:schemeClr val="accent4"/>
              </a:buClr>
              <a:buFont typeface="Wingdings" panose="05000000000000000000" pitchFamily="2" charset="2"/>
              <a:buChar char="§"/>
            </a:pPr>
            <a:endParaRPr lang="tr-TR" sz="2400" dirty="0" smtClean="0">
              <a:solidFill>
                <a:schemeClr val="tx1">
                  <a:lumMod val="75000"/>
                  <a:lumOff val="25000"/>
                </a:schemeClr>
              </a:solidFill>
              <a:latin typeface="+mn-lt"/>
              <a:ea typeface="Myriad Pro" charset="0"/>
              <a:cs typeface="Myriad Pro" charset="0"/>
            </a:endParaRPr>
          </a:p>
          <a:p>
            <a:pPr marL="363538" indent="-363538" algn="just">
              <a:lnSpc>
                <a:spcPct val="114000"/>
              </a:lnSpc>
              <a:spcBef>
                <a:spcPts val="1800"/>
              </a:spcBef>
              <a:buClr>
                <a:schemeClr val="accent4"/>
              </a:buClr>
              <a:buFont typeface="Wingdings" panose="05000000000000000000" pitchFamily="2" charset="2"/>
              <a:buChar char="§"/>
            </a:pPr>
            <a:r>
              <a:rPr lang="tr-TR" sz="2200" dirty="0" smtClean="0">
                <a:solidFill>
                  <a:schemeClr val="tx1">
                    <a:lumMod val="75000"/>
                    <a:lumOff val="25000"/>
                  </a:schemeClr>
                </a:solidFill>
                <a:latin typeface="+mn-lt"/>
                <a:ea typeface="Myriad Pro" charset="0"/>
                <a:cs typeface="Myriad Pro" charset="0"/>
              </a:rPr>
              <a:t>Türkiye’deki </a:t>
            </a:r>
            <a:r>
              <a:rPr lang="tr-TR" sz="2200" dirty="0">
                <a:solidFill>
                  <a:schemeClr val="tx1">
                    <a:lumMod val="75000"/>
                    <a:lumOff val="25000"/>
                  </a:schemeClr>
                </a:solidFill>
                <a:latin typeface="+mn-lt"/>
                <a:ea typeface="Myriad Pro" charset="0"/>
                <a:cs typeface="Myriad Pro" charset="0"/>
              </a:rPr>
              <a:t>STK’lar ile AB’deki muadilleri arasında </a:t>
            </a:r>
            <a:r>
              <a:rPr lang="tr-TR" sz="2200" b="1" dirty="0">
                <a:solidFill>
                  <a:schemeClr val="tx1">
                    <a:lumMod val="75000"/>
                    <a:lumOff val="25000"/>
                  </a:schemeClr>
                </a:solidFill>
                <a:latin typeface="+mn-lt"/>
                <a:ea typeface="Myriad Pro" charset="0"/>
                <a:cs typeface="Myriad Pro" charset="0"/>
              </a:rPr>
              <a:t>yerel, bölgesel ve ulusal düzeyde karşılıklı  değişim ve işbirliğinin  </a:t>
            </a:r>
            <a:r>
              <a:rPr lang="tr-TR" sz="2200" dirty="0" smtClean="0">
                <a:solidFill>
                  <a:schemeClr val="tx1">
                    <a:lumMod val="75000"/>
                    <a:lumOff val="25000"/>
                  </a:schemeClr>
                </a:solidFill>
                <a:latin typeface="+mn-lt"/>
                <a:ea typeface="Myriad Pro" charset="0"/>
                <a:cs typeface="Myriad Pro" charset="0"/>
              </a:rPr>
              <a:t>arttırılması</a:t>
            </a:r>
            <a:endParaRPr lang="tr-TR" sz="2200" dirty="0">
              <a:solidFill>
                <a:schemeClr val="tx1">
                  <a:lumMod val="75000"/>
                  <a:lumOff val="25000"/>
                </a:schemeClr>
              </a:solidFill>
              <a:latin typeface="+mn-lt"/>
              <a:ea typeface="Myriad Pro" charset="0"/>
              <a:cs typeface="Myriad Pro" charset="0"/>
            </a:endParaRPr>
          </a:p>
          <a:p>
            <a:pPr marL="363538" indent="-363538" algn="just">
              <a:lnSpc>
                <a:spcPct val="114000"/>
              </a:lnSpc>
              <a:spcBef>
                <a:spcPts val="1800"/>
              </a:spcBef>
              <a:buClr>
                <a:schemeClr val="accent4"/>
              </a:buClr>
              <a:buFont typeface="Wingdings" panose="05000000000000000000" pitchFamily="2" charset="2"/>
              <a:buChar char="§"/>
            </a:pPr>
            <a:r>
              <a:rPr lang="tr-TR" sz="2200" b="1" dirty="0" smtClean="0">
                <a:solidFill>
                  <a:schemeClr val="tx1">
                    <a:lumMod val="75000"/>
                    <a:lumOff val="25000"/>
                  </a:schemeClr>
                </a:solidFill>
                <a:latin typeface="+mn-lt"/>
                <a:ea typeface="Myriad Pro" charset="0"/>
                <a:cs typeface="Myriad Pro" charset="0"/>
              </a:rPr>
              <a:t>Türkiye’nin </a:t>
            </a:r>
            <a:r>
              <a:rPr lang="tr-TR" sz="2200" b="1" dirty="0">
                <a:solidFill>
                  <a:schemeClr val="tx1">
                    <a:lumMod val="75000"/>
                    <a:lumOff val="25000"/>
                  </a:schemeClr>
                </a:solidFill>
                <a:latin typeface="+mn-lt"/>
                <a:ea typeface="Myriad Pro" charset="0"/>
                <a:cs typeface="Myriad Pro" charset="0"/>
              </a:rPr>
              <a:t>AB üyeliğinin önemi ve faydaları </a:t>
            </a:r>
            <a:r>
              <a:rPr lang="tr-TR" sz="2200" dirty="0">
                <a:solidFill>
                  <a:schemeClr val="tx1">
                    <a:lumMod val="75000"/>
                    <a:lumOff val="25000"/>
                  </a:schemeClr>
                </a:solidFill>
                <a:latin typeface="+mn-lt"/>
                <a:ea typeface="Myriad Pro" charset="0"/>
                <a:cs typeface="Myriad Pro" charset="0"/>
              </a:rPr>
              <a:t>ile </a:t>
            </a:r>
            <a:r>
              <a:rPr lang="tr-TR" sz="2200" dirty="0" smtClean="0">
                <a:solidFill>
                  <a:schemeClr val="tx1">
                    <a:lumMod val="75000"/>
                    <a:lumOff val="25000"/>
                  </a:schemeClr>
                </a:solidFill>
                <a:latin typeface="+mn-lt"/>
                <a:ea typeface="Myriad Pro" charset="0"/>
                <a:cs typeface="Myriad Pro" charset="0"/>
              </a:rPr>
              <a:t>üyelik sürecine ilişkin </a:t>
            </a:r>
            <a:r>
              <a:rPr lang="tr-TR" sz="2200" b="1" dirty="0">
                <a:solidFill>
                  <a:schemeClr val="tx1">
                    <a:lumMod val="75000"/>
                    <a:lumOff val="25000"/>
                  </a:schemeClr>
                </a:solidFill>
                <a:latin typeface="+mn-lt"/>
                <a:ea typeface="Myriad Pro" charset="0"/>
                <a:cs typeface="Myriad Pro" charset="0"/>
              </a:rPr>
              <a:t>fırsatlar ve güçlükler </a:t>
            </a:r>
            <a:r>
              <a:rPr lang="tr-TR" sz="2200" dirty="0">
                <a:solidFill>
                  <a:schemeClr val="tx1">
                    <a:lumMod val="75000"/>
                    <a:lumOff val="25000"/>
                  </a:schemeClr>
                </a:solidFill>
                <a:latin typeface="+mn-lt"/>
                <a:ea typeface="Myriad Pro" charset="0"/>
                <a:cs typeface="Myriad Pro" charset="0"/>
              </a:rPr>
              <a:t>hakkında </a:t>
            </a:r>
            <a:r>
              <a:rPr lang="tr-TR" sz="2200" b="1" dirty="0">
                <a:solidFill>
                  <a:schemeClr val="tx1">
                    <a:lumMod val="75000"/>
                    <a:lumOff val="25000"/>
                  </a:schemeClr>
                </a:solidFill>
                <a:latin typeface="+mn-lt"/>
                <a:ea typeface="Myriad Pro" charset="0"/>
                <a:cs typeface="Myriad Pro" charset="0"/>
              </a:rPr>
              <a:t>farkındalık yaratan girişimlerin</a:t>
            </a:r>
            <a:r>
              <a:rPr lang="tr-TR" sz="2200" dirty="0">
                <a:solidFill>
                  <a:schemeClr val="tx1">
                    <a:lumMod val="75000"/>
                    <a:lumOff val="25000"/>
                  </a:schemeClr>
                </a:solidFill>
                <a:latin typeface="+mn-lt"/>
                <a:ea typeface="Myriad Pro" charset="0"/>
                <a:cs typeface="Myriad Pro" charset="0"/>
              </a:rPr>
              <a:t> </a:t>
            </a:r>
            <a:r>
              <a:rPr lang="tr-TR" sz="2200" dirty="0" smtClean="0">
                <a:solidFill>
                  <a:schemeClr val="tx1">
                    <a:lumMod val="75000"/>
                    <a:lumOff val="25000"/>
                  </a:schemeClr>
                </a:solidFill>
                <a:latin typeface="+mn-lt"/>
                <a:ea typeface="Myriad Pro" charset="0"/>
                <a:cs typeface="Myriad Pro" charset="0"/>
              </a:rPr>
              <a:t>geliştirilmesi</a:t>
            </a:r>
            <a:endParaRPr lang="en-US" sz="2200" dirty="0">
              <a:latin typeface="+mn-lt"/>
            </a:endParaRPr>
          </a:p>
        </p:txBody>
      </p:sp>
    </p:spTree>
    <p:extLst>
      <p:ext uri="{BB962C8B-B14F-4D97-AF65-F5344CB8AC3E}">
        <p14:creationId xmlns:p14="http://schemas.microsoft.com/office/powerpoint/2010/main" val="300779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ÖRNEK PROJE KONULARI</a:t>
            </a:r>
            <a:endParaRPr lang="en-US" sz="2200" dirty="0">
              <a:solidFill>
                <a:schemeClr val="accent5">
                  <a:lumMod val="50000"/>
                </a:schemeClr>
              </a:solidFill>
            </a:endParaRPr>
          </a:p>
        </p:txBody>
      </p:sp>
      <p:sp>
        <p:nvSpPr>
          <p:cNvPr id="5" name="Content Placeholder 6"/>
          <p:cNvSpPr>
            <a:spLocks noGrp="1"/>
          </p:cNvSpPr>
          <p:nvPr>
            <p:ph idx="1"/>
          </p:nvPr>
        </p:nvSpPr>
        <p:spPr>
          <a:xfrm>
            <a:off x="555171" y="1949357"/>
            <a:ext cx="8318118" cy="4084310"/>
          </a:xfrm>
        </p:spPr>
        <p:txBody>
          <a:bodyPr>
            <a:noAutofit/>
          </a:bodyPr>
          <a:lstStyle/>
          <a:p>
            <a:pPr marL="0" lvl="0" indent="0" algn="just">
              <a:lnSpc>
                <a:spcPct val="110000"/>
              </a:lnSpc>
              <a:spcBef>
                <a:spcPts val="600"/>
              </a:spcBef>
              <a:spcAft>
                <a:spcPts val="1200"/>
              </a:spcAft>
              <a:buClr>
                <a:schemeClr val="accent4"/>
              </a:buClr>
              <a:buNone/>
            </a:pPr>
            <a:r>
              <a:rPr lang="tr-TR" sz="2000" i="1" dirty="0" smtClean="0">
                <a:latin typeface="+mn-lt"/>
              </a:rPr>
              <a:t>Proje konuları örnek olarak verilmiş olup </a:t>
            </a:r>
            <a:r>
              <a:rPr lang="tr-TR" sz="2000" b="1" i="1" dirty="0" smtClean="0">
                <a:latin typeface="+mn-lt"/>
              </a:rPr>
              <a:t>konular bunlarla sınırlı değildir</a:t>
            </a:r>
            <a:r>
              <a:rPr lang="tr-TR" sz="2000" dirty="0" smtClean="0">
                <a:latin typeface="+mn-lt"/>
              </a:rPr>
              <a:t>. </a:t>
            </a:r>
          </a:p>
          <a:p>
            <a:pPr marL="363538" lvl="0" indent="-363538" algn="just">
              <a:lnSpc>
                <a:spcPct val="110000"/>
              </a:lnSpc>
              <a:spcBef>
                <a:spcPts val="600"/>
              </a:spcBef>
              <a:buClr>
                <a:schemeClr val="accent4"/>
              </a:buClr>
              <a:buFont typeface="Wingdings" panose="05000000000000000000" pitchFamily="2" charset="2"/>
              <a:buChar char="§"/>
            </a:pPr>
            <a:r>
              <a:rPr lang="tr-TR" sz="2000" dirty="0" smtClean="0">
                <a:latin typeface="+mn-lt"/>
              </a:rPr>
              <a:t>Deneyim ve bilgi paylaşımına, uzun vadeli diyaloğun ve ortaklıkların kurulmasına olanak yaratan </a:t>
            </a:r>
            <a:r>
              <a:rPr lang="tr-TR" sz="2000" b="1" dirty="0" smtClean="0">
                <a:latin typeface="+mn-lt"/>
              </a:rPr>
              <a:t>çalışma modelleri ve metodolojilerinin geliştirilmesi amacıyla "ortak bir yaklaşımın" ve "pilot girişimler"in </a:t>
            </a:r>
            <a:r>
              <a:rPr lang="tr-TR" sz="2000" dirty="0" smtClean="0">
                <a:latin typeface="+mn-lt"/>
              </a:rPr>
              <a:t>oluşturulması </a:t>
            </a:r>
          </a:p>
          <a:p>
            <a:pPr marL="363538" indent="-363538" algn="just">
              <a:lnSpc>
                <a:spcPct val="110000"/>
              </a:lnSpc>
              <a:spcBef>
                <a:spcPts val="600"/>
              </a:spcBef>
              <a:buClr>
                <a:schemeClr val="accent4"/>
              </a:buClr>
              <a:buFont typeface="Wingdings" panose="05000000000000000000" pitchFamily="2" charset="2"/>
              <a:buChar char="§"/>
            </a:pPr>
            <a:r>
              <a:rPr lang="tr-TR" sz="2000" dirty="0" smtClean="0">
                <a:latin typeface="+mn-lt"/>
              </a:rPr>
              <a:t>Karşılıklı </a:t>
            </a:r>
            <a:r>
              <a:rPr lang="tr-TR" sz="2000" dirty="0">
                <a:latin typeface="+mn-lt"/>
              </a:rPr>
              <a:t>tanıma sürecinde sivil toplum kuruluşlarının rolü hakkında en </a:t>
            </a:r>
            <a:r>
              <a:rPr lang="tr-TR" sz="2000" b="1" dirty="0">
                <a:latin typeface="+mn-lt"/>
              </a:rPr>
              <a:t>iyi uygulamaların değişimi yoluyla farkındalığın </a:t>
            </a:r>
            <a:r>
              <a:rPr lang="tr-TR" sz="2000" b="1" dirty="0" smtClean="0">
                <a:latin typeface="+mn-lt"/>
              </a:rPr>
              <a:t>artırılması</a:t>
            </a:r>
          </a:p>
          <a:p>
            <a:pPr marL="363538" indent="-363538" algn="just">
              <a:lnSpc>
                <a:spcPct val="110000"/>
              </a:lnSpc>
              <a:spcBef>
                <a:spcPts val="600"/>
              </a:spcBef>
              <a:buClr>
                <a:schemeClr val="accent4"/>
              </a:buClr>
              <a:buFont typeface="Wingdings" panose="05000000000000000000" pitchFamily="2" charset="2"/>
              <a:buChar char="§"/>
            </a:pPr>
            <a:r>
              <a:rPr lang="tr-TR" sz="2000" dirty="0">
                <a:latin typeface="+mn-lt"/>
              </a:rPr>
              <a:t>Avrupa STK’ları ile işbirliği içinde savunuculuk ve politika katılımı konularında </a:t>
            </a:r>
            <a:r>
              <a:rPr lang="tr-TR" sz="2000" b="1" dirty="0">
                <a:latin typeface="+mn-lt"/>
              </a:rPr>
              <a:t>STK’ların kapasitelerinin geliştirilmesi</a:t>
            </a:r>
          </a:p>
          <a:p>
            <a:pPr marL="363538" indent="-363538" algn="just">
              <a:lnSpc>
                <a:spcPct val="110000"/>
              </a:lnSpc>
              <a:spcBef>
                <a:spcPts val="600"/>
              </a:spcBef>
              <a:buClr>
                <a:schemeClr val="accent4"/>
              </a:buClr>
              <a:buFont typeface="Wingdings" panose="05000000000000000000" pitchFamily="2" charset="2"/>
              <a:buChar char="§"/>
            </a:pPr>
            <a:endParaRPr lang="tr-TR" sz="2000" b="1" dirty="0">
              <a:latin typeface="+mn-lt"/>
            </a:endParaRPr>
          </a:p>
        </p:txBody>
      </p:sp>
    </p:spTree>
    <p:extLst>
      <p:ext uri="{BB962C8B-B14F-4D97-AF65-F5344CB8AC3E}">
        <p14:creationId xmlns:p14="http://schemas.microsoft.com/office/powerpoint/2010/main" val="2175993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628650" y="2002549"/>
            <a:ext cx="7886700" cy="3530027"/>
          </a:xfrm>
        </p:spPr>
        <p:txBody>
          <a:bodyPr>
            <a:noAutofit/>
          </a:bodyPr>
          <a:lstStyle/>
          <a:p>
            <a:pPr marL="363538" lvl="0" indent="-363538" algn="just">
              <a:lnSpc>
                <a:spcPct val="110000"/>
              </a:lnSpc>
              <a:spcBef>
                <a:spcPts val="600"/>
              </a:spcBef>
              <a:buClr>
                <a:schemeClr val="accent4"/>
              </a:buClr>
              <a:buFont typeface="Wingdings" panose="05000000000000000000" pitchFamily="2" charset="2"/>
              <a:buChar char="§"/>
            </a:pPr>
            <a:r>
              <a:rPr lang="tr-TR" sz="2000" dirty="0" smtClean="0">
                <a:latin typeface="+mn-lt"/>
              </a:rPr>
              <a:t>STK’ların </a:t>
            </a:r>
            <a:r>
              <a:rPr lang="tr-TR" sz="2000" dirty="0">
                <a:latin typeface="+mn-lt"/>
              </a:rPr>
              <a:t>Türkiye’nin </a:t>
            </a:r>
            <a:r>
              <a:rPr lang="tr-TR" sz="2000" b="1" dirty="0">
                <a:latin typeface="+mn-lt"/>
              </a:rPr>
              <a:t>katılım sürecine müdahil olmasının </a:t>
            </a:r>
            <a:r>
              <a:rPr lang="tr-TR" sz="2000" dirty="0">
                <a:latin typeface="+mn-lt"/>
              </a:rPr>
              <a:t>teşvik edilmesi</a:t>
            </a:r>
          </a:p>
          <a:p>
            <a:pPr marL="363538" lvl="0" indent="-363538" algn="just">
              <a:lnSpc>
                <a:spcPct val="110000"/>
              </a:lnSpc>
              <a:spcBef>
                <a:spcPts val="600"/>
              </a:spcBef>
              <a:buClr>
                <a:schemeClr val="accent4"/>
              </a:buClr>
              <a:buFont typeface="Wingdings" panose="05000000000000000000" pitchFamily="2" charset="2"/>
              <a:buChar char="§"/>
            </a:pPr>
            <a:r>
              <a:rPr lang="tr-TR" sz="2000" b="1" dirty="0" smtClean="0">
                <a:latin typeface="+mn-lt"/>
              </a:rPr>
              <a:t>Yasal </a:t>
            </a:r>
            <a:r>
              <a:rPr lang="tr-TR" sz="2000" b="1" dirty="0">
                <a:latin typeface="+mn-lt"/>
              </a:rPr>
              <a:t>çerçevenin </a:t>
            </a:r>
            <a:r>
              <a:rPr lang="tr-TR" sz="2000" dirty="0">
                <a:latin typeface="+mn-lt"/>
              </a:rPr>
              <a:t>uygulanmasının analiz edilmesi, güçlendirilmesi ve </a:t>
            </a:r>
            <a:r>
              <a:rPr lang="tr-TR" sz="2000" dirty="0" smtClean="0">
                <a:latin typeface="+mn-lt"/>
              </a:rPr>
              <a:t>izlenmesi</a:t>
            </a:r>
          </a:p>
          <a:p>
            <a:pPr marL="363538" indent="-363538" algn="just">
              <a:lnSpc>
                <a:spcPct val="110000"/>
              </a:lnSpc>
              <a:spcBef>
                <a:spcPts val="600"/>
              </a:spcBef>
              <a:buClr>
                <a:schemeClr val="accent4"/>
              </a:buClr>
              <a:buFont typeface="Wingdings" panose="05000000000000000000" pitchFamily="2" charset="2"/>
              <a:buChar char="§"/>
            </a:pPr>
            <a:r>
              <a:rPr lang="tr-TR" sz="2000" dirty="0">
                <a:latin typeface="+mn-lt"/>
              </a:rPr>
              <a:t>STK’lar arasında deneyim ve beceri paylaşımını teşvik etmek için </a:t>
            </a:r>
            <a:r>
              <a:rPr lang="tr-TR" sz="2000" b="1" dirty="0">
                <a:latin typeface="+mn-lt"/>
              </a:rPr>
              <a:t>AB ve Türkiye arasında bölgesel ve uluslararası ağ ve platformların</a:t>
            </a:r>
            <a:r>
              <a:rPr lang="tr-TR" sz="2000" dirty="0">
                <a:latin typeface="+mn-lt"/>
              </a:rPr>
              <a:t> güçlendirilmesi, yenilerinin </a:t>
            </a:r>
            <a:r>
              <a:rPr lang="tr-TR" sz="2000" dirty="0" smtClean="0">
                <a:latin typeface="+mn-lt"/>
              </a:rPr>
              <a:t>kurulması</a:t>
            </a:r>
          </a:p>
          <a:p>
            <a:pPr marL="363538" indent="-363538" algn="just">
              <a:lnSpc>
                <a:spcPct val="110000"/>
              </a:lnSpc>
              <a:spcBef>
                <a:spcPts val="600"/>
              </a:spcBef>
              <a:buClr>
                <a:schemeClr val="accent4"/>
              </a:buClr>
              <a:buFont typeface="Wingdings" panose="05000000000000000000" pitchFamily="2" charset="2"/>
              <a:buChar char="§"/>
            </a:pPr>
            <a:r>
              <a:rPr lang="tr-TR" sz="2000" dirty="0">
                <a:latin typeface="+mn-lt"/>
              </a:rPr>
              <a:t>Kültürel çeşitlilik ve hoşgörü vurgulanarak </a:t>
            </a:r>
            <a:r>
              <a:rPr lang="tr-TR" sz="2000" b="1" dirty="0">
                <a:latin typeface="+mn-lt"/>
              </a:rPr>
              <a:t>ortak kültürel değerlerin ve politikaların teşvik </a:t>
            </a:r>
            <a:r>
              <a:rPr lang="tr-TR" sz="2000" b="1" dirty="0" smtClean="0">
                <a:latin typeface="+mn-lt"/>
              </a:rPr>
              <a:t>edilmesi</a:t>
            </a:r>
            <a:endParaRPr lang="tr-TR" sz="2000" dirty="0">
              <a:latin typeface="+mn-lt"/>
            </a:endParaRPr>
          </a:p>
          <a:p>
            <a:pPr marL="363538" indent="-363538" algn="just">
              <a:lnSpc>
                <a:spcPct val="110000"/>
              </a:lnSpc>
              <a:spcBef>
                <a:spcPts val="600"/>
              </a:spcBef>
              <a:buClr>
                <a:schemeClr val="accent4"/>
              </a:buClr>
              <a:buFont typeface="Wingdings" panose="05000000000000000000" pitchFamily="2" charset="2"/>
              <a:buChar char="§"/>
            </a:pPr>
            <a:endParaRPr lang="tr-TR" sz="2000" dirty="0">
              <a:latin typeface="+mn-lt"/>
            </a:endParaRPr>
          </a:p>
          <a:p>
            <a:pPr marL="363538" lvl="0" indent="-363538" algn="just">
              <a:lnSpc>
                <a:spcPct val="110000"/>
              </a:lnSpc>
              <a:spcBef>
                <a:spcPts val="600"/>
              </a:spcBef>
              <a:buClr>
                <a:schemeClr val="accent4"/>
              </a:buClr>
              <a:buFont typeface="Wingdings" panose="05000000000000000000" pitchFamily="2" charset="2"/>
              <a:buChar char="§"/>
            </a:pPr>
            <a:endParaRPr lang="tr-TR" sz="2000" dirty="0">
              <a:latin typeface="+mn-lt"/>
            </a:endParaRPr>
          </a:p>
          <a:p>
            <a:pPr marL="0" lvl="0" indent="0" algn="just">
              <a:lnSpc>
                <a:spcPct val="110000"/>
              </a:lnSpc>
              <a:spcBef>
                <a:spcPts val="600"/>
              </a:spcBef>
              <a:buClr>
                <a:schemeClr val="accent4"/>
              </a:buClr>
              <a:buNone/>
            </a:pPr>
            <a:endParaRPr lang="tr-TR" sz="2000" dirty="0" smtClean="0">
              <a:latin typeface="+mn-lt"/>
            </a:endParaRPr>
          </a:p>
        </p:txBody>
      </p:sp>
      <p:sp>
        <p:nvSpPr>
          <p:cNvPr id="6" name="TextBox 5"/>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ÖRNEK PROJE KONULARI</a:t>
            </a:r>
            <a:endParaRPr lang="en-US" sz="2200" dirty="0">
              <a:solidFill>
                <a:schemeClr val="accent5">
                  <a:lumMod val="50000"/>
                </a:schemeClr>
              </a:solidFill>
            </a:endParaRPr>
          </a:p>
        </p:txBody>
      </p:sp>
    </p:spTree>
    <p:extLst>
      <p:ext uri="{BB962C8B-B14F-4D97-AF65-F5344CB8AC3E}">
        <p14:creationId xmlns:p14="http://schemas.microsoft.com/office/powerpoint/2010/main" val="1773800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PROJE KONULARI</a:t>
            </a:r>
            <a:endParaRPr lang="en-US" sz="2400" dirty="0">
              <a:solidFill>
                <a:schemeClr val="accent5">
                  <a:lumMod val="50000"/>
                </a:schemeClr>
              </a:solidFill>
              <a:latin typeface="Myriad Pro"/>
            </a:endParaRPr>
          </a:p>
        </p:txBody>
      </p:sp>
      <p:sp>
        <p:nvSpPr>
          <p:cNvPr id="5" name="Content Placeholder 6"/>
          <p:cNvSpPr>
            <a:spLocks noGrp="1"/>
          </p:cNvSpPr>
          <p:nvPr>
            <p:ph idx="1"/>
          </p:nvPr>
        </p:nvSpPr>
        <p:spPr>
          <a:xfrm>
            <a:off x="628650" y="2200544"/>
            <a:ext cx="7886700" cy="3530027"/>
          </a:xfrm>
        </p:spPr>
        <p:txBody>
          <a:bodyPr vert="horz" lIns="91440" tIns="45720" rIns="91440" bIns="45720" rtlCol="0">
            <a:noAutofit/>
          </a:bodyPr>
          <a:lstStyle/>
          <a:p>
            <a:pPr marL="363538" indent="-363538" algn="just">
              <a:lnSpc>
                <a:spcPct val="110000"/>
              </a:lnSpc>
              <a:spcBef>
                <a:spcPts val="600"/>
              </a:spcBef>
              <a:buClr>
                <a:schemeClr val="accent4"/>
              </a:buClr>
              <a:buFont typeface="Wingdings" panose="05000000000000000000" pitchFamily="2" charset="2"/>
              <a:buChar char="§"/>
            </a:pPr>
            <a:r>
              <a:rPr lang="tr-TR" sz="2000" dirty="0" smtClean="0">
                <a:latin typeface="+mn-lt"/>
              </a:rPr>
              <a:t>AB </a:t>
            </a:r>
            <a:r>
              <a:rPr lang="tr-TR" sz="2000" dirty="0">
                <a:latin typeface="+mn-lt"/>
              </a:rPr>
              <a:t>mali yardımı ve diğer topluluk programları kapsamında yürütülen </a:t>
            </a:r>
            <a:r>
              <a:rPr lang="tr-TR" sz="2000" b="1" dirty="0">
                <a:latin typeface="+mn-lt"/>
              </a:rPr>
              <a:t>önceki projelerin sonuçlarının tamamlanması ya da sürdürülmesi</a:t>
            </a:r>
          </a:p>
          <a:p>
            <a:pPr marL="363538" lvl="0" indent="-363538" algn="just">
              <a:lnSpc>
                <a:spcPct val="110000"/>
              </a:lnSpc>
              <a:spcBef>
                <a:spcPts val="600"/>
              </a:spcBef>
              <a:buClr>
                <a:schemeClr val="accent4"/>
              </a:buClr>
              <a:buFont typeface="Wingdings" panose="05000000000000000000" pitchFamily="2" charset="2"/>
              <a:buChar char="§"/>
            </a:pPr>
            <a:r>
              <a:rPr lang="tr-TR" sz="2000" dirty="0">
                <a:latin typeface="+mn-lt"/>
              </a:rPr>
              <a:t>AB ve Türkiye'de halihazırdaki </a:t>
            </a:r>
            <a:r>
              <a:rPr lang="tr-TR" sz="2000" b="1" dirty="0">
                <a:latin typeface="+mn-lt"/>
              </a:rPr>
              <a:t>kaygı ve önyargıların tespit edilerek tartışılması ve üstesinden gelinebilmesi amacıyla girişimlerin</a:t>
            </a:r>
            <a:r>
              <a:rPr lang="tr-TR" sz="2000" dirty="0">
                <a:latin typeface="+mn-lt"/>
              </a:rPr>
              <a:t> oluşturulması</a:t>
            </a:r>
          </a:p>
          <a:p>
            <a:pPr marL="363538" lvl="0" indent="-363538" algn="just">
              <a:lnSpc>
                <a:spcPct val="110000"/>
              </a:lnSpc>
              <a:spcBef>
                <a:spcPts val="600"/>
              </a:spcBef>
              <a:buClr>
                <a:schemeClr val="accent4"/>
              </a:buClr>
              <a:buFont typeface="Wingdings" panose="05000000000000000000" pitchFamily="2" charset="2"/>
              <a:buChar char="§"/>
            </a:pPr>
            <a:r>
              <a:rPr lang="tr-TR" sz="2000" dirty="0" smtClean="0">
                <a:latin typeface="+mn-lt"/>
              </a:rPr>
              <a:t>Toplumun </a:t>
            </a:r>
            <a:r>
              <a:rPr lang="tr-TR" sz="2000" dirty="0">
                <a:latin typeface="+mn-lt"/>
              </a:rPr>
              <a:t>AB’ye dair kavrayışının ve bilgisinin geliştirilerek </a:t>
            </a:r>
            <a:r>
              <a:rPr lang="tr-TR" sz="2000" b="1" dirty="0">
                <a:latin typeface="+mn-lt"/>
              </a:rPr>
              <a:t>AB’ye üyelik sürecinin vatandaşların gündelik hayatlarına olan etkisinin </a:t>
            </a:r>
            <a:r>
              <a:rPr lang="tr-TR" sz="2000" dirty="0" smtClean="0">
                <a:latin typeface="+mn-lt"/>
              </a:rPr>
              <a:t>gösterilmesi</a:t>
            </a:r>
            <a:endParaRPr lang="tr-TR" sz="2000" dirty="0">
              <a:latin typeface="+mn-lt"/>
            </a:endParaRPr>
          </a:p>
        </p:txBody>
      </p:sp>
    </p:spTree>
    <p:extLst>
      <p:ext uri="{BB962C8B-B14F-4D97-AF65-F5344CB8AC3E}">
        <p14:creationId xmlns:p14="http://schemas.microsoft.com/office/powerpoint/2010/main" val="1842369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616617" y="1913508"/>
            <a:ext cx="8222273" cy="4169630"/>
          </a:xfrm>
        </p:spPr>
        <p:txBody>
          <a:bodyPr vert="horz" lIns="91440" tIns="45720" rIns="91440" bIns="45720" rtlCol="0">
            <a:noAutofit/>
          </a:bodyPr>
          <a:lstStyle/>
          <a:p>
            <a:pPr marL="0" indent="0" algn="just">
              <a:lnSpc>
                <a:spcPct val="110000"/>
              </a:lnSpc>
              <a:spcBef>
                <a:spcPts val="600"/>
              </a:spcBef>
              <a:spcAft>
                <a:spcPts val="1200"/>
              </a:spcAft>
              <a:buClr>
                <a:schemeClr val="accent4"/>
              </a:buClr>
              <a:buNone/>
            </a:pPr>
            <a:r>
              <a:rPr lang="tr-TR" sz="2000" i="1" dirty="0">
                <a:latin typeface="+mn-lt"/>
              </a:rPr>
              <a:t>Örnek olarak verilmiş olup, </a:t>
            </a:r>
            <a:r>
              <a:rPr lang="tr-TR" sz="2000" b="1" i="1" dirty="0">
                <a:latin typeface="+mn-lt"/>
              </a:rPr>
              <a:t>faaliyetler bunlarla sınırlı değildir</a:t>
            </a:r>
            <a:r>
              <a:rPr lang="tr-TR" sz="2000" b="1" i="1" dirty="0" smtClean="0">
                <a:latin typeface="+mn-lt"/>
              </a:rPr>
              <a:t>:</a:t>
            </a:r>
          </a:p>
          <a:p>
            <a:pPr marL="363538" indent="-363538" algn="just">
              <a:lnSpc>
                <a:spcPct val="110000"/>
              </a:lnSpc>
              <a:spcBef>
                <a:spcPts val="600"/>
              </a:spcBef>
              <a:buClr>
                <a:schemeClr val="accent4"/>
              </a:buClr>
              <a:buFont typeface="Wingdings" panose="05000000000000000000" pitchFamily="2" charset="2"/>
              <a:buChar char="§"/>
            </a:pPr>
            <a:r>
              <a:rPr lang="tr-TR" sz="2000" dirty="0" smtClean="0">
                <a:latin typeface="+mn-lt"/>
              </a:rPr>
              <a:t>Türkiye </a:t>
            </a:r>
            <a:r>
              <a:rPr lang="tr-TR" sz="2000" dirty="0">
                <a:latin typeface="+mn-lt"/>
              </a:rPr>
              <a:t>ve AB’deki STK’lar, ağlar arasında alt sektörlerle ilgili </a:t>
            </a:r>
            <a:r>
              <a:rPr lang="tr-TR" sz="2000" b="1" dirty="0">
                <a:latin typeface="+mn-lt"/>
              </a:rPr>
              <a:t>deneyim ve teknik bilginin değerlendirilmesi ve transferi </a:t>
            </a:r>
          </a:p>
          <a:p>
            <a:pPr marL="363538" indent="-363538" algn="just">
              <a:lnSpc>
                <a:spcPct val="110000"/>
              </a:lnSpc>
              <a:spcBef>
                <a:spcPts val="600"/>
              </a:spcBef>
              <a:buClr>
                <a:schemeClr val="accent4"/>
              </a:buClr>
              <a:buFont typeface="Wingdings" panose="05000000000000000000" pitchFamily="2" charset="2"/>
              <a:buChar char="§"/>
            </a:pPr>
            <a:r>
              <a:rPr lang="tr-TR" sz="2000" dirty="0" smtClean="0">
                <a:latin typeface="+mn-lt"/>
              </a:rPr>
              <a:t>Mevcut </a:t>
            </a:r>
            <a:r>
              <a:rPr lang="tr-TR" sz="2000" dirty="0">
                <a:latin typeface="+mn-lt"/>
              </a:rPr>
              <a:t>mevzuatın gözden geçirilmesi ve AB standartları ve gereklilikleri uyarınca yeni mevzuatın uyarlanması için </a:t>
            </a:r>
            <a:r>
              <a:rPr lang="tr-TR" sz="2000" b="1" dirty="0">
                <a:latin typeface="+mn-lt"/>
              </a:rPr>
              <a:t>savunuculuk</a:t>
            </a:r>
          </a:p>
          <a:p>
            <a:pPr marL="363538" lvl="0" indent="-363538" algn="just">
              <a:lnSpc>
                <a:spcPct val="110000"/>
              </a:lnSpc>
              <a:spcBef>
                <a:spcPts val="600"/>
              </a:spcBef>
              <a:buClr>
                <a:schemeClr val="accent4"/>
              </a:buClr>
              <a:buFont typeface="Wingdings" panose="05000000000000000000" pitchFamily="2" charset="2"/>
              <a:buChar char="§"/>
            </a:pPr>
            <a:r>
              <a:rPr lang="tr-TR" sz="2000" dirty="0">
                <a:latin typeface="+mn-lt"/>
              </a:rPr>
              <a:t>AB’ye üyelik süreci çerçevesinde gerçekleştirilecek </a:t>
            </a:r>
            <a:r>
              <a:rPr lang="tr-TR" sz="2000" b="1" dirty="0">
                <a:latin typeface="+mn-lt"/>
              </a:rPr>
              <a:t>izleme faaliyetleri ve raporları</a:t>
            </a:r>
          </a:p>
          <a:p>
            <a:pPr marL="363538" lvl="0" indent="-363538" algn="just">
              <a:lnSpc>
                <a:spcPct val="110000"/>
              </a:lnSpc>
              <a:spcBef>
                <a:spcPts val="600"/>
              </a:spcBef>
              <a:buClr>
                <a:schemeClr val="accent4"/>
              </a:buClr>
              <a:buFont typeface="Wingdings" panose="05000000000000000000" pitchFamily="2" charset="2"/>
              <a:buChar char="§"/>
            </a:pPr>
            <a:r>
              <a:rPr lang="tr-TR" sz="2000" b="1" dirty="0">
                <a:latin typeface="+mn-lt"/>
              </a:rPr>
              <a:t>Konferanslar, toplantılar, </a:t>
            </a:r>
            <a:r>
              <a:rPr lang="tr-TR" sz="2000" b="1" dirty="0" err="1">
                <a:latin typeface="+mn-lt"/>
              </a:rPr>
              <a:t>çalıştaylar</a:t>
            </a:r>
            <a:r>
              <a:rPr lang="tr-TR" sz="2000" b="1" dirty="0">
                <a:latin typeface="+mn-lt"/>
              </a:rPr>
              <a:t>,  seminerler, eğitimler</a:t>
            </a:r>
            <a:r>
              <a:rPr lang="tr-TR" sz="2000" dirty="0">
                <a:latin typeface="+mn-lt"/>
              </a:rPr>
              <a:t>, deneyim paylaşımına katkı sağlayacak </a:t>
            </a:r>
            <a:r>
              <a:rPr lang="tr-TR" sz="2000" b="1" dirty="0">
                <a:latin typeface="+mn-lt"/>
              </a:rPr>
              <a:t>çalışma ziyaretleri</a:t>
            </a:r>
          </a:p>
          <a:p>
            <a:pPr marL="0" lvl="1" indent="0" algn="just">
              <a:lnSpc>
                <a:spcPct val="110000"/>
              </a:lnSpc>
              <a:spcBef>
                <a:spcPts val="400"/>
              </a:spcBef>
              <a:buClr>
                <a:schemeClr val="accent4"/>
              </a:buClr>
              <a:buNone/>
            </a:pPr>
            <a:endParaRPr lang="tr-TR" sz="1800" b="1" dirty="0">
              <a:latin typeface="+mn-lt"/>
            </a:endParaRPr>
          </a:p>
          <a:p>
            <a:pPr marL="363538" indent="-363538" algn="just">
              <a:lnSpc>
                <a:spcPct val="110000"/>
              </a:lnSpc>
              <a:spcBef>
                <a:spcPts val="600"/>
              </a:spcBef>
              <a:buClr>
                <a:schemeClr val="accent4"/>
              </a:buClr>
              <a:buFont typeface="Wingdings" panose="05000000000000000000" pitchFamily="2" charset="2"/>
              <a:buChar char="§"/>
            </a:pPr>
            <a:endParaRPr lang="tr-TR" sz="2000" dirty="0" smtClean="0">
              <a:latin typeface="+mn-lt"/>
            </a:endParaRPr>
          </a:p>
        </p:txBody>
      </p:sp>
      <p:sp>
        <p:nvSpPr>
          <p:cNvPr id="6" name="TextBox 5"/>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ÖRNEK FAALİYETLER</a:t>
            </a:r>
            <a:endParaRPr lang="en-US" sz="2200" dirty="0">
              <a:solidFill>
                <a:schemeClr val="accent5">
                  <a:lumMod val="50000"/>
                </a:schemeClr>
              </a:solidFill>
            </a:endParaRPr>
          </a:p>
        </p:txBody>
      </p:sp>
    </p:spTree>
    <p:extLst>
      <p:ext uri="{BB962C8B-B14F-4D97-AF65-F5344CB8AC3E}">
        <p14:creationId xmlns:p14="http://schemas.microsoft.com/office/powerpoint/2010/main" val="3273113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rPr>
              <a:t>ÖRNEK FAALİYETLER</a:t>
            </a:r>
            <a:endParaRPr lang="en-US" sz="2400" b="1" dirty="0">
              <a:solidFill>
                <a:schemeClr val="accent5">
                  <a:lumMod val="50000"/>
                </a:schemeClr>
              </a:solidFill>
            </a:endParaRPr>
          </a:p>
        </p:txBody>
      </p:sp>
      <p:sp>
        <p:nvSpPr>
          <p:cNvPr id="5" name="Content Placeholder 6"/>
          <p:cNvSpPr>
            <a:spLocks noGrp="1"/>
          </p:cNvSpPr>
          <p:nvPr>
            <p:ph idx="1"/>
          </p:nvPr>
        </p:nvSpPr>
        <p:spPr>
          <a:xfrm>
            <a:off x="628649" y="2332891"/>
            <a:ext cx="8222273" cy="3530027"/>
          </a:xfrm>
        </p:spPr>
        <p:txBody>
          <a:bodyPr vert="horz" lIns="91440" tIns="45720" rIns="91440" bIns="45720" rtlCol="0">
            <a:noAutofit/>
          </a:bodyPr>
          <a:lstStyle/>
          <a:p>
            <a:pPr marL="363538" indent="-363538" algn="just">
              <a:lnSpc>
                <a:spcPct val="110000"/>
              </a:lnSpc>
              <a:spcBef>
                <a:spcPts val="600"/>
              </a:spcBef>
              <a:buClr>
                <a:schemeClr val="accent4"/>
              </a:buClr>
              <a:buFont typeface="Wingdings" panose="05000000000000000000" pitchFamily="2" charset="2"/>
              <a:buChar char="§"/>
            </a:pPr>
            <a:r>
              <a:rPr lang="tr-TR" sz="2000" dirty="0">
                <a:latin typeface="+mn-lt"/>
              </a:rPr>
              <a:t>Yerel, bölgesel ve ulusal düzeyde yürütülecek </a:t>
            </a:r>
            <a:r>
              <a:rPr lang="tr-TR" sz="2000" b="1" dirty="0">
                <a:latin typeface="+mn-lt"/>
              </a:rPr>
              <a:t>bilgilendirme, farkındalık ve iletişim </a:t>
            </a:r>
            <a:r>
              <a:rPr lang="tr-TR" sz="2000" b="1" dirty="0" smtClean="0">
                <a:latin typeface="+mn-lt"/>
              </a:rPr>
              <a:t>faaliyetleri</a:t>
            </a:r>
            <a:endParaRPr lang="tr-TR" sz="2000" b="1" dirty="0">
              <a:latin typeface="+mn-lt"/>
            </a:endParaRPr>
          </a:p>
          <a:p>
            <a:pPr marL="363538" indent="-363538" algn="just">
              <a:lnSpc>
                <a:spcPct val="110000"/>
              </a:lnSpc>
              <a:spcBef>
                <a:spcPts val="600"/>
              </a:spcBef>
              <a:buClr>
                <a:schemeClr val="accent4"/>
              </a:buClr>
              <a:buFont typeface="Wingdings" panose="05000000000000000000" pitchFamily="2" charset="2"/>
              <a:buChar char="§"/>
            </a:pPr>
            <a:r>
              <a:rPr lang="tr-TR" sz="2000" dirty="0">
                <a:latin typeface="+mn-lt"/>
              </a:rPr>
              <a:t>Başlıca referans materyallerin tanıtılıp </a:t>
            </a:r>
            <a:r>
              <a:rPr lang="tr-TR" sz="2000" b="1" dirty="0">
                <a:latin typeface="+mn-lt"/>
              </a:rPr>
              <a:t>çevirisinin</a:t>
            </a:r>
            <a:r>
              <a:rPr lang="tr-TR" sz="2000" dirty="0">
                <a:latin typeface="+mn-lt"/>
              </a:rPr>
              <a:t> yapılması ve teknik ve politika odaklı </a:t>
            </a:r>
            <a:r>
              <a:rPr lang="tr-TR" sz="2000" b="1" dirty="0">
                <a:latin typeface="+mn-lt"/>
              </a:rPr>
              <a:t>bilginin ve uzmanlığın yaygınlaştırılması</a:t>
            </a:r>
          </a:p>
          <a:p>
            <a:pPr marL="363538" indent="-363538" algn="just">
              <a:lnSpc>
                <a:spcPct val="110000"/>
              </a:lnSpc>
              <a:spcBef>
                <a:spcPts val="600"/>
              </a:spcBef>
              <a:buClr>
                <a:schemeClr val="accent4"/>
              </a:buClr>
              <a:buFont typeface="Wingdings" panose="05000000000000000000" pitchFamily="2" charset="2"/>
              <a:buChar char="§"/>
            </a:pPr>
            <a:r>
              <a:rPr lang="tr-TR" sz="2000" b="1" dirty="0" smtClean="0">
                <a:latin typeface="+mn-lt"/>
              </a:rPr>
              <a:t>Etki </a:t>
            </a:r>
            <a:r>
              <a:rPr lang="tr-TR" sz="2000" b="1" dirty="0">
                <a:latin typeface="+mn-lt"/>
              </a:rPr>
              <a:t>değerlendirmeleri, tartışma, münazara ve politika yapma süreçlerine </a:t>
            </a:r>
            <a:r>
              <a:rPr lang="tr-TR" sz="2000" b="1" dirty="0" smtClean="0">
                <a:latin typeface="+mn-lt"/>
              </a:rPr>
              <a:t>katılım</a:t>
            </a:r>
          </a:p>
          <a:p>
            <a:pPr marL="363538" indent="-363538" algn="just">
              <a:lnSpc>
                <a:spcPct val="110000"/>
              </a:lnSpc>
              <a:spcBef>
                <a:spcPts val="600"/>
              </a:spcBef>
              <a:buClr>
                <a:schemeClr val="accent4"/>
              </a:buClr>
              <a:buFont typeface="Wingdings" panose="05000000000000000000" pitchFamily="2" charset="2"/>
              <a:buChar char="§"/>
            </a:pPr>
            <a:r>
              <a:rPr lang="tr-TR" sz="2000" dirty="0">
                <a:latin typeface="+mn-lt"/>
              </a:rPr>
              <a:t>STK’lar tarafından ortaklaşa yayımlanacak </a:t>
            </a:r>
            <a:r>
              <a:rPr lang="tr-TR" sz="2000" b="1" dirty="0">
                <a:latin typeface="+mn-lt"/>
              </a:rPr>
              <a:t>süreli </a:t>
            </a:r>
            <a:r>
              <a:rPr lang="tr-TR" sz="2000" b="1" dirty="0" smtClean="0">
                <a:latin typeface="+mn-lt"/>
              </a:rPr>
              <a:t>yayınlar</a:t>
            </a:r>
            <a:r>
              <a:rPr lang="tr-TR" sz="2000" dirty="0" smtClean="0">
                <a:latin typeface="+mn-lt"/>
              </a:rPr>
              <a:t> </a:t>
            </a:r>
            <a:endParaRPr lang="tr-TR" sz="2000" dirty="0">
              <a:latin typeface="+mn-lt"/>
            </a:endParaRPr>
          </a:p>
          <a:p>
            <a:pPr marL="363538" indent="-363538" algn="just">
              <a:lnSpc>
                <a:spcPct val="110000"/>
              </a:lnSpc>
              <a:spcBef>
                <a:spcPts val="600"/>
              </a:spcBef>
              <a:buClr>
                <a:schemeClr val="accent4"/>
              </a:buClr>
              <a:buFont typeface="Wingdings" panose="05000000000000000000" pitchFamily="2" charset="2"/>
              <a:buChar char="§"/>
            </a:pPr>
            <a:r>
              <a:rPr lang="tr-TR" sz="2000" b="1" dirty="0">
                <a:latin typeface="+mn-lt"/>
              </a:rPr>
              <a:t>Veri toplama </a:t>
            </a:r>
            <a:r>
              <a:rPr lang="tr-TR" sz="2000" dirty="0">
                <a:latin typeface="+mn-lt"/>
              </a:rPr>
              <a:t>(cinsiyet, yaş, engellilik </a:t>
            </a:r>
            <a:r>
              <a:rPr lang="tr-TR" sz="2000" dirty="0" err="1">
                <a:latin typeface="+mn-lt"/>
              </a:rPr>
              <a:t>vb</a:t>
            </a:r>
            <a:r>
              <a:rPr lang="tr-TR" sz="2000" dirty="0">
                <a:latin typeface="+mn-lt"/>
              </a:rPr>
              <a:t> kriterlere göre)</a:t>
            </a:r>
          </a:p>
          <a:p>
            <a:pPr marL="0" indent="0" algn="just">
              <a:lnSpc>
                <a:spcPct val="110000"/>
              </a:lnSpc>
              <a:spcBef>
                <a:spcPts val="600"/>
              </a:spcBef>
              <a:buClr>
                <a:schemeClr val="accent4"/>
              </a:buClr>
              <a:buNone/>
            </a:pPr>
            <a:endParaRPr lang="tr-TR" sz="2000" dirty="0">
              <a:latin typeface="+mn-lt"/>
            </a:endParaRPr>
          </a:p>
          <a:p>
            <a:pPr marL="363538" indent="-363538" algn="just">
              <a:lnSpc>
                <a:spcPct val="110000"/>
              </a:lnSpc>
              <a:spcBef>
                <a:spcPts val="600"/>
              </a:spcBef>
              <a:buClr>
                <a:schemeClr val="accent4"/>
              </a:buClr>
              <a:buFont typeface="Wingdings" panose="05000000000000000000" pitchFamily="2" charset="2"/>
              <a:buChar char="§"/>
            </a:pPr>
            <a:endParaRPr lang="tr-TR" sz="2000" dirty="0">
              <a:latin typeface="+mn-lt"/>
            </a:endParaRPr>
          </a:p>
        </p:txBody>
      </p:sp>
    </p:spTree>
    <p:extLst>
      <p:ext uri="{BB962C8B-B14F-4D97-AF65-F5344CB8AC3E}">
        <p14:creationId xmlns:p14="http://schemas.microsoft.com/office/powerpoint/2010/main" val="2403931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rPr>
              <a:t>ÖRNEK FAALİYETLER</a:t>
            </a:r>
            <a:endParaRPr lang="en-US" sz="2400" b="1" dirty="0">
              <a:solidFill>
                <a:schemeClr val="accent5">
                  <a:lumMod val="50000"/>
                </a:schemeClr>
              </a:solidFill>
            </a:endParaRPr>
          </a:p>
        </p:txBody>
      </p:sp>
      <p:sp>
        <p:nvSpPr>
          <p:cNvPr id="5" name="Content Placeholder 6"/>
          <p:cNvSpPr>
            <a:spLocks noGrp="1"/>
          </p:cNvSpPr>
          <p:nvPr>
            <p:ph idx="1"/>
          </p:nvPr>
        </p:nvSpPr>
        <p:spPr>
          <a:xfrm>
            <a:off x="628649" y="2092259"/>
            <a:ext cx="8222273" cy="3992657"/>
          </a:xfrm>
        </p:spPr>
        <p:txBody>
          <a:bodyPr vert="horz" lIns="91440" tIns="45720" rIns="91440" bIns="45720" rtlCol="0">
            <a:noAutofit/>
          </a:bodyPr>
          <a:lstStyle/>
          <a:p>
            <a:pPr marL="363538" indent="-363538" algn="just">
              <a:lnSpc>
                <a:spcPct val="110000"/>
              </a:lnSpc>
              <a:spcBef>
                <a:spcPts val="600"/>
              </a:spcBef>
              <a:buClr>
                <a:schemeClr val="accent4"/>
              </a:buClr>
              <a:buFont typeface="Wingdings" panose="05000000000000000000" pitchFamily="2" charset="2"/>
              <a:buChar char="§"/>
            </a:pPr>
            <a:r>
              <a:rPr lang="tr-TR" sz="2000" dirty="0">
                <a:latin typeface="+mn-lt"/>
              </a:rPr>
              <a:t>AB politikalarını ve Türkiye’nin katılım sürecini takip etmeleri amacıyla STK’lara daha iyi beceriler kazandırmaya yönelik </a:t>
            </a:r>
            <a:r>
              <a:rPr lang="tr-TR" sz="2000" b="1" dirty="0">
                <a:latin typeface="+mn-lt"/>
              </a:rPr>
              <a:t>eğitim programları</a:t>
            </a:r>
          </a:p>
          <a:p>
            <a:pPr marL="363538" indent="-363538" algn="just">
              <a:lnSpc>
                <a:spcPct val="110000"/>
              </a:lnSpc>
              <a:spcBef>
                <a:spcPts val="600"/>
              </a:spcBef>
              <a:buClr>
                <a:schemeClr val="accent4"/>
              </a:buClr>
              <a:buFont typeface="Wingdings" panose="05000000000000000000" pitchFamily="2" charset="2"/>
              <a:buChar char="§"/>
            </a:pPr>
            <a:r>
              <a:rPr lang="tr-TR" sz="2000" dirty="0">
                <a:latin typeface="+mn-lt"/>
              </a:rPr>
              <a:t>Daha iyi ilişkilerin ve sürdürülebilir diyalogun geliştirilmesi ve AB ile Türk vatandaşları arasındaki önyargıya karşı mücadeleye katkıda bulunulması amacıyla </a:t>
            </a:r>
            <a:r>
              <a:rPr lang="tr-TR" sz="2000" b="1" dirty="0">
                <a:latin typeface="+mn-lt"/>
              </a:rPr>
              <a:t>kitap, film, belgesel vb. </a:t>
            </a:r>
            <a:r>
              <a:rPr lang="tr-TR" sz="2000" dirty="0">
                <a:latin typeface="+mn-lt"/>
              </a:rPr>
              <a:t>hazırlanması</a:t>
            </a:r>
          </a:p>
          <a:p>
            <a:pPr marL="363538" indent="-363538" algn="just">
              <a:lnSpc>
                <a:spcPct val="110000"/>
              </a:lnSpc>
              <a:spcBef>
                <a:spcPts val="600"/>
              </a:spcBef>
              <a:buClr>
                <a:schemeClr val="accent4"/>
              </a:buClr>
              <a:buFont typeface="Wingdings" panose="05000000000000000000" pitchFamily="2" charset="2"/>
              <a:buChar char="§"/>
            </a:pPr>
            <a:r>
              <a:rPr lang="tr-TR" sz="2000" dirty="0" smtClean="0">
                <a:latin typeface="+mn-lt"/>
              </a:rPr>
              <a:t>Projenin </a:t>
            </a:r>
            <a:r>
              <a:rPr lang="tr-TR" sz="2000" b="1" dirty="0" smtClean="0">
                <a:latin typeface="+mn-lt"/>
              </a:rPr>
              <a:t>açılış ve kapanış törenlerinin </a:t>
            </a:r>
            <a:r>
              <a:rPr lang="tr-TR" sz="2000" dirty="0" smtClean="0">
                <a:latin typeface="+mn-lt"/>
              </a:rPr>
              <a:t>düzenlenmesi</a:t>
            </a:r>
          </a:p>
          <a:p>
            <a:pPr marL="363538" indent="-363538" algn="just">
              <a:lnSpc>
                <a:spcPct val="110000"/>
              </a:lnSpc>
              <a:spcBef>
                <a:spcPts val="600"/>
              </a:spcBef>
              <a:buClr>
                <a:schemeClr val="accent4"/>
              </a:buClr>
              <a:buFont typeface="Wingdings" panose="05000000000000000000" pitchFamily="2" charset="2"/>
              <a:buChar char="§"/>
            </a:pPr>
            <a:r>
              <a:rPr lang="tr-TR" sz="2000" dirty="0" smtClean="0">
                <a:latin typeface="+mn-lt"/>
              </a:rPr>
              <a:t>Sivil toplumdaki etkileşimi artırmak için </a:t>
            </a:r>
            <a:r>
              <a:rPr lang="tr-TR" sz="2000" b="1" dirty="0" smtClean="0">
                <a:latin typeface="+mn-lt"/>
              </a:rPr>
              <a:t>sosyal medya faaliyetleri</a:t>
            </a:r>
          </a:p>
          <a:p>
            <a:pPr marL="0" indent="0" algn="just">
              <a:lnSpc>
                <a:spcPct val="110000"/>
              </a:lnSpc>
              <a:spcBef>
                <a:spcPts val="600"/>
              </a:spcBef>
              <a:buClr>
                <a:schemeClr val="accent4"/>
              </a:buClr>
              <a:buNone/>
            </a:pPr>
            <a:endParaRPr lang="tr-TR" sz="2000" b="1" dirty="0" smtClean="0">
              <a:latin typeface="+mn-lt"/>
            </a:endParaRPr>
          </a:p>
          <a:p>
            <a:pPr marL="0" indent="0" algn="just">
              <a:lnSpc>
                <a:spcPct val="110000"/>
              </a:lnSpc>
              <a:spcBef>
                <a:spcPts val="600"/>
              </a:spcBef>
              <a:buClr>
                <a:schemeClr val="accent4"/>
              </a:buClr>
              <a:buNone/>
            </a:pPr>
            <a:r>
              <a:rPr lang="tr-TR" sz="2000" b="1" dirty="0" smtClean="0">
                <a:latin typeface="+mn-lt"/>
              </a:rPr>
              <a:t>Projeler tek bir faaliyete odaklanmamalıdır</a:t>
            </a:r>
            <a:r>
              <a:rPr lang="tr-TR" sz="2000" dirty="0" smtClean="0">
                <a:latin typeface="+mn-lt"/>
              </a:rPr>
              <a:t>. </a:t>
            </a:r>
          </a:p>
          <a:p>
            <a:pPr marL="0" indent="0" algn="just">
              <a:lnSpc>
                <a:spcPct val="110000"/>
              </a:lnSpc>
              <a:spcBef>
                <a:spcPts val="600"/>
              </a:spcBef>
              <a:buClr>
                <a:schemeClr val="accent4"/>
              </a:buClr>
              <a:buNone/>
            </a:pPr>
            <a:endParaRPr lang="tr-TR" sz="2000" dirty="0" smtClean="0">
              <a:latin typeface="+mn-lt"/>
            </a:endParaRPr>
          </a:p>
          <a:p>
            <a:pPr marL="0" indent="0" algn="just">
              <a:lnSpc>
                <a:spcPct val="110000"/>
              </a:lnSpc>
              <a:spcBef>
                <a:spcPts val="600"/>
              </a:spcBef>
              <a:buClr>
                <a:schemeClr val="accent4"/>
              </a:buClr>
              <a:buNone/>
            </a:pPr>
            <a:endParaRPr lang="tr-TR" sz="2000" dirty="0">
              <a:latin typeface="+mn-lt"/>
            </a:endParaRPr>
          </a:p>
          <a:p>
            <a:pPr marL="363538" indent="-363538" algn="just">
              <a:lnSpc>
                <a:spcPct val="110000"/>
              </a:lnSpc>
              <a:spcBef>
                <a:spcPts val="600"/>
              </a:spcBef>
              <a:buClr>
                <a:schemeClr val="accent4"/>
              </a:buClr>
              <a:buFont typeface="Wingdings" panose="05000000000000000000" pitchFamily="2" charset="2"/>
              <a:buChar char="§"/>
            </a:pPr>
            <a:endParaRPr lang="tr-TR" sz="2000" dirty="0" smtClean="0">
              <a:latin typeface="+mn-lt"/>
            </a:endParaRPr>
          </a:p>
          <a:p>
            <a:pPr marL="363538" indent="-363538" algn="just">
              <a:lnSpc>
                <a:spcPct val="110000"/>
              </a:lnSpc>
              <a:spcBef>
                <a:spcPts val="600"/>
              </a:spcBef>
              <a:buClr>
                <a:schemeClr val="accent4"/>
              </a:buClr>
              <a:buFont typeface="Wingdings" panose="05000000000000000000" pitchFamily="2" charset="2"/>
              <a:buChar char="§"/>
            </a:pPr>
            <a:endParaRPr lang="tr-TR" sz="2000" dirty="0" smtClean="0">
              <a:latin typeface="+mn-lt"/>
            </a:endParaRPr>
          </a:p>
          <a:p>
            <a:pPr marL="363538" indent="-363538" algn="just">
              <a:lnSpc>
                <a:spcPct val="110000"/>
              </a:lnSpc>
              <a:spcBef>
                <a:spcPts val="600"/>
              </a:spcBef>
              <a:buClr>
                <a:schemeClr val="accent4"/>
              </a:buClr>
              <a:buFont typeface="Wingdings" panose="05000000000000000000" pitchFamily="2" charset="2"/>
              <a:buChar char="§"/>
            </a:pPr>
            <a:endParaRPr lang="tr-TR" sz="2000" dirty="0" smtClean="0">
              <a:latin typeface="+mn-lt"/>
            </a:endParaRPr>
          </a:p>
          <a:p>
            <a:pPr marL="363538" indent="-363538" algn="just">
              <a:lnSpc>
                <a:spcPct val="110000"/>
              </a:lnSpc>
              <a:spcBef>
                <a:spcPts val="600"/>
              </a:spcBef>
              <a:buClr>
                <a:schemeClr val="accent4"/>
              </a:buClr>
              <a:buFont typeface="Wingdings" panose="05000000000000000000" pitchFamily="2" charset="2"/>
              <a:buChar char="§"/>
            </a:pPr>
            <a:endParaRPr lang="tr-TR" sz="2000" dirty="0">
              <a:latin typeface="+mn-lt"/>
            </a:endParaRPr>
          </a:p>
          <a:p>
            <a:pPr marL="363538" indent="-363538" algn="just">
              <a:lnSpc>
                <a:spcPct val="110000"/>
              </a:lnSpc>
              <a:spcBef>
                <a:spcPts val="600"/>
              </a:spcBef>
              <a:buClr>
                <a:schemeClr val="accent4"/>
              </a:buClr>
              <a:buFont typeface="Wingdings" panose="05000000000000000000" pitchFamily="2" charset="2"/>
              <a:buChar char="§"/>
            </a:pPr>
            <a:endParaRPr lang="tr-TR" sz="2000" dirty="0">
              <a:latin typeface="+mn-lt"/>
            </a:endParaRPr>
          </a:p>
        </p:txBody>
      </p:sp>
    </p:spTree>
    <p:extLst>
      <p:ext uri="{BB962C8B-B14F-4D97-AF65-F5344CB8AC3E}">
        <p14:creationId xmlns:p14="http://schemas.microsoft.com/office/powerpoint/2010/main" val="376289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3746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UYGUN OLMAYAN PROJE KONULARI</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783894"/>
            <a:ext cx="7886700" cy="4282606"/>
          </a:xfrm>
        </p:spPr>
        <p:txBody>
          <a:bodyPr vert="horz" lIns="91440" tIns="45720" rIns="91440" bIns="45720" rtlCol="0">
            <a:noAutofit/>
          </a:bodyPr>
          <a:lstStyle/>
          <a:p>
            <a:pPr marL="0" indent="0" algn="just">
              <a:buNone/>
            </a:pPr>
            <a:r>
              <a:rPr lang="tr-TR" altLang="tr-TR" sz="2000" dirty="0">
                <a:latin typeface="+mn-lt"/>
              </a:rPr>
              <a:t>Tüm projeler her koşulda yürürlükteki yasa ve yönetmeliklere uygun olmalı ve </a:t>
            </a:r>
            <a:r>
              <a:rPr lang="tr-TR" altLang="tr-TR" sz="2000" b="1" dirty="0">
                <a:latin typeface="+mn-lt"/>
              </a:rPr>
              <a:t>aşağıdaki konuları </a:t>
            </a:r>
            <a:r>
              <a:rPr lang="tr-TR" altLang="tr-TR" sz="2000" b="1" u="sng" dirty="0">
                <a:latin typeface="+mn-lt"/>
              </a:rPr>
              <a:t>kesinlikle</a:t>
            </a:r>
            <a:r>
              <a:rPr lang="tr-TR" altLang="tr-TR" sz="2000" b="1" dirty="0">
                <a:latin typeface="+mn-lt"/>
              </a:rPr>
              <a:t> içermemelidir</a:t>
            </a:r>
            <a:r>
              <a:rPr lang="tr-TR" altLang="tr-TR" sz="2000" dirty="0">
                <a:latin typeface="+mn-lt"/>
              </a:rPr>
              <a:t>: </a:t>
            </a: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sz="1800" dirty="0">
                <a:latin typeface="+mn-lt"/>
              </a:rPr>
              <a:t>Sadece veya büyük ölçüde çalıştaylara, seminerlere, konferanslara, kongrelere katılım için </a:t>
            </a:r>
            <a:r>
              <a:rPr lang="tr-TR" sz="1800" b="1" dirty="0">
                <a:latin typeface="+mn-lt"/>
              </a:rPr>
              <a:t>bireysel finansman </a:t>
            </a:r>
            <a:r>
              <a:rPr lang="tr-TR" sz="1800" dirty="0">
                <a:latin typeface="+mn-lt"/>
              </a:rPr>
              <a:t>sağlanmasını içeren projeler;</a:t>
            </a:r>
            <a:endParaRPr lang="en-US" sz="1800" dirty="0">
              <a:latin typeface="+mn-lt"/>
            </a:endParaRP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sz="1800" dirty="0">
                <a:latin typeface="+mn-lt"/>
              </a:rPr>
              <a:t>Sadece veya büyük ölçüde çalışma ya da eğitim kursları için verilecek </a:t>
            </a:r>
            <a:r>
              <a:rPr lang="tr-TR" sz="1800" b="1" dirty="0">
                <a:latin typeface="+mn-lt"/>
              </a:rPr>
              <a:t>bireysel burslara </a:t>
            </a:r>
            <a:r>
              <a:rPr lang="tr-TR" sz="1800" dirty="0">
                <a:latin typeface="+mn-lt"/>
              </a:rPr>
              <a:t>yönelik projeler;</a:t>
            </a:r>
            <a:endParaRPr lang="en-US" sz="1800" dirty="0">
              <a:latin typeface="+mn-lt"/>
            </a:endParaRP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sz="1800" dirty="0">
                <a:latin typeface="+mn-lt"/>
              </a:rPr>
              <a:t>Konferanslar, yuvarlak masa oturumları, seminerler veya </a:t>
            </a:r>
            <a:r>
              <a:rPr lang="tr-TR" sz="1800" b="1" dirty="0">
                <a:latin typeface="+mn-lt"/>
              </a:rPr>
              <a:t>benzeri tek seferlik faaliyetler. </a:t>
            </a:r>
            <a:r>
              <a:rPr lang="tr-TR" sz="1800" dirty="0">
                <a:latin typeface="+mn-lt"/>
              </a:rPr>
              <a:t>Bu faaliyetler yalnızca daha kapsamlı bir projenin parçasını oluşturmaları durumunda finanse edilebilecektir. Hazırlık ve/veya tamamlanma sonrası yayınlar kendi başlarına kapsamlı proje anlamı taşımaz. </a:t>
            </a:r>
            <a:endParaRPr lang="en-US" sz="1800" dirty="0">
              <a:latin typeface="+mn-lt"/>
            </a:endParaRP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sz="1800" dirty="0">
                <a:latin typeface="+mn-lt"/>
              </a:rPr>
              <a:t>Hâlihazırda devlet bütçesinden ya da başka AB programlarından ya da </a:t>
            </a:r>
            <a:r>
              <a:rPr lang="tr-TR" sz="1800" b="1" dirty="0">
                <a:latin typeface="+mn-lt"/>
              </a:rPr>
              <a:t>diğer kaynaklardan finanse edilmekte olan faaliyetler</a:t>
            </a:r>
            <a:r>
              <a:rPr lang="tr-TR" sz="1800" dirty="0">
                <a:latin typeface="+mn-lt"/>
              </a:rPr>
              <a:t>;</a:t>
            </a:r>
            <a:endParaRPr lang="en-US" sz="1800" dirty="0">
              <a:latin typeface="+mn-lt"/>
            </a:endParaRPr>
          </a:p>
        </p:txBody>
      </p:sp>
    </p:spTree>
    <p:extLst>
      <p:ext uri="{BB962C8B-B14F-4D97-AF65-F5344CB8AC3E}">
        <p14:creationId xmlns:p14="http://schemas.microsoft.com/office/powerpoint/2010/main" val="745832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UYGUN OLMAYAN PROJE KONULARI</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933205"/>
            <a:ext cx="8118308" cy="3929714"/>
          </a:xfrm>
        </p:spPr>
        <p:txBody>
          <a:bodyPr vert="horz" lIns="91440" tIns="45720" rIns="91440" bIns="45720" rtlCol="0">
            <a:noAutofit/>
          </a:bodyPr>
          <a:lstStyle/>
          <a:p>
            <a:pPr marL="363538" lvl="1" indent="-363538">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MFİB ile </a:t>
            </a:r>
            <a:r>
              <a:rPr lang="tr-TR" altLang="tr-TR" sz="2000" b="1" dirty="0">
                <a:latin typeface="+mn-lt"/>
              </a:rPr>
              <a:t>hibe sözleşmesinin imzalanmasından önce</a:t>
            </a:r>
            <a:r>
              <a:rPr lang="tr-TR" altLang="tr-TR" sz="2000" dirty="0">
                <a:latin typeface="+mn-lt"/>
              </a:rPr>
              <a:t> başlayan faaliyetler;</a:t>
            </a:r>
          </a:p>
          <a:p>
            <a:pPr marL="363538" lvl="1" indent="-363538">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Yalnızca akademik araştırma faaliyetleri içeren projeler ve fizibilite çalışmaları (daha büyük bir projenin parçası değilse);</a:t>
            </a:r>
          </a:p>
          <a:p>
            <a:pPr marL="363538" lvl="1" indent="-363538">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Ticari faaliyetler;</a:t>
            </a:r>
          </a:p>
          <a:p>
            <a:pPr marL="363538" lvl="1" indent="-363538">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İdeolojik açıdan önyargılı veya doğası gereği partizan olan faaliyetler;</a:t>
            </a:r>
          </a:p>
          <a:p>
            <a:pPr marL="363538" lvl="1" indent="-363538">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Siyasi partileri destekleyen faaliyetler;</a:t>
            </a:r>
          </a:p>
          <a:p>
            <a:pPr marL="363538" lvl="1" indent="-363538">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Mali destek faaliyetleri (yani hibenin diğer kişi ya da kuruluşlara (maddi veya ayni) hibe edilmesi veya kendi işlerini kurabilmeleri vb. için diğer kişi ya da kuruluşlara borç vermek);</a:t>
            </a:r>
          </a:p>
        </p:txBody>
      </p:sp>
    </p:spTree>
    <p:extLst>
      <p:ext uri="{BB962C8B-B14F-4D97-AF65-F5344CB8AC3E}">
        <p14:creationId xmlns:p14="http://schemas.microsoft.com/office/powerpoint/2010/main" val="656045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80022"/>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UYGUN OLMAYAN PROJE KONULARI</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853253"/>
            <a:ext cx="7886700" cy="4170524"/>
          </a:xfrm>
        </p:spPr>
        <p:txBody>
          <a:bodyPr vert="horz" lIns="91440" tIns="45720" rIns="91440" bIns="45720" rtlCol="0">
            <a:noAutofit/>
          </a:bodyPr>
          <a:lstStyle/>
          <a:p>
            <a:pPr marL="363538" lvl="1" indent="-363538" algn="just">
              <a:lnSpc>
                <a:spcPct val="110000"/>
              </a:lnSpc>
              <a:spcBef>
                <a:spcPts val="400"/>
              </a:spcBef>
              <a:spcAft>
                <a:spcPts val="400"/>
              </a:spcAft>
              <a:buClr>
                <a:schemeClr val="accent4"/>
              </a:buClr>
              <a:buFont typeface="Wingdings" panose="05000000000000000000" pitchFamily="2" charset="2"/>
              <a:buChar char="§"/>
            </a:pPr>
            <a:r>
              <a:rPr lang="tr-TR" altLang="tr-TR" sz="2000" dirty="0">
                <a:latin typeface="+mn-lt"/>
              </a:rPr>
              <a:t>Yeni tesis/ek yapıların inşası veya ilgili </a:t>
            </a:r>
            <a:r>
              <a:rPr lang="tr-TR" altLang="tr-TR" sz="2000" b="1" dirty="0">
                <a:latin typeface="+mn-lt"/>
              </a:rPr>
              <a:t>yatırımlar</a:t>
            </a:r>
            <a:r>
              <a:rPr lang="tr-TR" altLang="tr-TR" sz="2000" dirty="0">
                <a:latin typeface="+mn-lt"/>
              </a:rPr>
              <a:t>;</a:t>
            </a:r>
          </a:p>
          <a:p>
            <a:pPr marL="363538" lvl="1" indent="-363538" algn="just">
              <a:lnSpc>
                <a:spcPct val="110000"/>
              </a:lnSpc>
              <a:spcBef>
                <a:spcPts val="400"/>
              </a:spcBef>
              <a:spcAft>
                <a:spcPts val="400"/>
              </a:spcAft>
              <a:buClr>
                <a:schemeClr val="accent4"/>
              </a:buClr>
              <a:buFont typeface="Wingdings" panose="05000000000000000000" pitchFamily="2" charset="2"/>
              <a:buChar char="§"/>
            </a:pPr>
            <a:r>
              <a:rPr lang="tr-TR" altLang="tr-TR" sz="2000" dirty="0">
                <a:latin typeface="+mn-lt"/>
              </a:rPr>
              <a:t>Özel veya kamu işletmelerinin kurulmasını veya mevcut olanların faaliyetlerine destek verilmesini ve </a:t>
            </a:r>
            <a:r>
              <a:rPr lang="tr-TR" altLang="tr-TR" sz="2000" b="1" dirty="0">
                <a:latin typeface="+mn-lt"/>
              </a:rPr>
              <a:t>kar amacı güden </a:t>
            </a:r>
            <a:r>
              <a:rPr lang="tr-TR" altLang="tr-TR" sz="2000" dirty="0">
                <a:latin typeface="+mn-lt"/>
              </a:rPr>
              <a:t>faaliyetleri içeren projeler</a:t>
            </a:r>
            <a:r>
              <a:rPr lang="tr-TR" altLang="tr-TR" sz="2000" dirty="0" smtClean="0">
                <a:latin typeface="+mn-lt"/>
              </a:rPr>
              <a:t>;</a:t>
            </a:r>
          </a:p>
          <a:p>
            <a:pPr marL="363538" lvl="1" indent="-363538" algn="just">
              <a:lnSpc>
                <a:spcPct val="110000"/>
              </a:lnSpc>
              <a:spcBef>
                <a:spcPts val="400"/>
              </a:spcBef>
              <a:spcAft>
                <a:spcPts val="400"/>
              </a:spcAft>
              <a:buClr>
                <a:schemeClr val="accent4"/>
              </a:buClr>
              <a:buFont typeface="Wingdings" panose="05000000000000000000" pitchFamily="2" charset="2"/>
              <a:buChar char="§"/>
            </a:pPr>
            <a:r>
              <a:rPr lang="tr-TR" altLang="tr-TR" sz="2000" dirty="0" smtClean="0">
                <a:latin typeface="+mn-lt"/>
              </a:rPr>
              <a:t>Halihazırda </a:t>
            </a:r>
            <a:r>
              <a:rPr lang="tr-TR" altLang="tr-TR" sz="2000" dirty="0">
                <a:latin typeface="+mn-lt"/>
              </a:rPr>
              <a:t>başvuru sahipleri tarafından yürütülmekte olan ana aktivitelere mali destek sağlamayı kapsayan projeler;</a:t>
            </a:r>
          </a:p>
          <a:p>
            <a:pPr marL="363538" lvl="1" indent="-363538" algn="just">
              <a:lnSpc>
                <a:spcPct val="110000"/>
              </a:lnSpc>
              <a:spcBef>
                <a:spcPts val="400"/>
              </a:spcBef>
              <a:spcAft>
                <a:spcPts val="400"/>
              </a:spcAft>
              <a:buClr>
                <a:schemeClr val="accent4"/>
              </a:buClr>
              <a:buFont typeface="Wingdings" panose="05000000000000000000" pitchFamily="2" charset="2"/>
              <a:buChar char="§"/>
            </a:pPr>
            <a:r>
              <a:rPr lang="tr-TR" altLang="tr-TR" sz="2000" b="1" dirty="0">
                <a:latin typeface="+mn-lt"/>
              </a:rPr>
              <a:t>Altyapı projeleri </a:t>
            </a:r>
            <a:r>
              <a:rPr lang="tr-TR" altLang="tr-TR" sz="2000" dirty="0">
                <a:latin typeface="+mn-lt"/>
              </a:rPr>
              <a:t>ya da esas olarak </a:t>
            </a:r>
            <a:r>
              <a:rPr lang="tr-TR" altLang="tr-TR" sz="2000" b="1" dirty="0">
                <a:latin typeface="+mn-lt"/>
              </a:rPr>
              <a:t>ekipman satın alımına </a:t>
            </a:r>
            <a:r>
              <a:rPr lang="tr-TR" altLang="tr-TR" sz="2000" dirty="0">
                <a:latin typeface="+mn-lt"/>
              </a:rPr>
              <a:t>yönelik projeler;</a:t>
            </a:r>
          </a:p>
          <a:p>
            <a:pPr marL="363538" lvl="1" indent="-363538" algn="just">
              <a:lnSpc>
                <a:spcPct val="110000"/>
              </a:lnSpc>
              <a:spcBef>
                <a:spcPts val="400"/>
              </a:spcBef>
              <a:spcAft>
                <a:spcPts val="400"/>
              </a:spcAft>
              <a:buClr>
                <a:schemeClr val="accent4"/>
              </a:buClr>
              <a:buFont typeface="Wingdings" panose="05000000000000000000" pitchFamily="2" charset="2"/>
              <a:buChar char="§"/>
            </a:pPr>
            <a:r>
              <a:rPr lang="tr-TR" altLang="tr-TR" sz="2000" dirty="0">
                <a:latin typeface="+mn-lt"/>
              </a:rPr>
              <a:t>Yalnızca strateji, plan ya da benzeri dokümanlar geliştirmeye yönelik projeler; </a:t>
            </a:r>
          </a:p>
          <a:p>
            <a:pPr marL="363538" lvl="1" indent="-363538" algn="just">
              <a:lnSpc>
                <a:spcPct val="110000"/>
              </a:lnSpc>
              <a:spcBef>
                <a:spcPts val="400"/>
              </a:spcBef>
              <a:spcAft>
                <a:spcPts val="400"/>
              </a:spcAft>
              <a:buClr>
                <a:schemeClr val="accent4"/>
              </a:buClr>
              <a:buFont typeface="Wingdings" panose="05000000000000000000" pitchFamily="2" charset="2"/>
              <a:buChar char="§"/>
            </a:pPr>
            <a:r>
              <a:rPr lang="tr-TR" altLang="tr-TR" sz="2000" dirty="0" smtClean="0">
                <a:latin typeface="+mn-lt"/>
              </a:rPr>
              <a:t>Yiyecek</a:t>
            </a:r>
            <a:r>
              <a:rPr lang="tr-TR" altLang="tr-TR" sz="2000" dirty="0">
                <a:latin typeface="+mn-lt"/>
              </a:rPr>
              <a:t>, giyecek sağlanması gibi </a:t>
            </a:r>
            <a:r>
              <a:rPr lang="tr-TR" altLang="tr-TR" sz="2000" b="1" dirty="0">
                <a:latin typeface="+mn-lt"/>
              </a:rPr>
              <a:t>sosyal hizmet projeleri</a:t>
            </a:r>
            <a:r>
              <a:rPr lang="tr-TR" altLang="tr-TR" sz="2000" dirty="0">
                <a:latin typeface="+mn-lt"/>
              </a:rPr>
              <a:t>;</a:t>
            </a:r>
          </a:p>
        </p:txBody>
      </p:sp>
    </p:spTree>
    <p:extLst>
      <p:ext uri="{BB962C8B-B14F-4D97-AF65-F5344CB8AC3E}">
        <p14:creationId xmlns:p14="http://schemas.microsoft.com/office/powerpoint/2010/main" val="408740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GÖRÜNÜRLÜK</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sz="2200" dirty="0">
                <a:latin typeface="+mn-lt"/>
              </a:rPr>
              <a:t>Başvuru Sahiplerinin hedef ve önceliklere uyması ve AB finansmanının görünürlüğünü sağlaması gerekmektedir </a:t>
            </a:r>
            <a:r>
              <a:rPr lang="tr-TR" sz="2200" dirty="0" smtClean="0">
                <a:latin typeface="+mn-lt"/>
              </a:rPr>
              <a:t>(Avrupa </a:t>
            </a:r>
            <a:r>
              <a:rPr lang="tr-TR" sz="2200" dirty="0">
                <a:latin typeface="+mn-lt"/>
              </a:rPr>
              <a:t>Komisyonu’nun </a:t>
            </a:r>
            <a:r>
              <a:rPr lang="tr-TR" sz="2200" dirty="0">
                <a:latin typeface="+mn-lt"/>
                <a:hlinkClick r:id="rId3"/>
              </a:rPr>
              <a:t>https://</a:t>
            </a:r>
            <a:r>
              <a:rPr lang="tr-TR" sz="2200" dirty="0" smtClean="0">
                <a:latin typeface="+mn-lt"/>
                <a:hlinkClick r:id="rId3"/>
              </a:rPr>
              <a:t>ec.europa.eu/europeaid/funding/communication-and-visibility-manual-eu-external-actions_en</a:t>
            </a:r>
            <a:r>
              <a:rPr lang="tr-TR" sz="2200" dirty="0" smtClean="0">
                <a:latin typeface="+mn-lt"/>
              </a:rPr>
              <a:t> </a:t>
            </a:r>
            <a:r>
              <a:rPr lang="tr-TR" sz="2200" dirty="0">
                <a:latin typeface="+mn-lt"/>
              </a:rPr>
              <a:t>adresinde yayınlanan AB Dış Faaliyetlerine İlişkin İletişim ve Görünürlük Rehberi). </a:t>
            </a: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sz="2200" dirty="0">
                <a:latin typeface="+mn-lt"/>
              </a:rPr>
              <a:t>Bu yayını tamamlayıcı mahiyetteki görünürlük </a:t>
            </a:r>
            <a:r>
              <a:rPr lang="tr-TR" sz="2200" dirty="0" smtClean="0">
                <a:latin typeface="+mn-lt"/>
              </a:rPr>
              <a:t>rehberine, </a:t>
            </a:r>
            <a:r>
              <a:rPr lang="tr-TR" sz="2200" dirty="0">
                <a:latin typeface="+mn-lt"/>
              </a:rPr>
              <a:t>AB Türkiye Delegasyonu’nun </a:t>
            </a:r>
            <a:r>
              <a:rPr lang="tr-TR" sz="2200" dirty="0" smtClean="0">
                <a:latin typeface="+mn-lt"/>
                <a:hlinkClick r:id="rId4"/>
              </a:rPr>
              <a:t>http</a:t>
            </a:r>
            <a:r>
              <a:rPr lang="tr-TR" sz="2200" dirty="0">
                <a:latin typeface="+mn-lt"/>
                <a:hlinkClick r:id="rId4"/>
              </a:rPr>
              <a:t>://</a:t>
            </a:r>
            <a:r>
              <a:rPr lang="tr-TR" sz="2200" dirty="0" smtClean="0">
                <a:latin typeface="+mn-lt"/>
                <a:hlinkClick r:id="rId4"/>
              </a:rPr>
              <a:t>avrupa.info.tr/eu-funding-in-turkey/visibility-guidelines.html</a:t>
            </a:r>
            <a:r>
              <a:rPr lang="tr-TR" sz="2200" dirty="0" smtClean="0">
                <a:latin typeface="+mn-lt"/>
              </a:rPr>
              <a:t> adresinden </a:t>
            </a:r>
            <a:r>
              <a:rPr lang="tr-TR" sz="2200" dirty="0">
                <a:latin typeface="+mn-lt"/>
              </a:rPr>
              <a:t>erişilebilir.</a:t>
            </a:r>
          </a:p>
        </p:txBody>
      </p:sp>
    </p:spTree>
    <p:extLst>
      <p:ext uri="{BB962C8B-B14F-4D97-AF65-F5344CB8AC3E}">
        <p14:creationId xmlns:p14="http://schemas.microsoft.com/office/powerpoint/2010/main" val="4205810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en-US" sz="2400" b="1" dirty="0" smtClean="0">
                <a:solidFill>
                  <a:schemeClr val="accent5">
                    <a:lumMod val="50000"/>
                  </a:schemeClr>
                </a:solidFill>
                <a:cs typeface="Calibri"/>
              </a:rPr>
              <a:t>PROGRAMIN </a:t>
            </a:r>
            <a:r>
              <a:rPr lang="tr-TR" sz="2400" b="1" dirty="0" smtClean="0">
                <a:solidFill>
                  <a:schemeClr val="accent5">
                    <a:lumMod val="50000"/>
                  </a:schemeClr>
                </a:solidFill>
                <a:cs typeface="Calibri"/>
              </a:rPr>
              <a:t>ÖNCELİK ALANLARI</a:t>
            </a:r>
            <a:endParaRPr lang="en-US" sz="2400" dirty="0">
              <a:solidFill>
                <a:schemeClr val="accent5">
                  <a:lumMod val="50000"/>
                </a:schemeClr>
              </a:solidFill>
            </a:endParaRPr>
          </a:p>
        </p:txBody>
      </p:sp>
      <p:sp>
        <p:nvSpPr>
          <p:cNvPr id="8" name="Content Placeholder 7"/>
          <p:cNvSpPr>
            <a:spLocks noGrp="1"/>
          </p:cNvSpPr>
          <p:nvPr>
            <p:ph idx="1"/>
          </p:nvPr>
        </p:nvSpPr>
        <p:spPr>
          <a:xfrm>
            <a:off x="545679" y="2041490"/>
            <a:ext cx="8052642" cy="3929714"/>
          </a:xfrm>
        </p:spPr>
        <p:txBody>
          <a:bodyPr>
            <a:normAutofit/>
          </a:bodyPr>
          <a:lstStyle/>
          <a:p>
            <a:pPr marL="0" lvl="0" indent="0" algn="just">
              <a:buNone/>
            </a:pPr>
            <a:r>
              <a:rPr lang="tr-TR" sz="2000" dirty="0">
                <a:solidFill>
                  <a:prstClr val="black"/>
                </a:solidFill>
                <a:latin typeface="+mn-lt"/>
              </a:rPr>
              <a:t>Önerilen proje </a:t>
            </a:r>
            <a:r>
              <a:rPr lang="tr-TR" sz="2000" b="1" dirty="0">
                <a:solidFill>
                  <a:prstClr val="black"/>
                </a:solidFill>
                <a:latin typeface="+mn-lt"/>
              </a:rPr>
              <a:t>aşağıda yer alan öncelik alanlarından</a:t>
            </a:r>
            <a:r>
              <a:rPr lang="tr-TR" sz="2000" dirty="0">
                <a:solidFill>
                  <a:prstClr val="black"/>
                </a:solidFill>
                <a:latin typeface="+mn-lt"/>
              </a:rPr>
              <a:t> </a:t>
            </a:r>
            <a:r>
              <a:rPr lang="tr-TR" sz="2000" b="1" u="sng" dirty="0">
                <a:solidFill>
                  <a:prstClr val="black"/>
                </a:solidFill>
                <a:latin typeface="+mn-lt"/>
              </a:rPr>
              <a:t>en az birinin </a:t>
            </a:r>
            <a:r>
              <a:rPr lang="tr-TR" sz="2000" dirty="0">
                <a:solidFill>
                  <a:prstClr val="black"/>
                </a:solidFill>
                <a:latin typeface="+mn-lt"/>
              </a:rPr>
              <a:t>kapsamına girmelidir:</a:t>
            </a:r>
            <a:endParaRPr lang="en-US" sz="2000" dirty="0">
              <a:solidFill>
                <a:prstClr val="black"/>
              </a:solidFill>
              <a:latin typeface="+mn-lt"/>
            </a:endParaRPr>
          </a:p>
          <a:p>
            <a:pPr marL="363538" indent="-363538" algn="just">
              <a:lnSpc>
                <a:spcPct val="114000"/>
              </a:lnSpc>
              <a:spcBef>
                <a:spcPts val="1800"/>
              </a:spcBef>
              <a:buClr>
                <a:schemeClr val="accent4"/>
              </a:buClr>
              <a:buFont typeface="Wingdings" panose="05000000000000000000" pitchFamily="2" charset="2"/>
              <a:buChar char="§"/>
            </a:pPr>
            <a:r>
              <a:rPr lang="tr-TR" sz="2000" dirty="0" smtClean="0">
                <a:solidFill>
                  <a:srgbClr val="333333"/>
                </a:solidFill>
                <a:latin typeface="+mn-lt"/>
                <a:ea typeface="Times New Roman" panose="02020603050405020304" pitchFamily="18" charset="0"/>
                <a:cs typeface="Arial" panose="020B0604020202020204" pitchFamily="34" charset="0"/>
              </a:rPr>
              <a:t>AB </a:t>
            </a:r>
            <a:r>
              <a:rPr lang="tr-TR" sz="2000" dirty="0">
                <a:solidFill>
                  <a:srgbClr val="333333"/>
                </a:solidFill>
                <a:latin typeface="+mn-lt"/>
                <a:ea typeface="Times New Roman" panose="02020603050405020304" pitchFamily="18" charset="0"/>
                <a:cs typeface="Arial" panose="020B0604020202020204" pitchFamily="34" charset="0"/>
              </a:rPr>
              <a:t>mevzuatı ve politikaları alanında yerel, bölgesel ve ulusal düzeyde uzun dönem işbirliğinin </a:t>
            </a:r>
            <a:r>
              <a:rPr lang="tr-TR" sz="2000" dirty="0" smtClean="0">
                <a:solidFill>
                  <a:srgbClr val="333333"/>
                </a:solidFill>
                <a:latin typeface="+mn-lt"/>
                <a:ea typeface="Times New Roman" panose="02020603050405020304" pitchFamily="18" charset="0"/>
                <a:cs typeface="Arial" panose="020B0604020202020204" pitchFamily="34" charset="0"/>
              </a:rPr>
              <a:t>geliştirilmesi, </a:t>
            </a:r>
          </a:p>
          <a:p>
            <a:pPr marL="363538" indent="-363538" algn="just">
              <a:lnSpc>
                <a:spcPct val="114000"/>
              </a:lnSpc>
              <a:spcBef>
                <a:spcPts val="1800"/>
              </a:spcBef>
              <a:buClr>
                <a:schemeClr val="accent4"/>
              </a:buClr>
              <a:buFont typeface="Wingdings" panose="05000000000000000000" pitchFamily="2" charset="2"/>
              <a:buChar char="§"/>
            </a:pPr>
            <a:r>
              <a:rPr lang="tr-TR" sz="2000" dirty="0" smtClean="0">
                <a:solidFill>
                  <a:srgbClr val="333333"/>
                </a:solidFill>
                <a:latin typeface="+mn-lt"/>
                <a:ea typeface="Times New Roman" panose="02020603050405020304" pitchFamily="18" charset="0"/>
                <a:cs typeface="Arial" panose="020B0604020202020204" pitchFamily="34" charset="0"/>
              </a:rPr>
              <a:t>Türkiye </a:t>
            </a:r>
            <a:r>
              <a:rPr lang="tr-TR" sz="2000" dirty="0">
                <a:solidFill>
                  <a:srgbClr val="333333"/>
                </a:solidFill>
                <a:latin typeface="+mn-lt"/>
                <a:ea typeface="Times New Roman" panose="02020603050405020304" pitchFamily="18" charset="0"/>
                <a:cs typeface="Arial" panose="020B0604020202020204" pitchFamily="34" charset="0"/>
              </a:rPr>
              <a:t>ve AB’de Türkiye’nin AB’ye üyeliğinin önemi ve faydaları hakkında kamuoyunda farkındalık </a:t>
            </a:r>
            <a:r>
              <a:rPr lang="tr-TR" sz="2000" dirty="0" smtClean="0">
                <a:solidFill>
                  <a:srgbClr val="333333"/>
                </a:solidFill>
                <a:latin typeface="+mn-lt"/>
                <a:ea typeface="Times New Roman" panose="02020603050405020304" pitchFamily="18" charset="0"/>
                <a:cs typeface="Arial" panose="020B0604020202020204" pitchFamily="34" charset="0"/>
              </a:rPr>
              <a:t>yaratılması,</a:t>
            </a:r>
          </a:p>
          <a:p>
            <a:pPr marL="363538" indent="-363538" algn="just">
              <a:lnSpc>
                <a:spcPct val="114000"/>
              </a:lnSpc>
              <a:spcBef>
                <a:spcPts val="1800"/>
              </a:spcBef>
              <a:buClr>
                <a:schemeClr val="accent4"/>
              </a:buClr>
              <a:buFont typeface="Wingdings" panose="05000000000000000000" pitchFamily="2" charset="2"/>
              <a:buChar char="§"/>
            </a:pPr>
            <a:r>
              <a:rPr lang="tr-TR" sz="2000" dirty="0" smtClean="0">
                <a:solidFill>
                  <a:srgbClr val="333333"/>
                </a:solidFill>
                <a:latin typeface="+mn-lt"/>
                <a:ea typeface="Times New Roman" panose="02020603050405020304" pitchFamily="18" charset="0"/>
                <a:cs typeface="Arial" panose="020B0604020202020204" pitchFamily="34" charset="0"/>
              </a:rPr>
              <a:t>IPA </a:t>
            </a:r>
            <a:r>
              <a:rPr lang="tr-TR" sz="2000" dirty="0">
                <a:solidFill>
                  <a:srgbClr val="333333"/>
                </a:solidFill>
                <a:latin typeface="+mn-lt"/>
                <a:ea typeface="Times New Roman" panose="02020603050405020304" pitchFamily="18" charset="0"/>
                <a:cs typeface="Arial" panose="020B0604020202020204" pitchFamily="34" charset="0"/>
              </a:rPr>
              <a:t>ve Birlik Programları kapsamında Türk sivil toplum kuruluşları ile AB’deki muadilleri arasında kurulan diyaloğun derinleştirilmesi ve sürdürülebilir hale </a:t>
            </a:r>
            <a:r>
              <a:rPr lang="tr-TR" sz="2000" dirty="0" smtClean="0">
                <a:solidFill>
                  <a:srgbClr val="333333"/>
                </a:solidFill>
                <a:latin typeface="+mn-lt"/>
                <a:ea typeface="Times New Roman" panose="02020603050405020304" pitchFamily="18" charset="0"/>
                <a:cs typeface="Arial" panose="020B0604020202020204" pitchFamily="34" charset="0"/>
              </a:rPr>
              <a:t>getirilmesidir. </a:t>
            </a:r>
            <a:endParaRPr lang="tr-TR" sz="2000" dirty="0">
              <a:latin typeface="+mn-lt"/>
              <a:ea typeface="Times New Roman" panose="02020603050405020304" pitchFamily="18" charset="0"/>
              <a:cs typeface="Arial" panose="020B0604020202020204" pitchFamily="34" charset="0"/>
            </a:endParaRPr>
          </a:p>
          <a:p>
            <a:pPr marL="0" indent="0" algn="just">
              <a:lnSpc>
                <a:spcPct val="114000"/>
              </a:lnSpc>
              <a:spcBef>
                <a:spcPts val="1800"/>
              </a:spcBef>
              <a:buClr>
                <a:schemeClr val="accent4"/>
              </a:buClr>
              <a:buNone/>
            </a:pPr>
            <a:endParaRPr lang="tr-TR" sz="2000" dirty="0">
              <a:latin typeface="+mn-lt"/>
              <a:ea typeface="Times New Roman" panose="02020603050405020304" pitchFamily="18" charset="0"/>
              <a:cs typeface="Arial" panose="020B0604020202020204" pitchFamily="34" charset="0"/>
            </a:endParaRPr>
          </a:p>
          <a:p>
            <a:pPr marL="363538" indent="-363538" algn="just">
              <a:lnSpc>
                <a:spcPct val="114000"/>
              </a:lnSpc>
              <a:spcBef>
                <a:spcPts val="1800"/>
              </a:spcBef>
              <a:buClr>
                <a:schemeClr val="accent4"/>
              </a:buClr>
              <a:buFont typeface="Wingdings" panose="05000000000000000000" pitchFamily="2" charset="2"/>
              <a:buChar char="§"/>
            </a:pPr>
            <a:endParaRPr lang="tr-TR" sz="2400" dirty="0">
              <a:solidFill>
                <a:schemeClr val="tx1">
                  <a:lumMod val="75000"/>
                  <a:lumOff val="25000"/>
                </a:schemeClr>
              </a:solidFill>
              <a:latin typeface="+mn-lt"/>
              <a:ea typeface="Myriad Pro" charset="0"/>
              <a:cs typeface="Myriad Pro" charset="0"/>
            </a:endParaRPr>
          </a:p>
        </p:txBody>
      </p:sp>
    </p:spTree>
    <p:extLst>
      <p:ext uri="{BB962C8B-B14F-4D97-AF65-F5344CB8AC3E}">
        <p14:creationId xmlns:p14="http://schemas.microsoft.com/office/powerpoint/2010/main" val="943682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2519778"/>
            <a:ext cx="7886700" cy="2730648"/>
          </a:xfrm>
        </p:spPr>
        <p:txBody>
          <a:bodyPr vert="horz" lIns="91440" tIns="45720" rIns="91440" bIns="45720" rtlCol="0">
            <a:noAutofit/>
          </a:bodyPr>
          <a:lstStyle/>
          <a:p>
            <a:pPr marL="342900" lvl="1" indent="-342900" algn="just">
              <a:lnSpc>
                <a:spcPct val="110000"/>
              </a:lnSpc>
              <a:spcBef>
                <a:spcPts val="1200"/>
              </a:spcBef>
              <a:spcAft>
                <a:spcPts val="1200"/>
              </a:spcAft>
              <a:buClr>
                <a:schemeClr val="accent4"/>
              </a:buClr>
              <a:buFont typeface="Wingdings" panose="05000000000000000000" pitchFamily="2" charset="2"/>
              <a:buChar char="§"/>
            </a:pPr>
            <a:r>
              <a:rPr lang="tr-TR" dirty="0" smtClean="0">
                <a:latin typeface="Myriad Pro"/>
              </a:rPr>
              <a:t>Bir hibede yalnızca </a:t>
            </a:r>
            <a:r>
              <a:rPr lang="tr-TR" dirty="0">
                <a:latin typeface="Myriad Pro"/>
              </a:rPr>
              <a:t>“</a:t>
            </a:r>
            <a:r>
              <a:rPr lang="tr-TR" b="1" i="1" dirty="0">
                <a:latin typeface="Myriad Pro"/>
              </a:rPr>
              <a:t>uygun maliyetler</a:t>
            </a:r>
            <a:r>
              <a:rPr lang="tr-TR" dirty="0">
                <a:latin typeface="Myriad Pro"/>
              </a:rPr>
              <a:t>” </a:t>
            </a:r>
            <a:r>
              <a:rPr lang="tr-TR" dirty="0" smtClean="0">
                <a:latin typeface="Myriad Pro"/>
              </a:rPr>
              <a:t>karşılanabilir.</a:t>
            </a:r>
            <a:endParaRPr lang="tr-TR" dirty="0">
              <a:latin typeface="Myriad Pro"/>
            </a:endParaRPr>
          </a:p>
          <a:p>
            <a:pPr marL="342900" lvl="1" indent="-342900" algn="just">
              <a:lnSpc>
                <a:spcPct val="110000"/>
              </a:lnSpc>
              <a:spcBef>
                <a:spcPts val="1200"/>
              </a:spcBef>
              <a:spcAft>
                <a:spcPts val="1200"/>
              </a:spcAft>
              <a:buClr>
                <a:schemeClr val="accent4"/>
              </a:buClr>
              <a:buFont typeface="Wingdings" panose="05000000000000000000" pitchFamily="2" charset="2"/>
              <a:buChar char="§"/>
            </a:pPr>
            <a:r>
              <a:rPr lang="tr-TR" b="1" i="1" dirty="0">
                <a:latin typeface="Myriad Pro"/>
              </a:rPr>
              <a:t>Bütçe</a:t>
            </a:r>
            <a:r>
              <a:rPr lang="tr-TR" dirty="0">
                <a:latin typeface="Myriad Pro"/>
              </a:rPr>
              <a:t>, hem bir maliyet tahmini hem de </a:t>
            </a:r>
            <a:r>
              <a:rPr lang="tr-TR" b="1" dirty="0">
                <a:latin typeface="Myriad Pro"/>
              </a:rPr>
              <a:t>uygun maliyetler için t</a:t>
            </a:r>
            <a:r>
              <a:rPr lang="tr-TR" dirty="0">
                <a:latin typeface="Myriad Pro"/>
              </a:rPr>
              <a:t>avan niteliğindedir. </a:t>
            </a:r>
          </a:p>
          <a:p>
            <a:pPr marL="342900" lvl="1" indent="-342900" algn="just">
              <a:lnSpc>
                <a:spcPct val="110000"/>
              </a:lnSpc>
              <a:spcBef>
                <a:spcPts val="1200"/>
              </a:spcBef>
              <a:spcAft>
                <a:spcPts val="1200"/>
              </a:spcAft>
              <a:buClr>
                <a:schemeClr val="accent4"/>
              </a:buClr>
              <a:buFont typeface="Wingdings" panose="05000000000000000000" pitchFamily="2" charset="2"/>
              <a:buChar char="§"/>
            </a:pPr>
            <a:r>
              <a:rPr lang="tr-TR" b="1" i="1" dirty="0">
                <a:latin typeface="Myriad Pro"/>
              </a:rPr>
              <a:t>Uygun maliyetler</a:t>
            </a:r>
            <a:r>
              <a:rPr lang="tr-TR" dirty="0">
                <a:latin typeface="Myriad Pro"/>
              </a:rPr>
              <a:t>, gerçek maliyetlere </a:t>
            </a:r>
            <a:r>
              <a:rPr lang="tr-TR" dirty="0" smtClean="0">
                <a:latin typeface="Myriad Pro"/>
              </a:rPr>
              <a:t>dayandırılmalıdır</a:t>
            </a:r>
            <a:r>
              <a:rPr lang="tr-TR" dirty="0">
                <a:latin typeface="Myriad Pro"/>
              </a:rPr>
              <a:t>.</a:t>
            </a:r>
          </a:p>
        </p:txBody>
      </p:sp>
    </p:spTree>
    <p:extLst>
      <p:ext uri="{BB962C8B-B14F-4D97-AF65-F5344CB8AC3E}">
        <p14:creationId xmlns:p14="http://schemas.microsoft.com/office/powerpoint/2010/main" val="2322589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0190"/>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897626"/>
            <a:ext cx="7886700" cy="3921488"/>
          </a:xfrm>
        </p:spPr>
        <p:txBody>
          <a:bodyPr vert="horz" lIns="91440" tIns="45720" rIns="91440" bIns="45720" rtlCol="0">
            <a:noAutofit/>
          </a:bodyPr>
          <a:lstStyle/>
          <a:p>
            <a:pPr lvl="0" algn="just">
              <a:buClr>
                <a:schemeClr val="accent4"/>
              </a:buClr>
              <a:buFont typeface="Wingdings" panose="05000000000000000000" pitchFamily="2" charset="2"/>
              <a:buChar char="§"/>
            </a:pPr>
            <a:r>
              <a:rPr lang="tr-TR" sz="2000" dirty="0" smtClean="0">
                <a:latin typeface="+mn-lt"/>
              </a:rPr>
              <a:t>Faydalanıcılar tarafından yapılan gerçek harcamalar, veya</a:t>
            </a:r>
          </a:p>
          <a:p>
            <a:pPr lvl="0" algn="just">
              <a:buClr>
                <a:schemeClr val="accent4"/>
              </a:buClr>
              <a:buFont typeface="Wingdings" panose="05000000000000000000" pitchFamily="2" charset="2"/>
              <a:buChar char="§"/>
            </a:pPr>
            <a:r>
              <a:rPr lang="tr-TR" sz="2000" dirty="0" smtClean="0">
                <a:latin typeface="+mn-lt"/>
              </a:rPr>
              <a:t>Bir veya daha fazla basitleştirilmiş maliyet seçeneği:</a:t>
            </a:r>
          </a:p>
          <a:p>
            <a:pPr marL="800100" lvl="1" indent="-342900" algn="just"/>
            <a:r>
              <a:rPr lang="tr-TR" sz="2000" b="1" dirty="0" smtClean="0">
                <a:latin typeface="+mn-lt"/>
              </a:rPr>
              <a:t>Birim maliyetler:</a:t>
            </a:r>
            <a:r>
              <a:rPr lang="tr-TR" sz="2000" dirty="0" smtClean="0">
                <a:latin typeface="+mn-lt"/>
              </a:rPr>
              <a:t> </a:t>
            </a:r>
            <a:r>
              <a:rPr lang="tr-TR" sz="2000" u="sng" dirty="0" smtClean="0">
                <a:latin typeface="+mn-lt"/>
              </a:rPr>
              <a:t>Birim başına miktar</a:t>
            </a:r>
            <a:r>
              <a:rPr lang="tr-TR" sz="2000" dirty="0" smtClean="0">
                <a:latin typeface="+mn-lt"/>
              </a:rPr>
              <a:t> referans alınarak önceden net biçimde belirlenen, uygun maliyetlerin </a:t>
            </a:r>
          </a:p>
          <a:p>
            <a:pPr marL="800100" lvl="1" indent="-342900" algn="just"/>
            <a:r>
              <a:rPr lang="tr-TR" sz="2000" b="1" dirty="0" smtClean="0">
                <a:latin typeface="+mn-lt"/>
              </a:rPr>
              <a:t>Götürü miktar</a:t>
            </a:r>
            <a:r>
              <a:rPr lang="tr-TR" sz="2000" dirty="0" smtClean="0">
                <a:latin typeface="+mn-lt"/>
              </a:rPr>
              <a:t>: </a:t>
            </a:r>
            <a:r>
              <a:rPr lang="tr-TR" sz="2000" u="sng" dirty="0" smtClean="0">
                <a:latin typeface="+mn-lt"/>
              </a:rPr>
              <a:t>Götürü</a:t>
            </a:r>
            <a:r>
              <a:rPr lang="tr-TR" sz="2000" dirty="0" smtClean="0">
                <a:latin typeface="+mn-lt"/>
              </a:rPr>
              <a:t> olarak önceden net biçimde belirlenen, uygun maliyetler</a:t>
            </a:r>
          </a:p>
          <a:p>
            <a:pPr marL="800100" lvl="1" indent="-342900" algn="just"/>
            <a:r>
              <a:rPr lang="tr-TR" sz="2000" b="1" dirty="0" smtClean="0">
                <a:latin typeface="+mn-lt"/>
              </a:rPr>
              <a:t>Sabit oranlı finansman:</a:t>
            </a:r>
            <a:r>
              <a:rPr lang="tr-TR" sz="2000" dirty="0" smtClean="0">
                <a:latin typeface="+mn-lt"/>
              </a:rPr>
              <a:t> beklenen </a:t>
            </a:r>
            <a:r>
              <a:rPr lang="tr-TR" sz="2000" u="sng" dirty="0" smtClean="0">
                <a:latin typeface="+mn-lt"/>
              </a:rPr>
              <a:t>sabit bir yüzdelik oran </a:t>
            </a:r>
            <a:r>
              <a:rPr lang="tr-TR" sz="2000" dirty="0" smtClean="0">
                <a:latin typeface="+mn-lt"/>
              </a:rPr>
              <a:t>uygulamasıyla, önceden net biçimde belirlenen uygun maliyetler</a:t>
            </a:r>
          </a:p>
          <a:p>
            <a:pPr marL="0" lvl="1" indent="0" algn="just">
              <a:buNone/>
            </a:pPr>
            <a:r>
              <a:rPr lang="tr-TR" sz="2000" dirty="0" smtClean="0">
                <a:latin typeface="+mn-lt"/>
              </a:rPr>
              <a:t>Bütçenin birim sütununda “BİRİM MALİYET”(€/km, vs), “GÖTÜRÜ” veya “SABİT ORAN” gibi büyük harfle referans bilgi verilmelidir </a:t>
            </a:r>
          </a:p>
          <a:p>
            <a:pPr marL="0" lvl="1" indent="0" algn="just">
              <a:buNone/>
            </a:pPr>
            <a:r>
              <a:rPr lang="tr-TR" sz="2000" u="sng" dirty="0" smtClean="0">
                <a:latin typeface="+mn-lt"/>
              </a:rPr>
              <a:t>Örnekler için </a:t>
            </a:r>
            <a:r>
              <a:rPr lang="tr-TR" sz="2000" u="sng" dirty="0" smtClean="0">
                <a:latin typeface="+mn-lt"/>
                <a:hlinkClick r:id="rId3" action="ppaction://hlinkfile"/>
              </a:rPr>
              <a:t>Ek K</a:t>
            </a:r>
            <a:r>
              <a:rPr lang="tr-TR" sz="2000" u="sng" dirty="0" smtClean="0">
                <a:latin typeface="+mn-lt"/>
              </a:rPr>
              <a:t>’ye bakınız.</a:t>
            </a:r>
            <a:endParaRPr lang="tr-TR" sz="2000" u="sng" dirty="0">
              <a:latin typeface="+mn-lt"/>
            </a:endParaRPr>
          </a:p>
        </p:txBody>
      </p:sp>
    </p:spTree>
    <p:extLst>
      <p:ext uri="{BB962C8B-B14F-4D97-AF65-F5344CB8AC3E}">
        <p14:creationId xmlns:p14="http://schemas.microsoft.com/office/powerpoint/2010/main" val="598432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0358"/>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767467"/>
            <a:ext cx="7886700" cy="3227320"/>
          </a:xfrm>
        </p:spPr>
        <p:txBody>
          <a:bodyPr vert="horz" lIns="91440" tIns="45720" rIns="91440" bIns="45720" rtlCol="0">
            <a:noAutofit/>
          </a:bodyPr>
          <a:lstStyle/>
          <a:p>
            <a:pPr marL="0" lvl="1" indent="0" algn="just">
              <a:buNone/>
            </a:pPr>
            <a:endParaRPr lang="tr-TR" b="1" dirty="0">
              <a:latin typeface="+mn-lt"/>
            </a:endParaRPr>
          </a:p>
          <a:p>
            <a:pPr marL="0" lvl="1" indent="0" algn="just">
              <a:buNone/>
            </a:pPr>
            <a:r>
              <a:rPr lang="tr-TR" b="1" dirty="0" smtClean="0">
                <a:latin typeface="+mn-lt"/>
              </a:rPr>
              <a:t>Bu seçeneklerin doğrulanması Sözleşme Makamı tarafından yapılır. Merkezi Finans ve İhale Birimi sözleşme sırasında, başvuru </a:t>
            </a:r>
            <a:r>
              <a:rPr lang="tr-TR" b="1" dirty="0">
                <a:latin typeface="+mn-lt"/>
              </a:rPr>
              <a:t>sahibinin sunduğu bütçede önerilen miktar veya oranların kabul edilip edilemeyeceğine, başvuru sahibi tarafından uygulanan hibelerin veya benzer faaliyetlerin verilerini analiz ederek ve Ek </a:t>
            </a:r>
            <a:r>
              <a:rPr lang="tr-TR" b="1" dirty="0" err="1" smtClean="0">
                <a:latin typeface="+mn-lt"/>
              </a:rPr>
              <a:t>K’da</a:t>
            </a:r>
            <a:r>
              <a:rPr lang="tr-TR" b="1" dirty="0" smtClean="0">
                <a:latin typeface="+mn-lt"/>
              </a:rPr>
              <a:t> </a:t>
            </a:r>
            <a:r>
              <a:rPr lang="tr-TR" b="1" dirty="0">
                <a:latin typeface="+mn-lt"/>
              </a:rPr>
              <a:t>yer alan kontrolleri yaparak karar </a:t>
            </a:r>
            <a:r>
              <a:rPr lang="tr-TR" b="1" dirty="0" smtClean="0">
                <a:latin typeface="+mn-lt"/>
              </a:rPr>
              <a:t>verir. </a:t>
            </a:r>
            <a:r>
              <a:rPr lang="tr-TR" u="sng" dirty="0" smtClean="0">
                <a:latin typeface="+mn-lt"/>
              </a:rPr>
              <a:t>Örnekler için </a:t>
            </a:r>
            <a:r>
              <a:rPr lang="tr-TR" u="sng" dirty="0" smtClean="0">
                <a:latin typeface="+mn-lt"/>
                <a:hlinkClick r:id="rId3" action="ppaction://hlinkfile"/>
              </a:rPr>
              <a:t>Ek </a:t>
            </a:r>
            <a:r>
              <a:rPr lang="tr-TR" u="sng" dirty="0" err="1" smtClean="0">
                <a:latin typeface="+mn-lt"/>
                <a:hlinkClick r:id="rId3" action="ppaction://hlinkfile"/>
              </a:rPr>
              <a:t>K</a:t>
            </a:r>
            <a:r>
              <a:rPr lang="tr-TR" u="sng" dirty="0" err="1" smtClean="0">
                <a:latin typeface="+mn-lt"/>
              </a:rPr>
              <a:t>’ya</a:t>
            </a:r>
            <a:r>
              <a:rPr lang="tr-TR" u="sng" dirty="0" smtClean="0">
                <a:latin typeface="+mn-lt"/>
              </a:rPr>
              <a:t> bakınız.</a:t>
            </a:r>
            <a:endParaRPr lang="tr-TR" u="sng" dirty="0">
              <a:latin typeface="+mn-lt"/>
            </a:endParaRPr>
          </a:p>
        </p:txBody>
      </p:sp>
    </p:spTree>
    <p:extLst>
      <p:ext uri="{BB962C8B-B14F-4D97-AF65-F5344CB8AC3E}">
        <p14:creationId xmlns:p14="http://schemas.microsoft.com/office/powerpoint/2010/main" val="30336227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marL="0" indent="0" algn="just">
              <a:lnSpc>
                <a:spcPct val="110000"/>
              </a:lnSpc>
              <a:spcBef>
                <a:spcPts val="600"/>
              </a:spcBef>
              <a:buNone/>
            </a:pPr>
            <a:r>
              <a:rPr lang="tr-TR" altLang="tr-TR" sz="2000" b="1" dirty="0">
                <a:latin typeface="+mn-lt"/>
              </a:rPr>
              <a:t>Yürütülen programlarda bir maliyetin uygun maliyet olarak kabul edilebilmesi için maliyetlerde aşağıdaki genel koşullar aranmaktadır:</a:t>
            </a: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Projenin yürütülmesi için gerekli ve gerçekçi mali yönetim prensipleriyle uyumlu </a:t>
            </a:r>
            <a:r>
              <a:rPr lang="tr-TR" altLang="tr-TR" sz="2000" dirty="0" smtClean="0">
                <a:latin typeface="+mn-lt"/>
              </a:rPr>
              <a:t>olması ve </a:t>
            </a:r>
            <a:r>
              <a:rPr lang="tr-TR" altLang="tr-TR" sz="2000" dirty="0">
                <a:latin typeface="+mn-lt"/>
              </a:rPr>
              <a:t>maliyet etkinliğinin sağlanması</a:t>
            </a:r>
            <a:endParaRPr lang="en-US" altLang="tr-TR" sz="2000" dirty="0">
              <a:latin typeface="+mn-lt"/>
            </a:endParaRP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Projenin uygulama süresi içinde gerçekleşmesi</a:t>
            </a: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altLang="tr-TR" sz="2000" dirty="0" smtClean="0">
                <a:latin typeface="+mn-lt"/>
              </a:rPr>
              <a:t>Faydalanıcılar veya </a:t>
            </a:r>
            <a:r>
              <a:rPr lang="tr-TR" altLang="tr-TR" sz="2000" dirty="0">
                <a:latin typeface="+mn-lt"/>
              </a:rPr>
              <a:t>bağlı kuruluş tarafından gerçekleştirilmesi</a:t>
            </a: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Faydalanıcının, ortağının veya bağlı kuruluşun hesaplarında ya da muhasebe belgelerinde kayıtlı ve doğrulanabilir olması</a:t>
            </a:r>
          </a:p>
          <a:p>
            <a:pPr marL="363538" lvl="1" indent="-363538" algn="just">
              <a:lnSpc>
                <a:spcPct val="110000"/>
              </a:lnSpc>
              <a:spcBef>
                <a:spcPts val="600"/>
              </a:spcBef>
              <a:spcAft>
                <a:spcPts val="600"/>
              </a:spcAft>
              <a:buClr>
                <a:schemeClr val="accent4"/>
              </a:buClr>
              <a:buFont typeface="Wingdings" panose="05000000000000000000" pitchFamily="2" charset="2"/>
              <a:buChar char="§"/>
            </a:pPr>
            <a:r>
              <a:rPr lang="tr-TR" altLang="tr-TR" sz="2000" dirty="0">
                <a:latin typeface="+mn-lt"/>
              </a:rPr>
              <a:t>Asıl destekleyici belgelerle desteklenmesi</a:t>
            </a:r>
          </a:p>
        </p:txBody>
      </p:sp>
    </p:spTree>
    <p:extLst>
      <p:ext uri="{BB962C8B-B14F-4D97-AF65-F5344CB8AC3E}">
        <p14:creationId xmlns:p14="http://schemas.microsoft.com/office/powerpoint/2010/main" val="2217162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53760"/>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a:xfrm>
            <a:off x="252663" y="1828800"/>
            <a:ext cx="8470231" cy="4405744"/>
          </a:xfrm>
        </p:spPr>
        <p:txBody>
          <a:bodyPr vert="horz" lIns="91440" tIns="45720" rIns="91440" bIns="45720" rtlCol="0">
            <a:noAutofit/>
          </a:bodyPr>
          <a:lstStyle/>
          <a:p>
            <a:pPr>
              <a:spcBef>
                <a:spcPts val="0"/>
              </a:spcBef>
              <a:buNone/>
            </a:pPr>
            <a:r>
              <a:rPr lang="tr-TR" altLang="tr-TR" sz="1800" b="1" dirty="0">
                <a:latin typeface="+mn-lt"/>
              </a:rPr>
              <a:t>Uygun Doğrudan </a:t>
            </a:r>
            <a:r>
              <a:rPr lang="tr-TR" altLang="tr-TR" sz="1800" b="1" dirty="0" smtClean="0">
                <a:latin typeface="+mn-lt"/>
              </a:rPr>
              <a:t>Maliyetler</a:t>
            </a:r>
          </a:p>
          <a:p>
            <a:pPr>
              <a:spcBef>
                <a:spcPts val="0"/>
              </a:spcBef>
              <a:buNone/>
            </a:pPr>
            <a:endParaRPr lang="tr-TR" altLang="tr-TR" sz="1800" dirty="0">
              <a:latin typeface="+mn-lt"/>
            </a:endParaRPr>
          </a:p>
          <a:p>
            <a:pPr marL="363538" lvl="1" indent="-363538">
              <a:spcBef>
                <a:spcPts val="400"/>
              </a:spcBef>
              <a:spcAft>
                <a:spcPts val="400"/>
              </a:spcAft>
              <a:buClr>
                <a:schemeClr val="accent4"/>
              </a:buClr>
              <a:buFont typeface="Wingdings" panose="05000000000000000000" pitchFamily="2" charset="2"/>
              <a:buChar char="§"/>
            </a:pPr>
            <a:r>
              <a:rPr lang="tr-TR" altLang="tr-TR" sz="1800" dirty="0">
                <a:latin typeface="+mn-lt"/>
              </a:rPr>
              <a:t>Projede görevlendirilmiş </a:t>
            </a:r>
            <a:r>
              <a:rPr lang="tr-TR" altLang="tr-TR" sz="1800" b="1" dirty="0">
                <a:latin typeface="+mn-lt"/>
              </a:rPr>
              <a:t>personelin net maaşları, sosyal sigorta primleri, ilgili diğer ücret ve maliyetler</a:t>
            </a:r>
            <a:r>
              <a:rPr lang="en-US" altLang="tr-TR" sz="1800" b="1" dirty="0">
                <a:latin typeface="+mn-lt"/>
              </a:rPr>
              <a:t>.</a:t>
            </a:r>
            <a:r>
              <a:rPr lang="en-US" altLang="tr-TR" sz="1800" dirty="0">
                <a:latin typeface="+mn-lt"/>
              </a:rPr>
              <a:t> </a:t>
            </a:r>
          </a:p>
          <a:p>
            <a:pPr marL="363538" lvl="1" indent="-363538">
              <a:spcBef>
                <a:spcPts val="400"/>
              </a:spcBef>
              <a:spcAft>
                <a:spcPts val="400"/>
              </a:spcAft>
              <a:buClr>
                <a:schemeClr val="accent4"/>
              </a:buClr>
              <a:buFont typeface="Wingdings" panose="05000000000000000000" pitchFamily="2" charset="2"/>
              <a:buChar char="§"/>
            </a:pPr>
            <a:r>
              <a:rPr lang="en-US" sz="1800" dirty="0">
                <a:latin typeface="+mn-lt"/>
              </a:rPr>
              <a:t>P</a:t>
            </a:r>
            <a:r>
              <a:rPr lang="tr-TR" sz="1800" dirty="0">
                <a:latin typeface="+mn-lt"/>
              </a:rPr>
              <a:t>rojede görev alan personel ve diğer kişilerin harcırah ve seyahat masrafları</a:t>
            </a:r>
            <a:r>
              <a:rPr lang="en-US" sz="1800" dirty="0">
                <a:latin typeface="+mn-lt"/>
              </a:rPr>
              <a:t> </a:t>
            </a:r>
            <a:r>
              <a:rPr lang="tr-TR" sz="1800" dirty="0" smtClean="0">
                <a:latin typeface="+mn-lt"/>
              </a:rPr>
              <a:t/>
            </a:r>
            <a:br>
              <a:rPr lang="tr-TR" sz="1800" dirty="0" smtClean="0">
                <a:latin typeface="+mn-lt"/>
              </a:rPr>
            </a:br>
            <a:r>
              <a:rPr lang="en-US" sz="1800" b="1" dirty="0" smtClean="0">
                <a:latin typeface="+mn-lt"/>
              </a:rPr>
              <a:t>(</a:t>
            </a:r>
            <a:r>
              <a:rPr lang="en-US" sz="1800" b="1" dirty="0" err="1" smtClean="0">
                <a:latin typeface="+mn-lt"/>
              </a:rPr>
              <a:t>Mümkün</a:t>
            </a:r>
            <a:r>
              <a:rPr lang="tr-TR" sz="1800" b="1" dirty="0" smtClean="0">
                <a:latin typeface="+mn-lt"/>
              </a:rPr>
              <a:t>se bütçenin</a:t>
            </a:r>
            <a:r>
              <a:rPr lang="en-US" sz="1800" b="1" dirty="0" smtClean="0">
                <a:latin typeface="+mn-lt"/>
              </a:rPr>
              <a:t> </a:t>
            </a:r>
            <a:r>
              <a:rPr lang="tr-TR" sz="1800" b="1" dirty="0" smtClean="0">
                <a:latin typeface="+mn-lt"/>
              </a:rPr>
              <a:t>5 </a:t>
            </a:r>
            <a:r>
              <a:rPr lang="tr-TR" sz="1800" b="1" dirty="0" err="1" smtClean="0">
                <a:latin typeface="+mn-lt"/>
              </a:rPr>
              <a:t>no’lu</a:t>
            </a:r>
            <a:r>
              <a:rPr lang="tr-TR" sz="1800" b="1" dirty="0" smtClean="0">
                <a:latin typeface="+mn-lt"/>
              </a:rPr>
              <a:t> başlığı </a:t>
            </a:r>
            <a:r>
              <a:rPr lang="en-US" sz="1800" b="1" dirty="0" err="1" smtClean="0">
                <a:latin typeface="+mn-lt"/>
              </a:rPr>
              <a:t>altına</a:t>
            </a:r>
            <a:r>
              <a:rPr lang="en-US" sz="1800" b="1" dirty="0" smtClean="0">
                <a:latin typeface="+mn-lt"/>
              </a:rPr>
              <a:t> </a:t>
            </a:r>
            <a:r>
              <a:rPr lang="en-US" sz="1800" b="1" dirty="0" err="1">
                <a:latin typeface="+mn-lt"/>
              </a:rPr>
              <a:t>organizasyon</a:t>
            </a:r>
            <a:r>
              <a:rPr lang="en-US" sz="1800" b="1" dirty="0">
                <a:latin typeface="+mn-lt"/>
              </a:rPr>
              <a:t> </a:t>
            </a:r>
            <a:r>
              <a:rPr lang="en-US" sz="1800" b="1" dirty="0" err="1">
                <a:latin typeface="+mn-lt"/>
              </a:rPr>
              <a:t>giderleri</a:t>
            </a:r>
            <a:r>
              <a:rPr lang="en-US" sz="1800" b="1" dirty="0">
                <a:latin typeface="+mn-lt"/>
              </a:rPr>
              <a:t> </a:t>
            </a:r>
            <a:r>
              <a:rPr lang="en-US" sz="1800" b="1" dirty="0" err="1">
                <a:latin typeface="+mn-lt"/>
              </a:rPr>
              <a:t>olarak</a:t>
            </a:r>
            <a:r>
              <a:rPr lang="en-US" sz="1800" b="1" dirty="0">
                <a:latin typeface="+mn-lt"/>
              </a:rPr>
              <a:t> </a:t>
            </a:r>
            <a:r>
              <a:rPr lang="en-US" sz="1800" b="1" dirty="0" err="1">
                <a:latin typeface="+mn-lt"/>
              </a:rPr>
              <a:t>koyunuz</a:t>
            </a:r>
            <a:r>
              <a:rPr lang="en-US" sz="1800" b="1" dirty="0">
                <a:latin typeface="+mn-lt"/>
              </a:rPr>
              <a:t>).</a:t>
            </a:r>
            <a:endParaRPr lang="en-US" altLang="tr-TR" sz="1800" b="1" dirty="0">
              <a:latin typeface="+mn-lt"/>
            </a:endParaRPr>
          </a:p>
          <a:p>
            <a:pPr marL="363538" lvl="1" indent="-363538">
              <a:spcBef>
                <a:spcPts val="400"/>
              </a:spcBef>
              <a:spcAft>
                <a:spcPts val="400"/>
              </a:spcAft>
              <a:buClr>
                <a:schemeClr val="accent4"/>
              </a:buClr>
              <a:buFont typeface="Wingdings" panose="05000000000000000000" pitchFamily="2" charset="2"/>
              <a:buChar char="§"/>
            </a:pPr>
            <a:r>
              <a:rPr lang="tr-TR" sz="1800" dirty="0">
                <a:latin typeface="+mn-lt"/>
              </a:rPr>
              <a:t>Piyasa rayiçlerine ve proje amaçlarına uygun </a:t>
            </a:r>
            <a:r>
              <a:rPr lang="tr-TR" sz="1800" b="1" dirty="0">
                <a:latin typeface="+mn-lt"/>
              </a:rPr>
              <a:t>ekipman ve malzemelerin alınması (yeni) veya kiralanmasına (yeni veya ikinci el) </a:t>
            </a:r>
            <a:r>
              <a:rPr lang="tr-TR" sz="1800" dirty="0">
                <a:latin typeface="+mn-lt"/>
              </a:rPr>
              <a:t>ilişkin maliyetler ile hizmet bedelleri.</a:t>
            </a:r>
          </a:p>
          <a:p>
            <a:pPr marL="363538" lvl="1" indent="-363538">
              <a:spcBef>
                <a:spcPts val="400"/>
              </a:spcBef>
              <a:spcAft>
                <a:spcPts val="400"/>
              </a:spcAft>
              <a:buClr>
                <a:schemeClr val="accent4"/>
              </a:buClr>
              <a:buFont typeface="Wingdings" panose="05000000000000000000" pitchFamily="2" charset="2"/>
              <a:buChar char="§"/>
            </a:pPr>
            <a:r>
              <a:rPr lang="tr-TR" altLang="tr-TR" sz="1800" b="1" dirty="0">
                <a:latin typeface="+mn-lt"/>
              </a:rPr>
              <a:t>Sarf malzemesi</a:t>
            </a:r>
            <a:r>
              <a:rPr lang="tr-TR" altLang="tr-TR" sz="1800" dirty="0">
                <a:latin typeface="+mn-lt"/>
              </a:rPr>
              <a:t> maliyetleri</a:t>
            </a:r>
          </a:p>
          <a:p>
            <a:pPr marL="363538" lvl="1" indent="-363538">
              <a:spcBef>
                <a:spcPts val="400"/>
              </a:spcBef>
              <a:spcAft>
                <a:spcPts val="400"/>
              </a:spcAft>
              <a:buClr>
                <a:schemeClr val="accent4"/>
              </a:buClr>
              <a:buFont typeface="Wingdings" panose="05000000000000000000" pitchFamily="2" charset="2"/>
              <a:buChar char="§"/>
            </a:pPr>
            <a:r>
              <a:rPr lang="tr-TR" altLang="tr-TR" sz="1800" b="1" dirty="0">
                <a:latin typeface="+mn-lt"/>
              </a:rPr>
              <a:t>Taşeron maliyetleri</a:t>
            </a:r>
          </a:p>
          <a:p>
            <a:pPr marL="363538" lvl="1" indent="-363538">
              <a:spcBef>
                <a:spcPts val="400"/>
              </a:spcBef>
              <a:spcAft>
                <a:spcPts val="400"/>
              </a:spcAft>
              <a:buClr>
                <a:schemeClr val="accent4"/>
              </a:buClr>
              <a:buFont typeface="Wingdings" panose="05000000000000000000" pitchFamily="2" charset="2"/>
              <a:buChar char="§"/>
            </a:pPr>
            <a:r>
              <a:rPr lang="tr-TR" altLang="tr-TR" sz="1800" b="1" dirty="0">
                <a:latin typeface="+mn-lt"/>
              </a:rPr>
              <a:t>Mali hizmet maliyetleri </a:t>
            </a:r>
            <a:r>
              <a:rPr lang="tr-TR" altLang="tr-TR" sz="1800" dirty="0">
                <a:latin typeface="+mn-lt"/>
              </a:rPr>
              <a:t>(havale maliyetleri, sigorta, banka maliyetleri vb.)</a:t>
            </a:r>
          </a:p>
          <a:p>
            <a:pPr marL="363538" lvl="1" indent="-363538">
              <a:spcBef>
                <a:spcPts val="400"/>
              </a:spcBef>
              <a:spcAft>
                <a:spcPts val="400"/>
              </a:spcAft>
              <a:buClr>
                <a:schemeClr val="accent4"/>
              </a:buClr>
              <a:buFont typeface="Wingdings" panose="05000000000000000000" pitchFamily="2" charset="2"/>
              <a:buChar char="§"/>
            </a:pPr>
            <a:r>
              <a:rPr lang="tr-TR" altLang="tr-TR" sz="1800" b="1" dirty="0">
                <a:latin typeface="+mn-lt"/>
              </a:rPr>
              <a:t>Görünürlük maliyetleri</a:t>
            </a:r>
          </a:p>
        </p:txBody>
      </p:sp>
    </p:spTree>
    <p:extLst>
      <p:ext uri="{BB962C8B-B14F-4D97-AF65-F5344CB8AC3E}">
        <p14:creationId xmlns:p14="http://schemas.microsoft.com/office/powerpoint/2010/main" val="1902639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0695"/>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728136"/>
            <a:ext cx="7886700" cy="3900219"/>
          </a:xfrm>
        </p:spPr>
        <p:txBody>
          <a:bodyPr vert="horz" lIns="91440" tIns="45720" rIns="91440" bIns="45720" rtlCol="0">
            <a:noAutofit/>
          </a:bodyPr>
          <a:lstStyle/>
          <a:p>
            <a:pPr>
              <a:spcBef>
                <a:spcPts val="0"/>
              </a:spcBef>
              <a:buFontTx/>
              <a:buNone/>
            </a:pPr>
            <a:r>
              <a:rPr lang="tr-TR" altLang="tr-TR" sz="1900" b="1" dirty="0">
                <a:latin typeface="+mn-lt"/>
                <a:cs typeface="Times New Roman" panose="02020603050405020304" pitchFamily="18" charset="0"/>
              </a:rPr>
              <a:t>Uygun </a:t>
            </a:r>
            <a:r>
              <a:rPr lang="tr-TR" altLang="tr-TR" sz="1900" b="1" u="sng" dirty="0">
                <a:latin typeface="+mn-lt"/>
                <a:cs typeface="Times New Roman" panose="02020603050405020304" pitchFamily="18" charset="0"/>
              </a:rPr>
              <a:t>Olmayan</a:t>
            </a:r>
            <a:r>
              <a:rPr lang="tr-TR" altLang="tr-TR" sz="1900" b="1" dirty="0">
                <a:latin typeface="+mn-lt"/>
                <a:cs typeface="Times New Roman" panose="02020603050405020304" pitchFamily="18" charset="0"/>
              </a:rPr>
              <a:t> </a:t>
            </a:r>
            <a:r>
              <a:rPr lang="tr-TR" altLang="tr-TR" sz="1900" b="1" dirty="0" smtClean="0">
                <a:latin typeface="+mn-lt"/>
                <a:cs typeface="Times New Roman" panose="02020603050405020304" pitchFamily="18" charset="0"/>
              </a:rPr>
              <a:t>Maliyetler</a:t>
            </a:r>
            <a:r>
              <a:rPr lang="en-GB" altLang="tr-TR" sz="1900" dirty="0" smtClean="0">
                <a:latin typeface="+mn-lt"/>
              </a:rPr>
              <a:t> </a:t>
            </a:r>
            <a:endParaRPr lang="tr-TR" altLang="tr-TR" sz="1900" dirty="0" smtClean="0">
              <a:latin typeface="+mn-lt"/>
            </a:endParaRPr>
          </a:p>
          <a:p>
            <a:pPr>
              <a:spcBef>
                <a:spcPts val="0"/>
              </a:spcBef>
              <a:buFontTx/>
              <a:buNone/>
            </a:pPr>
            <a:endParaRPr lang="en-GB" altLang="tr-TR" sz="1900" dirty="0">
              <a:latin typeface="+mn-lt"/>
            </a:endParaRPr>
          </a:p>
          <a:p>
            <a:pPr marL="363538" lvl="1" indent="-363538">
              <a:spcBef>
                <a:spcPts val="0"/>
              </a:spcBef>
              <a:buClr>
                <a:schemeClr val="accent4"/>
              </a:buClr>
              <a:buFont typeface="Wingdings" panose="05000000000000000000" pitchFamily="2" charset="2"/>
              <a:buChar char="§"/>
            </a:pPr>
            <a:r>
              <a:rPr lang="tr-TR" altLang="tr-TR" sz="1900" dirty="0">
                <a:latin typeface="+mn-lt"/>
              </a:rPr>
              <a:t>Borçlar ve oluşabilecek zararlar için oluşturulan karşılıklar (faizler);</a:t>
            </a:r>
          </a:p>
          <a:p>
            <a:pPr marL="363538" lvl="1" indent="-363538">
              <a:spcBef>
                <a:spcPts val="0"/>
              </a:spcBef>
              <a:buClr>
                <a:schemeClr val="accent4"/>
              </a:buClr>
              <a:buFont typeface="Wingdings" panose="05000000000000000000" pitchFamily="2" charset="2"/>
              <a:buChar char="§"/>
            </a:pPr>
            <a:r>
              <a:rPr lang="tr-TR" altLang="tr-TR" sz="1900" dirty="0">
                <a:latin typeface="+mn-lt"/>
              </a:rPr>
              <a:t>Zararlar veya gelecekteki potansiyel yükümlülükler karşılıkları;</a:t>
            </a:r>
          </a:p>
          <a:p>
            <a:pPr marL="363538" lvl="1" indent="-363538">
              <a:spcBef>
                <a:spcPts val="0"/>
              </a:spcBef>
              <a:buClr>
                <a:schemeClr val="accent4"/>
              </a:buClr>
              <a:buFont typeface="Wingdings" panose="05000000000000000000" pitchFamily="2" charset="2"/>
              <a:buChar char="§"/>
            </a:pPr>
            <a:r>
              <a:rPr lang="tr-TR" altLang="tr-TR" sz="1900" dirty="0">
                <a:latin typeface="+mn-lt"/>
              </a:rPr>
              <a:t>Faydalanıcılar tarafından beyan edilen ve AB hibesi (EDF de dahil) alan başka bir proje veya çalışma programı kapsamından karşılanan giderler;</a:t>
            </a:r>
          </a:p>
          <a:p>
            <a:pPr marL="363538" lvl="1" indent="-363538">
              <a:spcBef>
                <a:spcPts val="0"/>
              </a:spcBef>
              <a:buClr>
                <a:schemeClr val="accent4"/>
              </a:buClr>
              <a:buFont typeface="Wingdings" panose="05000000000000000000" pitchFamily="2" charset="2"/>
              <a:buChar char="§"/>
            </a:pPr>
            <a:r>
              <a:rPr lang="tr-TR" altLang="tr-TR" sz="1900" dirty="0">
                <a:latin typeface="+mn-lt"/>
              </a:rPr>
              <a:t>Projenin uygulanabilmesi için gerekli olma durumu haricinde bina ve arazi satın alınması. Bu durumda, en geç proje süresi sonuna kadar, resmi transferin standart hibe sözleşmesi Genel Koşullar Madde 7.5’e göre   tamamlanması gerekir;</a:t>
            </a:r>
          </a:p>
          <a:p>
            <a:pPr marL="363538" lvl="1" indent="-363538">
              <a:spcBef>
                <a:spcPts val="0"/>
              </a:spcBef>
              <a:buClr>
                <a:schemeClr val="accent4"/>
              </a:buClr>
              <a:buFont typeface="Wingdings" panose="05000000000000000000" pitchFamily="2" charset="2"/>
              <a:buChar char="§"/>
            </a:pPr>
            <a:r>
              <a:rPr lang="tr-TR" altLang="tr-TR" sz="1900" dirty="0">
                <a:latin typeface="+mn-lt"/>
              </a:rPr>
              <a:t>Döviz kuru dönüşüm masrafları;</a:t>
            </a:r>
          </a:p>
          <a:p>
            <a:pPr marL="363538" lvl="1" indent="-363538">
              <a:spcBef>
                <a:spcPts val="0"/>
              </a:spcBef>
              <a:buClr>
                <a:schemeClr val="accent4"/>
              </a:buClr>
              <a:buFont typeface="Wingdings" panose="05000000000000000000" pitchFamily="2" charset="2"/>
              <a:buChar char="§"/>
            </a:pPr>
            <a:r>
              <a:rPr lang="tr-TR" altLang="tr-TR" sz="1900" dirty="0">
                <a:latin typeface="+mn-lt"/>
              </a:rPr>
              <a:t>Üçüncü taraflara verilen krediler;</a:t>
            </a:r>
          </a:p>
          <a:p>
            <a:pPr marL="363538" lvl="1" indent="-363538">
              <a:spcBef>
                <a:spcPts val="0"/>
              </a:spcBef>
              <a:buClr>
                <a:schemeClr val="accent4"/>
              </a:buClr>
              <a:buFont typeface="Wingdings" panose="05000000000000000000" pitchFamily="2" charset="2"/>
              <a:buChar char="§"/>
            </a:pPr>
            <a:r>
              <a:rPr lang="tr-TR" altLang="tr-TR" sz="1900" dirty="0">
                <a:latin typeface="+mn-lt"/>
              </a:rPr>
              <a:t>Ayni katkılar;</a:t>
            </a:r>
          </a:p>
          <a:p>
            <a:pPr marL="363538" lvl="1" indent="-363538">
              <a:spcBef>
                <a:spcPts val="0"/>
              </a:spcBef>
              <a:buClr>
                <a:schemeClr val="accent4"/>
              </a:buClr>
              <a:buFont typeface="Wingdings" panose="05000000000000000000" pitchFamily="2" charset="2"/>
              <a:buChar char="§"/>
            </a:pPr>
            <a:r>
              <a:rPr lang="tr-TR" altLang="tr-TR" sz="1900" dirty="0">
                <a:latin typeface="+mn-lt"/>
              </a:rPr>
              <a:t>Katma Değer Vergisi de dahil olmak üzere vergiler ;</a:t>
            </a:r>
          </a:p>
          <a:p>
            <a:pPr marL="363538" lvl="1" indent="-363538">
              <a:spcBef>
                <a:spcPts val="0"/>
              </a:spcBef>
              <a:buClr>
                <a:schemeClr val="accent4"/>
              </a:buClr>
              <a:buFont typeface="Wingdings" panose="05000000000000000000" pitchFamily="2" charset="2"/>
              <a:buChar char="§"/>
            </a:pPr>
            <a:r>
              <a:rPr lang="tr-TR" altLang="tr-TR" sz="1900" dirty="0">
                <a:latin typeface="+mn-lt"/>
              </a:rPr>
              <a:t>Gümrük ve ithalat vergileri veya diğer masraflar;</a:t>
            </a:r>
          </a:p>
          <a:p>
            <a:pPr>
              <a:spcBef>
                <a:spcPts val="0"/>
              </a:spcBef>
              <a:buClr>
                <a:srgbClr val="990000"/>
              </a:buClr>
              <a:buNone/>
            </a:pPr>
            <a:endParaRPr lang="tr-TR" altLang="tr-TR" sz="1900" dirty="0">
              <a:latin typeface="+mn-lt"/>
            </a:endParaRPr>
          </a:p>
          <a:p>
            <a:pPr marL="285750" indent="-285750">
              <a:spcBef>
                <a:spcPts val="0"/>
              </a:spcBef>
              <a:buClr>
                <a:srgbClr val="990000"/>
              </a:buClr>
            </a:pPr>
            <a:endParaRPr lang="en-GB" altLang="tr-TR" sz="1900" dirty="0">
              <a:latin typeface="+mn-lt"/>
            </a:endParaRPr>
          </a:p>
        </p:txBody>
      </p:sp>
    </p:spTree>
    <p:extLst>
      <p:ext uri="{BB962C8B-B14F-4D97-AF65-F5344CB8AC3E}">
        <p14:creationId xmlns:p14="http://schemas.microsoft.com/office/powerpoint/2010/main" val="3457972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834352"/>
            <a:ext cx="7886700" cy="3929714"/>
          </a:xfrm>
        </p:spPr>
        <p:txBody>
          <a:bodyPr vert="horz" lIns="91440" tIns="45720" rIns="91440" bIns="45720" rtlCol="0">
            <a:noAutofit/>
          </a:bodyPr>
          <a:lstStyle/>
          <a:p>
            <a:pPr algn="just">
              <a:buNone/>
            </a:pPr>
            <a:r>
              <a:rPr lang="tr-TR" sz="2000" b="1" u="sng" dirty="0">
                <a:latin typeface="+mn-lt"/>
              </a:rPr>
              <a:t>Yedek Akçe</a:t>
            </a:r>
          </a:p>
          <a:p>
            <a:pPr marL="0" indent="0" algn="just">
              <a:buNone/>
            </a:pPr>
            <a:r>
              <a:rPr lang="tr-TR" sz="2000" dirty="0">
                <a:latin typeface="+mn-lt"/>
              </a:rPr>
              <a:t>Sadece Sözleşme Makamı’nın </a:t>
            </a:r>
            <a:r>
              <a:rPr lang="tr-TR" sz="2000" b="1" dirty="0">
                <a:latin typeface="+mn-lt"/>
              </a:rPr>
              <a:t>yazılı ön onayı</a:t>
            </a:r>
            <a:r>
              <a:rPr lang="tr-TR" sz="2000" dirty="0">
                <a:latin typeface="+mn-lt"/>
              </a:rPr>
              <a:t> sonrasında </a:t>
            </a:r>
            <a:r>
              <a:rPr lang="tr-TR" sz="2000" dirty="0" smtClean="0">
                <a:latin typeface="+mn-lt"/>
              </a:rPr>
              <a:t>kullanılabilir. </a:t>
            </a:r>
            <a:r>
              <a:rPr lang="tr-TR" sz="2000" i="1" dirty="0" smtClean="0">
                <a:latin typeface="+mn-lt"/>
              </a:rPr>
              <a:t>(Bütçenin 10 </a:t>
            </a:r>
            <a:r>
              <a:rPr lang="tr-TR" sz="2000" i="1" dirty="0" err="1" smtClean="0">
                <a:latin typeface="+mn-lt"/>
              </a:rPr>
              <a:t>no’lu</a:t>
            </a:r>
            <a:r>
              <a:rPr lang="tr-TR" sz="2000" i="1" dirty="0">
                <a:latin typeface="+mn-lt"/>
              </a:rPr>
              <a:t> </a:t>
            </a:r>
            <a:r>
              <a:rPr lang="tr-TR" sz="2000" i="1" dirty="0" smtClean="0">
                <a:latin typeface="+mn-lt"/>
              </a:rPr>
              <a:t>başlığı)</a:t>
            </a:r>
            <a:r>
              <a:rPr lang="tr-TR" sz="2000" dirty="0" smtClean="0">
                <a:latin typeface="+mn-lt"/>
              </a:rPr>
              <a:t> </a:t>
            </a:r>
          </a:p>
          <a:p>
            <a:pPr marL="0" indent="0" algn="just">
              <a:buNone/>
            </a:pPr>
            <a:r>
              <a:rPr lang="tr-TR" sz="2000" dirty="0" smtClean="0">
                <a:latin typeface="+mn-lt"/>
              </a:rPr>
              <a:t>Maksimum (BB 10=BB 7</a:t>
            </a:r>
            <a:r>
              <a:rPr lang="tr-TR" sz="2000" dirty="0">
                <a:latin typeface="+mn-lt"/>
              </a:rPr>
              <a:t>*%5</a:t>
            </a:r>
            <a:r>
              <a:rPr lang="tr-TR" sz="2000" dirty="0" smtClean="0">
                <a:latin typeface="+mn-lt"/>
              </a:rPr>
              <a:t>) </a:t>
            </a:r>
            <a:endParaRPr lang="tr-TR" sz="2000" dirty="0">
              <a:latin typeface="+mn-lt"/>
            </a:endParaRPr>
          </a:p>
          <a:p>
            <a:pPr marL="0" indent="0" algn="just">
              <a:buNone/>
            </a:pPr>
            <a:endParaRPr lang="tr-TR" sz="1050" dirty="0">
              <a:latin typeface="+mn-lt"/>
            </a:endParaRPr>
          </a:p>
          <a:p>
            <a:pPr algn="just">
              <a:buNone/>
            </a:pPr>
            <a:r>
              <a:rPr lang="tr-TR" sz="2000" b="1" u="sng" dirty="0" smtClean="0">
                <a:latin typeface="+mn-lt"/>
              </a:rPr>
              <a:t>Uygun </a:t>
            </a:r>
            <a:r>
              <a:rPr lang="tr-TR" sz="2000" b="1" u="sng" dirty="0">
                <a:latin typeface="+mn-lt"/>
              </a:rPr>
              <a:t>Dolaylı Maliyetler</a:t>
            </a:r>
          </a:p>
          <a:p>
            <a:pPr algn="just">
              <a:buNone/>
            </a:pPr>
            <a:r>
              <a:rPr lang="tr-TR" sz="2000" dirty="0" smtClean="0">
                <a:latin typeface="+mn-lt"/>
              </a:rPr>
              <a:t>Götürü </a:t>
            </a:r>
            <a:r>
              <a:rPr lang="tr-TR" sz="2000" dirty="0">
                <a:latin typeface="+mn-lt"/>
              </a:rPr>
              <a:t>tutar olarak talep edilebilir</a:t>
            </a:r>
            <a:r>
              <a:rPr lang="tr-TR" sz="2000" dirty="0" smtClean="0">
                <a:latin typeface="+mn-lt"/>
              </a:rPr>
              <a:t>. (</a:t>
            </a:r>
            <a:r>
              <a:rPr lang="tr-TR" sz="2000" i="1" dirty="0">
                <a:latin typeface="+mn-lt"/>
              </a:rPr>
              <a:t>(Bütçenin </a:t>
            </a:r>
            <a:r>
              <a:rPr lang="tr-TR" sz="2000" i="1" dirty="0" smtClean="0">
                <a:latin typeface="+mn-lt"/>
              </a:rPr>
              <a:t>8 </a:t>
            </a:r>
            <a:r>
              <a:rPr lang="tr-TR" sz="2000" i="1" dirty="0" err="1">
                <a:latin typeface="+mn-lt"/>
              </a:rPr>
              <a:t>no’lu</a:t>
            </a:r>
            <a:r>
              <a:rPr lang="tr-TR" sz="2000" i="1" dirty="0">
                <a:latin typeface="+mn-lt"/>
              </a:rPr>
              <a:t> başlığı</a:t>
            </a:r>
            <a:r>
              <a:rPr lang="tr-TR" sz="2000" i="1" dirty="0" smtClean="0">
                <a:latin typeface="+mn-lt"/>
              </a:rPr>
              <a:t>)</a:t>
            </a:r>
          </a:p>
          <a:p>
            <a:pPr algn="just">
              <a:buNone/>
            </a:pPr>
            <a:r>
              <a:rPr lang="tr-TR" sz="2000" dirty="0" smtClean="0">
                <a:latin typeface="+mn-lt"/>
              </a:rPr>
              <a:t>Maksimum (BB 8=BB 7</a:t>
            </a:r>
            <a:r>
              <a:rPr lang="tr-TR" sz="2000" dirty="0">
                <a:latin typeface="+mn-lt"/>
              </a:rPr>
              <a:t>*%</a:t>
            </a:r>
            <a:r>
              <a:rPr lang="tr-TR" sz="2000" dirty="0" smtClean="0">
                <a:latin typeface="+mn-lt"/>
              </a:rPr>
              <a:t>7)</a:t>
            </a:r>
            <a:endParaRPr lang="tr-TR" sz="2000" dirty="0">
              <a:latin typeface="+mn-lt"/>
            </a:endParaRPr>
          </a:p>
          <a:p>
            <a:pPr marL="0" indent="0" algn="just">
              <a:buNone/>
            </a:pPr>
            <a:r>
              <a:rPr lang="tr-TR" sz="2000" dirty="0">
                <a:latin typeface="+mn-lt"/>
              </a:rPr>
              <a:t>Başvuru Sahipleri veya bağlı kuruluş(lar) Avrupa Birliği bütçesinden finanse edilen bir işletme hibesi alıyorsa, proje bütçesinden hiçbir dolaylı maliyet </a:t>
            </a:r>
            <a:r>
              <a:rPr lang="tr-TR" sz="2000" b="1" dirty="0">
                <a:latin typeface="+mn-lt"/>
              </a:rPr>
              <a:t>talep edilemez</a:t>
            </a:r>
            <a:r>
              <a:rPr lang="tr-TR" sz="2000" dirty="0">
                <a:latin typeface="+mn-lt"/>
              </a:rPr>
              <a:t>.</a:t>
            </a:r>
          </a:p>
          <a:p>
            <a:pPr algn="just">
              <a:spcBef>
                <a:spcPts val="0"/>
              </a:spcBef>
              <a:buClr>
                <a:srgbClr val="990000"/>
              </a:buClr>
              <a:buNone/>
            </a:pPr>
            <a:endParaRPr lang="tr-TR" altLang="tr-TR" sz="1900" dirty="0">
              <a:latin typeface="+mn-lt"/>
            </a:endParaRPr>
          </a:p>
          <a:p>
            <a:pPr marL="285750" indent="-285750" algn="just">
              <a:spcBef>
                <a:spcPts val="0"/>
              </a:spcBef>
              <a:buClr>
                <a:srgbClr val="990000"/>
              </a:buClr>
            </a:pPr>
            <a:endParaRPr lang="en-GB" altLang="tr-TR" sz="1900" dirty="0">
              <a:latin typeface="+mn-lt"/>
            </a:endParaRPr>
          </a:p>
        </p:txBody>
      </p:sp>
    </p:spTree>
    <p:extLst>
      <p:ext uri="{BB962C8B-B14F-4D97-AF65-F5344CB8AC3E}">
        <p14:creationId xmlns:p14="http://schemas.microsoft.com/office/powerpoint/2010/main" val="700725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algn="just">
              <a:spcBef>
                <a:spcPts val="1200"/>
              </a:spcBef>
              <a:buNone/>
            </a:pPr>
            <a:r>
              <a:rPr lang="tr-TR" sz="2000" b="1" dirty="0">
                <a:latin typeface="+mn-lt"/>
              </a:rPr>
              <a:t>Ayni Katkı</a:t>
            </a:r>
          </a:p>
          <a:p>
            <a:pPr marL="0" indent="0" algn="just">
              <a:spcBef>
                <a:spcPts val="1200"/>
              </a:spcBef>
              <a:buNone/>
            </a:pPr>
            <a:r>
              <a:rPr lang="tr-TR" sz="2000" dirty="0">
                <a:latin typeface="+mn-lt"/>
              </a:rPr>
              <a:t>Ayni katkılar mal veya hizmetlerin ücretsiz olarak üçüncü bir tarafça Faydalanıcılara sağlanmasıdır. Ayni katkılar Faydalanıcılar  için bir harcama teşkil etmediğinden, uygun maliyet olarak değerlendirilmez</a:t>
            </a:r>
            <a:r>
              <a:rPr lang="tr-TR" sz="2000" dirty="0" smtClean="0">
                <a:latin typeface="+mn-lt"/>
              </a:rPr>
              <a:t>.</a:t>
            </a:r>
          </a:p>
          <a:p>
            <a:pPr marL="0" indent="0" algn="just">
              <a:spcBef>
                <a:spcPts val="1200"/>
              </a:spcBef>
              <a:buNone/>
            </a:pPr>
            <a:r>
              <a:rPr lang="tr-TR" sz="2000" dirty="0" smtClean="0">
                <a:latin typeface="+mn-lt"/>
              </a:rPr>
              <a:t> </a:t>
            </a:r>
            <a:endParaRPr lang="tr-TR" sz="2000" dirty="0">
              <a:latin typeface="+mn-lt"/>
            </a:endParaRPr>
          </a:p>
          <a:p>
            <a:pPr marL="0" indent="0" algn="just">
              <a:spcBef>
                <a:spcPts val="1200"/>
              </a:spcBef>
              <a:buNone/>
            </a:pPr>
            <a:r>
              <a:rPr lang="tr-TR" sz="2000" b="1" dirty="0">
                <a:latin typeface="+mn-lt"/>
              </a:rPr>
              <a:t>Ayni katkılar, eş-finansman olarak değerlendirilemez. </a:t>
            </a:r>
            <a:r>
              <a:rPr lang="tr-TR" sz="2000" dirty="0">
                <a:latin typeface="+mn-lt"/>
              </a:rPr>
              <a:t>Ancak, sunulan Proje Tanımında ayni katkı öngörülmekteyse, bu katkıların temin edilmesi gerekmektedir. </a:t>
            </a:r>
          </a:p>
          <a:p>
            <a:pPr algn="just">
              <a:spcBef>
                <a:spcPts val="1200"/>
              </a:spcBef>
              <a:buNone/>
            </a:pPr>
            <a:endParaRPr lang="tr-TR" altLang="tr-TR" sz="2000" dirty="0">
              <a:latin typeface="+mn-lt"/>
            </a:endParaRPr>
          </a:p>
          <a:p>
            <a:pPr algn="just">
              <a:spcBef>
                <a:spcPts val="1200"/>
              </a:spcBef>
              <a:buClr>
                <a:srgbClr val="990000"/>
              </a:buClr>
              <a:buNone/>
            </a:pPr>
            <a:endParaRPr lang="tr-TR" altLang="tr-TR" sz="2000" dirty="0">
              <a:latin typeface="+mn-lt"/>
            </a:endParaRPr>
          </a:p>
          <a:p>
            <a:pPr marL="285750" indent="-285750" algn="just">
              <a:spcBef>
                <a:spcPts val="1200"/>
              </a:spcBef>
              <a:buClr>
                <a:srgbClr val="990000"/>
              </a:buClr>
            </a:pPr>
            <a:endParaRPr lang="en-GB" altLang="tr-TR" sz="2000" dirty="0">
              <a:latin typeface="+mn-lt"/>
            </a:endParaRPr>
          </a:p>
        </p:txBody>
      </p:sp>
    </p:spTree>
    <p:extLst>
      <p:ext uri="{BB962C8B-B14F-4D97-AF65-F5344CB8AC3E}">
        <p14:creationId xmlns:p14="http://schemas.microsoft.com/office/powerpoint/2010/main" val="7085585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4722"/>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2147174"/>
            <a:ext cx="8178466" cy="3791510"/>
          </a:xfrm>
        </p:spPr>
        <p:txBody>
          <a:bodyPr vert="horz" lIns="91440" tIns="45720" rIns="91440" bIns="45720" rtlCol="0">
            <a:noAutofit/>
          </a:bodyPr>
          <a:lstStyle/>
          <a:p>
            <a:pPr marL="363538" indent="-363538">
              <a:spcBef>
                <a:spcPts val="600"/>
              </a:spcBef>
              <a:spcAft>
                <a:spcPts val="600"/>
              </a:spcAft>
              <a:buClr>
                <a:schemeClr val="accent4"/>
              </a:buClr>
              <a:buFont typeface="Wingdings" panose="05000000000000000000" pitchFamily="2" charset="2"/>
              <a:buChar char="§"/>
            </a:pPr>
            <a:r>
              <a:rPr lang="en-US" sz="2000" b="1" dirty="0">
                <a:latin typeface="+mn-lt"/>
              </a:rPr>
              <a:t>İ</a:t>
            </a:r>
            <a:r>
              <a:rPr lang="tr-TR" sz="2000" b="1" dirty="0">
                <a:latin typeface="+mn-lt"/>
              </a:rPr>
              <a:t>ki </a:t>
            </a:r>
            <a:r>
              <a:rPr lang="tr-TR" sz="2000" b="1" dirty="0" smtClean="0">
                <a:latin typeface="+mn-lt"/>
              </a:rPr>
              <a:t>aşamalı </a:t>
            </a:r>
            <a:r>
              <a:rPr lang="en-US" sz="2000" b="1" dirty="0" err="1">
                <a:latin typeface="+mn-lt"/>
              </a:rPr>
              <a:t>teklif</a:t>
            </a:r>
            <a:r>
              <a:rPr lang="en-US" sz="2000" b="1" dirty="0">
                <a:latin typeface="+mn-lt"/>
              </a:rPr>
              <a:t> </a:t>
            </a:r>
            <a:r>
              <a:rPr lang="en-US" sz="2000" b="1" dirty="0" err="1">
                <a:latin typeface="+mn-lt"/>
              </a:rPr>
              <a:t>çağrısı</a:t>
            </a:r>
            <a:r>
              <a:rPr lang="en-US" sz="2000" b="1" dirty="0">
                <a:latin typeface="+mn-lt"/>
              </a:rPr>
              <a:t>;</a:t>
            </a:r>
            <a:r>
              <a:rPr lang="tr-TR" sz="2000" b="1" dirty="0">
                <a:latin typeface="+mn-lt"/>
              </a:rPr>
              <a:t> ilk aşamada </a:t>
            </a:r>
            <a:r>
              <a:rPr lang="tr-TR" sz="2000" b="1" dirty="0" smtClean="0">
                <a:latin typeface="+mn-lt"/>
              </a:rPr>
              <a:t>sadece Ön Teklif </a:t>
            </a:r>
            <a:r>
              <a:rPr lang="en-US" sz="2000" b="1" dirty="0" smtClean="0">
                <a:latin typeface="+mn-lt"/>
              </a:rPr>
              <a:t>(</a:t>
            </a:r>
            <a:r>
              <a:rPr lang="en-US" sz="2000" b="1" dirty="0" err="1" smtClean="0">
                <a:latin typeface="+mn-lt"/>
              </a:rPr>
              <a:t>Başvuru</a:t>
            </a:r>
            <a:r>
              <a:rPr lang="en-US" sz="2000" b="1" dirty="0" smtClean="0">
                <a:latin typeface="+mn-lt"/>
              </a:rPr>
              <a:t> </a:t>
            </a:r>
            <a:r>
              <a:rPr lang="en-US" sz="2000" b="1" dirty="0" err="1">
                <a:latin typeface="+mn-lt"/>
              </a:rPr>
              <a:t>Formu</a:t>
            </a:r>
            <a:r>
              <a:rPr lang="en-US" sz="2000" b="1" dirty="0">
                <a:latin typeface="+mn-lt"/>
              </a:rPr>
              <a:t>, </a:t>
            </a:r>
            <a:r>
              <a:rPr lang="en-US" sz="2000" b="1" dirty="0" err="1">
                <a:latin typeface="+mn-lt"/>
              </a:rPr>
              <a:t>Kısım</a:t>
            </a:r>
            <a:r>
              <a:rPr lang="en-US" sz="2000" b="1" dirty="0">
                <a:latin typeface="+mn-lt"/>
              </a:rPr>
              <a:t> A</a:t>
            </a:r>
            <a:r>
              <a:rPr lang="en-US" sz="2000" b="1" dirty="0" smtClean="0">
                <a:latin typeface="+mn-lt"/>
              </a:rPr>
              <a:t>)</a:t>
            </a:r>
            <a:r>
              <a:rPr lang="tr-TR" sz="2000" b="1" dirty="0" smtClean="0">
                <a:latin typeface="+mn-lt"/>
              </a:rPr>
              <a:t> sunulacaktır. </a:t>
            </a:r>
            <a:endParaRPr lang="tr-TR" sz="2000" dirty="0">
              <a:latin typeface="+mn-lt"/>
            </a:endParaRPr>
          </a:p>
          <a:p>
            <a:pPr marL="363538" indent="-363538">
              <a:spcBef>
                <a:spcPts val="600"/>
              </a:spcBef>
              <a:spcAft>
                <a:spcPts val="600"/>
              </a:spcAft>
              <a:buClr>
                <a:schemeClr val="accent4"/>
              </a:buClr>
              <a:buFont typeface="Wingdings" panose="05000000000000000000" pitchFamily="2" charset="2"/>
              <a:buChar char="§"/>
            </a:pPr>
            <a:r>
              <a:rPr lang="tr-TR" sz="2000" b="1" dirty="0">
                <a:latin typeface="+mn-lt"/>
              </a:rPr>
              <a:t>İngilizce olarak sunmalıdır. </a:t>
            </a:r>
            <a:endParaRPr lang="tr-TR" sz="2000" dirty="0">
              <a:latin typeface="+mn-lt"/>
            </a:endParaRPr>
          </a:p>
          <a:p>
            <a:pPr marL="363538" indent="-363538">
              <a:spcBef>
                <a:spcPts val="600"/>
              </a:spcBef>
              <a:spcAft>
                <a:spcPts val="600"/>
              </a:spcAft>
              <a:buClr>
                <a:schemeClr val="accent4"/>
              </a:buClr>
              <a:buFont typeface="Wingdings" panose="05000000000000000000" pitchFamily="2" charset="2"/>
              <a:buChar char="§"/>
            </a:pPr>
            <a:r>
              <a:rPr lang="tr-TR" sz="2000" dirty="0">
                <a:latin typeface="+mn-lt"/>
              </a:rPr>
              <a:t>Eş-başvuran(lar) ve İştirakçi(ler), Ön Teklif’te ilgili bölümlerde belirtilmeli ve </a:t>
            </a:r>
            <a:r>
              <a:rPr lang="en-US" sz="2000" dirty="0">
                <a:latin typeface="+mn-lt"/>
              </a:rPr>
              <a:t>(</a:t>
            </a:r>
            <a:r>
              <a:rPr lang="tr-TR" sz="2000" dirty="0">
                <a:latin typeface="+mn-lt"/>
              </a:rPr>
              <a:t>varsa</a:t>
            </a:r>
            <a:r>
              <a:rPr lang="en-US" sz="2000" dirty="0">
                <a:latin typeface="+mn-lt"/>
              </a:rPr>
              <a:t>)</a:t>
            </a:r>
            <a:r>
              <a:rPr lang="tr-TR" sz="2000" dirty="0">
                <a:latin typeface="+mn-lt"/>
              </a:rPr>
              <a:t> eş-başvuranlar </a:t>
            </a:r>
            <a:r>
              <a:rPr lang="tr-TR" sz="2000" dirty="0" smtClean="0">
                <a:latin typeface="+mn-lt"/>
              </a:rPr>
              <a:t>Bölüm </a:t>
            </a:r>
            <a:r>
              <a:rPr lang="tr-TR" sz="2000" dirty="0">
                <a:latin typeface="+mn-lt"/>
              </a:rPr>
              <a:t>4’ü ve bağlı kuruluş(lar) </a:t>
            </a:r>
            <a:r>
              <a:rPr lang="tr-TR" sz="2000" dirty="0" smtClean="0">
                <a:latin typeface="+mn-lt"/>
              </a:rPr>
              <a:t>Bölüm </a:t>
            </a:r>
            <a:r>
              <a:rPr lang="tr-TR" sz="2000" dirty="0">
                <a:latin typeface="+mn-lt"/>
              </a:rPr>
              <a:t>5’i doldurup, imzalamalıdır. </a:t>
            </a:r>
            <a:endParaRPr lang="en-US" sz="2000" dirty="0">
              <a:latin typeface="+mn-lt"/>
            </a:endParaRPr>
          </a:p>
          <a:p>
            <a:pPr marL="363538" indent="-363538">
              <a:spcBef>
                <a:spcPts val="600"/>
              </a:spcBef>
              <a:spcAft>
                <a:spcPts val="600"/>
              </a:spcAft>
              <a:buClr>
                <a:schemeClr val="accent4"/>
              </a:buClr>
              <a:buFont typeface="Wingdings" panose="05000000000000000000" pitchFamily="2" charset="2"/>
              <a:buChar char="§"/>
            </a:pPr>
            <a:r>
              <a:rPr lang="en-US" sz="2000" dirty="0">
                <a:latin typeface="+mn-lt"/>
              </a:rPr>
              <a:t>T</a:t>
            </a:r>
            <a:r>
              <a:rPr lang="tr-TR" sz="2000" dirty="0">
                <a:latin typeface="+mn-lt"/>
              </a:rPr>
              <a:t>alep edilen katkının (AB </a:t>
            </a:r>
            <a:r>
              <a:rPr lang="tr-TR" sz="2000" dirty="0" smtClean="0">
                <a:latin typeface="+mn-lt"/>
              </a:rPr>
              <a:t>katkısı) </a:t>
            </a:r>
            <a:r>
              <a:rPr lang="tr-TR" sz="2000" dirty="0">
                <a:latin typeface="+mn-lt"/>
              </a:rPr>
              <a:t>tahmini </a:t>
            </a:r>
            <a:r>
              <a:rPr lang="tr-TR" sz="2000" dirty="0" smtClean="0">
                <a:latin typeface="+mn-lt"/>
              </a:rPr>
              <a:t>miktarı </a:t>
            </a:r>
            <a:r>
              <a:rPr lang="tr-TR" sz="2000" dirty="0">
                <a:latin typeface="+mn-lt"/>
              </a:rPr>
              <a:t>ve toplam bütçe miktarındaki </a:t>
            </a:r>
            <a:r>
              <a:rPr lang="tr-TR" sz="2000" dirty="0" smtClean="0">
                <a:latin typeface="+mn-lt"/>
              </a:rPr>
              <a:t>yüzdesi </a:t>
            </a:r>
            <a:r>
              <a:rPr lang="tr-TR" sz="2000" dirty="0">
                <a:latin typeface="+mn-lt"/>
              </a:rPr>
              <a:t>belirtmelidir. </a:t>
            </a:r>
            <a:r>
              <a:rPr lang="en-US" sz="2000" dirty="0" err="1">
                <a:latin typeface="+mn-lt"/>
              </a:rPr>
              <a:t>Bütçe</a:t>
            </a:r>
            <a:r>
              <a:rPr lang="en-US" sz="2000" dirty="0">
                <a:latin typeface="+mn-lt"/>
              </a:rPr>
              <a:t>, </a:t>
            </a:r>
            <a:r>
              <a:rPr lang="tr-TR" sz="2000" dirty="0" smtClean="0">
                <a:latin typeface="+mn-lt"/>
              </a:rPr>
              <a:t>t</a:t>
            </a:r>
            <a:r>
              <a:rPr lang="en-US" sz="2000" dirty="0" smtClean="0">
                <a:latin typeface="+mn-lt"/>
              </a:rPr>
              <a:t>am </a:t>
            </a:r>
            <a:r>
              <a:rPr lang="en-US" sz="2000" dirty="0" err="1">
                <a:latin typeface="+mn-lt"/>
              </a:rPr>
              <a:t>başvuru</a:t>
            </a:r>
            <a:r>
              <a:rPr lang="en-US" sz="2000" dirty="0">
                <a:latin typeface="+mn-lt"/>
              </a:rPr>
              <a:t> </a:t>
            </a:r>
            <a:r>
              <a:rPr lang="en-US" sz="2000" dirty="0" err="1">
                <a:latin typeface="+mn-lt"/>
              </a:rPr>
              <a:t>aşamasında</a:t>
            </a:r>
            <a:r>
              <a:rPr lang="en-US" sz="2000" dirty="0">
                <a:latin typeface="+mn-lt"/>
              </a:rPr>
              <a:t> </a:t>
            </a:r>
            <a:r>
              <a:rPr lang="en-US" sz="2000" dirty="0" err="1">
                <a:latin typeface="+mn-lt"/>
              </a:rPr>
              <a:t>sunulur</a:t>
            </a:r>
            <a:r>
              <a:rPr lang="en-US" sz="2000" b="1" dirty="0">
                <a:latin typeface="+mn-lt"/>
              </a:rPr>
              <a:t>.  </a:t>
            </a:r>
            <a:r>
              <a:rPr lang="en-US" sz="2000" b="1" dirty="0" err="1">
                <a:latin typeface="+mn-lt"/>
              </a:rPr>
              <a:t>Ön</a:t>
            </a:r>
            <a:r>
              <a:rPr lang="en-US" sz="2000" b="1" dirty="0">
                <a:latin typeface="+mn-lt"/>
              </a:rPr>
              <a:t> </a:t>
            </a:r>
            <a:r>
              <a:rPr lang="en-US" sz="2000" b="1" dirty="0" err="1">
                <a:latin typeface="+mn-lt"/>
              </a:rPr>
              <a:t>teklifteki</a:t>
            </a:r>
            <a:r>
              <a:rPr lang="en-US" sz="2000" b="1" dirty="0">
                <a:latin typeface="+mn-lt"/>
              </a:rPr>
              <a:t> </a:t>
            </a:r>
            <a:r>
              <a:rPr lang="tr-TR" sz="2000" b="1" dirty="0" smtClean="0">
                <a:latin typeface="+mn-lt"/>
              </a:rPr>
              <a:t>katkı </a:t>
            </a:r>
            <a:r>
              <a:rPr lang="en-US" sz="2000" b="1" dirty="0" err="1" smtClean="0">
                <a:latin typeface="+mn-lt"/>
              </a:rPr>
              <a:t>tutar</a:t>
            </a:r>
            <a:r>
              <a:rPr lang="tr-TR" sz="2000" b="1" dirty="0" smtClean="0">
                <a:latin typeface="+mn-lt"/>
              </a:rPr>
              <a:t>ı</a:t>
            </a:r>
            <a:r>
              <a:rPr lang="tr-TR" altLang="tr-TR" sz="2000" b="1" dirty="0">
                <a:latin typeface="+mn-lt"/>
              </a:rPr>
              <a:t> </a:t>
            </a:r>
            <a:r>
              <a:rPr lang="tr-TR" altLang="tr-TR" sz="2000" b="1" dirty="0" smtClean="0">
                <a:latin typeface="+mn-lt"/>
              </a:rPr>
              <a:t>en </a:t>
            </a:r>
            <a:r>
              <a:rPr lang="tr-TR" altLang="tr-TR" sz="2000" b="1" dirty="0">
                <a:latin typeface="+mn-lt"/>
              </a:rPr>
              <a:t>az ve en çok hibe miktarları arasında kalmak şartıyla</a:t>
            </a:r>
            <a:r>
              <a:rPr lang="tr-TR" sz="2000" b="1" dirty="0" smtClean="0">
                <a:latin typeface="+mn-lt"/>
              </a:rPr>
              <a:t> en fazla</a:t>
            </a:r>
            <a:r>
              <a:rPr lang="en-US" sz="2000" b="1" dirty="0" smtClean="0">
                <a:latin typeface="+mn-lt"/>
              </a:rPr>
              <a:t> </a:t>
            </a:r>
            <a:r>
              <a:rPr lang="en-US" sz="2000" b="1" dirty="0">
                <a:latin typeface="+mn-lt"/>
              </a:rPr>
              <a:t>%20 </a:t>
            </a:r>
            <a:r>
              <a:rPr lang="en-US" sz="2000" b="1" dirty="0" err="1">
                <a:latin typeface="+mn-lt"/>
              </a:rPr>
              <a:t>değişebilir</a:t>
            </a:r>
            <a:r>
              <a:rPr lang="en-US" sz="2000" b="1" dirty="0">
                <a:latin typeface="+mn-lt"/>
              </a:rPr>
              <a:t>.</a:t>
            </a:r>
          </a:p>
          <a:p>
            <a:pPr marL="0" indent="0">
              <a:spcBef>
                <a:spcPts val="600"/>
              </a:spcBef>
              <a:spcAft>
                <a:spcPts val="600"/>
              </a:spcAft>
              <a:buClr>
                <a:schemeClr val="accent4"/>
              </a:buClr>
              <a:buNone/>
            </a:pPr>
            <a:endParaRPr lang="tr-TR" sz="2000" dirty="0">
              <a:latin typeface="+mn-lt"/>
            </a:endParaRPr>
          </a:p>
          <a:p>
            <a:pPr>
              <a:spcBef>
                <a:spcPts val="600"/>
              </a:spcBef>
              <a:spcAft>
                <a:spcPts val="600"/>
              </a:spcAft>
              <a:buNone/>
            </a:pPr>
            <a:endParaRPr lang="tr-TR" altLang="tr-TR" sz="2000" dirty="0">
              <a:latin typeface="+mn-lt"/>
            </a:endParaRPr>
          </a:p>
          <a:p>
            <a:pPr>
              <a:spcBef>
                <a:spcPts val="1200"/>
              </a:spcBef>
              <a:buClr>
                <a:srgbClr val="990000"/>
              </a:buClr>
              <a:buNone/>
            </a:pPr>
            <a:endParaRPr lang="tr-TR" altLang="tr-TR" sz="2000" dirty="0">
              <a:latin typeface="+mn-lt"/>
            </a:endParaRPr>
          </a:p>
          <a:p>
            <a:pPr marL="285750" indent="-285750">
              <a:spcBef>
                <a:spcPts val="1200"/>
              </a:spcBef>
              <a:buClr>
                <a:srgbClr val="990000"/>
              </a:buClr>
            </a:pPr>
            <a:endParaRPr lang="en-GB" altLang="tr-TR" sz="2000" dirty="0">
              <a:latin typeface="+mn-lt"/>
            </a:endParaRPr>
          </a:p>
        </p:txBody>
      </p:sp>
    </p:spTree>
    <p:extLst>
      <p:ext uri="{BB962C8B-B14F-4D97-AF65-F5344CB8AC3E}">
        <p14:creationId xmlns:p14="http://schemas.microsoft.com/office/powerpoint/2010/main" val="7612510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4722"/>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2147174"/>
            <a:ext cx="8178466" cy="4251464"/>
          </a:xfrm>
        </p:spPr>
        <p:txBody>
          <a:bodyPr vert="horz" lIns="91440" tIns="45720" rIns="91440" bIns="45720" rtlCol="0">
            <a:noAutofit/>
          </a:bodyPr>
          <a:lstStyle/>
          <a:p>
            <a:pPr marL="363538" indent="-363538" algn="just">
              <a:buClr>
                <a:schemeClr val="accent4"/>
              </a:buClr>
              <a:buFont typeface="Wingdings" panose="05000000000000000000" pitchFamily="2" charset="2"/>
              <a:buChar char="§"/>
            </a:pPr>
            <a:r>
              <a:rPr lang="tr-TR" sz="2000" dirty="0">
                <a:latin typeface="+mn-lt"/>
              </a:rPr>
              <a:t>Eş-başvuran(</a:t>
            </a:r>
            <a:r>
              <a:rPr lang="tr-TR" sz="2000" dirty="0" err="1">
                <a:latin typeface="+mn-lt"/>
              </a:rPr>
              <a:t>lar</a:t>
            </a:r>
            <a:r>
              <a:rPr lang="tr-TR" sz="2000" dirty="0">
                <a:latin typeface="+mn-lt"/>
              </a:rPr>
              <a:t>), iştirakçi(</a:t>
            </a:r>
            <a:r>
              <a:rPr lang="tr-TR" sz="2000" dirty="0" err="1">
                <a:latin typeface="+mn-lt"/>
              </a:rPr>
              <a:t>ler</a:t>
            </a:r>
            <a:r>
              <a:rPr lang="tr-TR" sz="2000" dirty="0">
                <a:latin typeface="+mn-lt"/>
              </a:rPr>
              <a:t>), bağlı kuruluş(</a:t>
            </a:r>
            <a:r>
              <a:rPr lang="tr-TR" sz="2000" dirty="0" err="1">
                <a:latin typeface="+mn-lt"/>
              </a:rPr>
              <a:t>lar</a:t>
            </a:r>
            <a:r>
              <a:rPr lang="tr-TR" sz="2000" dirty="0">
                <a:latin typeface="+mn-lt"/>
              </a:rPr>
              <a:t>),öncelik alan(</a:t>
            </a:r>
            <a:r>
              <a:rPr lang="tr-TR" sz="2000" dirty="0" err="1">
                <a:latin typeface="+mn-lt"/>
              </a:rPr>
              <a:t>lar</a:t>
            </a:r>
            <a:r>
              <a:rPr lang="tr-TR" sz="2000" dirty="0">
                <a:latin typeface="+mn-lt"/>
              </a:rPr>
              <a:t>)ı, özel amaçlar, ve beklenen sonuç(</a:t>
            </a:r>
            <a:r>
              <a:rPr lang="tr-TR" sz="2000" dirty="0" err="1">
                <a:latin typeface="+mn-lt"/>
              </a:rPr>
              <a:t>lar</a:t>
            </a:r>
            <a:r>
              <a:rPr lang="tr-TR" sz="2000" dirty="0">
                <a:latin typeface="+mn-lt"/>
              </a:rPr>
              <a:t>) </a:t>
            </a:r>
            <a:r>
              <a:rPr lang="tr-TR" sz="2000" b="1" dirty="0">
                <a:latin typeface="+mn-lt"/>
              </a:rPr>
              <a:t>Tam Başvuru Formunda </a:t>
            </a:r>
            <a:r>
              <a:rPr lang="tr-TR" sz="2000" b="1" dirty="0" smtClean="0">
                <a:latin typeface="+mn-lt"/>
              </a:rPr>
              <a:t>değiştirilemez</a:t>
            </a:r>
            <a:r>
              <a:rPr lang="tr-TR" sz="2000" dirty="0" smtClean="0">
                <a:latin typeface="+mn-lt"/>
              </a:rPr>
              <a:t>.</a:t>
            </a:r>
          </a:p>
          <a:p>
            <a:pPr marL="363538" indent="-363538" algn="just">
              <a:buClr>
                <a:schemeClr val="accent4"/>
              </a:buClr>
              <a:buFont typeface="Wingdings" panose="05000000000000000000" pitchFamily="2" charset="2"/>
              <a:buChar char="§"/>
            </a:pPr>
            <a:r>
              <a:rPr lang="tr-TR" sz="2000" dirty="0" smtClean="0">
                <a:latin typeface="+mn-lt"/>
              </a:rPr>
              <a:t>Ancak iflas gibi uygun bulunabilecek sağlam bir gerekçenin sunulması durumunda değişebilir. Bu durumda </a:t>
            </a:r>
            <a:r>
              <a:rPr lang="tr-TR" sz="2000" b="1" dirty="0" smtClean="0">
                <a:latin typeface="+mn-lt"/>
              </a:rPr>
              <a:t>yeni eş-başvuranın/bağlı kuruluşun ilki ile benzer özelliklere sahip olması beklenir.</a:t>
            </a:r>
          </a:p>
          <a:p>
            <a:pPr marL="363538" indent="-363538" algn="just">
              <a:buClr>
                <a:schemeClr val="accent4"/>
              </a:buClr>
              <a:buFont typeface="Wingdings" panose="05000000000000000000" pitchFamily="2" charset="2"/>
              <a:buChar char="§"/>
            </a:pPr>
            <a:r>
              <a:rPr lang="tr-TR" sz="2000" dirty="0" smtClean="0">
                <a:latin typeface="+mn-lt"/>
              </a:rPr>
              <a:t>Ayrıca başvuru sahibinin kontrolü dışında gelişen öngörülemeyen durumlar gerçekleşirse, proje teklifinin süresinde de değişikliğe gidilebilir. Her halükarda Programın hibe rehberinde belirtilen uygulama sürelerinin alt ve üst sınırları içinde kalınması gerekir.</a:t>
            </a:r>
            <a:endParaRPr lang="tr-TR" sz="2000" dirty="0">
              <a:latin typeface="+mn-lt"/>
            </a:endParaRPr>
          </a:p>
          <a:p>
            <a:pPr algn="just">
              <a:spcBef>
                <a:spcPts val="1200"/>
              </a:spcBef>
              <a:buNone/>
            </a:pPr>
            <a:endParaRPr lang="tr-TR" altLang="tr-TR" sz="2000" dirty="0">
              <a:latin typeface="+mn-lt"/>
            </a:endParaRPr>
          </a:p>
          <a:p>
            <a:pPr algn="just">
              <a:spcBef>
                <a:spcPts val="1200"/>
              </a:spcBef>
              <a:buClr>
                <a:srgbClr val="990000"/>
              </a:buClr>
              <a:buNone/>
            </a:pPr>
            <a:endParaRPr lang="tr-TR" altLang="tr-TR" sz="2000" dirty="0">
              <a:latin typeface="+mn-lt"/>
            </a:endParaRPr>
          </a:p>
          <a:p>
            <a:pPr marL="285750" indent="-285750" algn="just">
              <a:spcBef>
                <a:spcPts val="1200"/>
              </a:spcBef>
              <a:buClr>
                <a:srgbClr val="990000"/>
              </a:buClr>
            </a:pPr>
            <a:endParaRPr lang="en-GB" altLang="tr-TR" sz="2000" dirty="0">
              <a:latin typeface="+mn-lt"/>
            </a:endParaRPr>
          </a:p>
        </p:txBody>
      </p:sp>
    </p:spTree>
    <p:extLst>
      <p:ext uri="{BB962C8B-B14F-4D97-AF65-F5344CB8AC3E}">
        <p14:creationId xmlns:p14="http://schemas.microsoft.com/office/powerpoint/2010/main" val="863718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24131"/>
            <a:ext cx="9144000" cy="1326105"/>
          </a:xfrm>
          <a:prstGeom prst="rect">
            <a:avLst/>
          </a:prstGeom>
          <a:solidFill>
            <a:schemeClr val="accent4"/>
          </a:solidFill>
        </p:spPr>
        <p:txBody>
          <a:bodyPr wrap="square" tIns="108000" bIns="108000" rtlCol="0">
            <a:spAutoFit/>
          </a:bodyPr>
          <a:lstStyle/>
          <a:p>
            <a:pPr indent="355600"/>
            <a:endParaRPr lang="tr-TR" sz="2400" dirty="0" smtClean="0">
              <a:solidFill>
                <a:schemeClr val="accent5">
                  <a:lumMod val="50000"/>
                </a:schemeClr>
              </a:solidFill>
            </a:endParaRPr>
          </a:p>
          <a:p>
            <a:pPr indent="355600"/>
            <a:endParaRPr lang="tr-TR" sz="2400" dirty="0">
              <a:solidFill>
                <a:schemeClr val="accent5">
                  <a:lumMod val="50000"/>
                </a:schemeClr>
              </a:solidFill>
            </a:endParaRPr>
          </a:p>
          <a:p>
            <a:pPr indent="355600"/>
            <a:endParaRPr lang="en-US" sz="2400" dirty="0">
              <a:solidFill>
                <a:schemeClr val="accent5">
                  <a:lumMod val="50000"/>
                </a:schemeClr>
              </a:solidFill>
            </a:endParaRPr>
          </a:p>
        </p:txBody>
      </p:sp>
      <p:sp>
        <p:nvSpPr>
          <p:cNvPr id="8" name="Content Placeholder 2"/>
          <p:cNvSpPr>
            <a:spLocks noGrp="1"/>
          </p:cNvSpPr>
          <p:nvPr>
            <p:ph idx="1"/>
          </p:nvPr>
        </p:nvSpPr>
        <p:spPr>
          <a:xfrm>
            <a:off x="834842" y="2206144"/>
            <a:ext cx="7611967" cy="1146656"/>
          </a:xfrm>
          <a:ln>
            <a:noFill/>
          </a:ln>
        </p:spPr>
        <p:txBody>
          <a:bodyPr>
            <a:normAutofit fontScale="92500" lnSpcReduction="20000"/>
          </a:bodyPr>
          <a:lstStyle/>
          <a:p>
            <a:pPr marL="0" indent="0" algn="ctr">
              <a:buNone/>
            </a:pPr>
            <a:endParaRPr lang="tr-TR" sz="3500" b="1" dirty="0" smtClean="0">
              <a:solidFill>
                <a:srgbClr val="C00000"/>
              </a:solidFill>
              <a:latin typeface="Myriad Pro"/>
            </a:endParaRPr>
          </a:p>
          <a:p>
            <a:pPr marL="0" indent="0" algn="ctr">
              <a:buNone/>
            </a:pPr>
            <a:r>
              <a:rPr lang="tr-TR" sz="4000" b="1" dirty="0">
                <a:solidFill>
                  <a:schemeClr val="accent5">
                    <a:lumMod val="50000"/>
                  </a:schemeClr>
                </a:solidFill>
                <a:latin typeface="Myriad Pro"/>
              </a:rPr>
              <a:t>TEMEL BAŞVURU </a:t>
            </a:r>
            <a:r>
              <a:rPr lang="tr-TR" sz="4000" b="1" dirty="0" smtClean="0">
                <a:solidFill>
                  <a:schemeClr val="accent5">
                    <a:lumMod val="50000"/>
                  </a:schemeClr>
                </a:solidFill>
                <a:latin typeface="Myriad Pro"/>
              </a:rPr>
              <a:t>KOŞULLARI</a:t>
            </a:r>
            <a:endParaRPr lang="tr-TR" sz="4000" b="1" dirty="0">
              <a:solidFill>
                <a:schemeClr val="accent5">
                  <a:lumMod val="50000"/>
                </a:schemeClr>
              </a:solidFill>
              <a:latin typeface="Myriad Pro"/>
            </a:endParaRPr>
          </a:p>
        </p:txBody>
      </p:sp>
    </p:spTree>
    <p:extLst>
      <p:ext uri="{BB962C8B-B14F-4D97-AF65-F5344CB8AC3E}">
        <p14:creationId xmlns:p14="http://schemas.microsoft.com/office/powerpoint/2010/main" val="2466163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52726"/>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789330"/>
            <a:ext cx="7886700" cy="4287005"/>
          </a:xfrm>
        </p:spPr>
        <p:txBody>
          <a:bodyPr vert="horz" lIns="91440" tIns="45720" rIns="91440" bIns="45720" rtlCol="0">
            <a:noAutofit/>
          </a:bodyPr>
          <a:lstStyle/>
          <a:p>
            <a:pPr>
              <a:buNone/>
            </a:pPr>
            <a:r>
              <a:rPr lang="en-US" sz="1800" dirty="0" err="1">
                <a:latin typeface="+mn-lt"/>
              </a:rPr>
              <a:t>Ön</a:t>
            </a:r>
            <a:r>
              <a:rPr lang="en-US" sz="1800" dirty="0">
                <a:latin typeface="+mn-lt"/>
              </a:rPr>
              <a:t> </a:t>
            </a:r>
            <a:r>
              <a:rPr lang="en-US" sz="1800" dirty="0" err="1">
                <a:latin typeface="+mn-lt"/>
              </a:rPr>
              <a:t>teklifler</a:t>
            </a:r>
            <a:r>
              <a:rPr lang="en-US" sz="1800" dirty="0">
                <a:latin typeface="+mn-lt"/>
              </a:rPr>
              <a:t>; </a:t>
            </a:r>
            <a:r>
              <a:rPr lang="tr-TR" sz="1800" dirty="0">
                <a:latin typeface="+mn-lt"/>
              </a:rPr>
              <a:t>A4 boyutunda, </a:t>
            </a:r>
            <a:r>
              <a:rPr lang="tr-TR" sz="1800" b="1" dirty="0">
                <a:latin typeface="+mn-lt"/>
              </a:rPr>
              <a:t>bir asıl ve 2 kopya</a:t>
            </a:r>
            <a:r>
              <a:rPr lang="en-US" sz="1800" dirty="0">
                <a:latin typeface="+mn-lt"/>
              </a:rPr>
              <a:t>:</a:t>
            </a:r>
          </a:p>
          <a:p>
            <a:pPr marL="342900" lvl="0" indent="-342900">
              <a:spcBef>
                <a:spcPts val="400"/>
              </a:spcBef>
              <a:spcAft>
                <a:spcPts val="400"/>
              </a:spcAft>
              <a:buFont typeface="+mj-lt"/>
              <a:buAutoNum type="arabicPeriod"/>
              <a:tabLst>
                <a:tab pos="180340" algn="l"/>
                <a:tab pos="678815" algn="l"/>
              </a:tabLst>
            </a:pPr>
            <a:r>
              <a:rPr lang="tr-TR" sz="1800" dirty="0">
                <a:latin typeface="+mn-lt"/>
                <a:ea typeface="Times New Roman" panose="02020603050405020304" pitchFamily="18" charset="0"/>
              </a:rPr>
              <a:t>Ön Teklif – Hibe Başvuru Formu, Kısım A </a:t>
            </a:r>
            <a:r>
              <a:rPr lang="tr-TR" sz="1800" i="1" dirty="0">
                <a:latin typeface="+mn-lt"/>
                <a:ea typeface="Times New Roman" panose="02020603050405020304" pitchFamily="18" charset="0"/>
              </a:rPr>
              <a:t>(Grant Application Form - Part A: Concept Note),</a:t>
            </a:r>
            <a:r>
              <a:rPr lang="tr-TR" sz="1800" dirty="0">
                <a:latin typeface="+mn-lt"/>
                <a:ea typeface="Times New Roman" panose="02020603050405020304" pitchFamily="18" charset="0"/>
              </a:rPr>
              <a:t> </a:t>
            </a:r>
          </a:p>
          <a:p>
            <a:pPr marL="342900" lvl="0" indent="-342900">
              <a:spcBef>
                <a:spcPts val="400"/>
              </a:spcBef>
              <a:spcAft>
                <a:spcPts val="400"/>
              </a:spcAft>
              <a:buFont typeface="+mj-lt"/>
              <a:buAutoNum type="arabicPeriod"/>
              <a:tabLst>
                <a:tab pos="180340" algn="l"/>
                <a:tab pos="678815" algn="l"/>
              </a:tabLst>
            </a:pPr>
            <a:r>
              <a:rPr lang="tr-TR" sz="1800" dirty="0">
                <a:latin typeface="+mn-lt"/>
                <a:ea typeface="Times New Roman" panose="02020603050405020304" pitchFamily="18" charset="0"/>
              </a:rPr>
              <a:t>Kontrol Listesi – Hibe Başvuru Formu, Kısım A, Bölüm 2 </a:t>
            </a:r>
            <a:r>
              <a:rPr lang="tr-TR" sz="1800" i="1" dirty="0">
                <a:latin typeface="+mn-lt"/>
                <a:ea typeface="Times New Roman" panose="02020603050405020304" pitchFamily="18" charset="0"/>
              </a:rPr>
              <a:t>(Checklist - Grant Application Form, Part A, Section 2)</a:t>
            </a:r>
            <a:r>
              <a:rPr lang="tr-TR" sz="1800" dirty="0">
                <a:latin typeface="+mn-lt"/>
                <a:ea typeface="Times New Roman" panose="02020603050405020304" pitchFamily="18" charset="0"/>
              </a:rPr>
              <a:t>, </a:t>
            </a:r>
          </a:p>
          <a:p>
            <a:pPr marL="342900" lvl="0" indent="-342900">
              <a:spcBef>
                <a:spcPts val="400"/>
              </a:spcBef>
              <a:spcAft>
                <a:spcPts val="400"/>
              </a:spcAft>
              <a:buFont typeface="+mj-lt"/>
              <a:buAutoNum type="arabicPeriod"/>
              <a:tabLst>
                <a:tab pos="180340" algn="l"/>
                <a:tab pos="678815" algn="l"/>
              </a:tabLst>
            </a:pPr>
            <a:r>
              <a:rPr lang="tr-TR" sz="1800" dirty="0">
                <a:latin typeface="+mn-lt"/>
                <a:ea typeface="Times New Roman" panose="02020603050405020304" pitchFamily="18" charset="0"/>
              </a:rPr>
              <a:t>Başvuru Sahibinin Beyanı – Hibe Başvuru Formu, Kısım A, Bölüm 3 </a:t>
            </a:r>
            <a:r>
              <a:rPr lang="tr-TR" sz="1800" i="1" dirty="0">
                <a:latin typeface="+mn-lt"/>
                <a:ea typeface="Times New Roman" panose="02020603050405020304" pitchFamily="18" charset="0"/>
              </a:rPr>
              <a:t>(Declaration by the Applicant - Grant Application Form, Part A, Section 3)</a:t>
            </a:r>
            <a:r>
              <a:rPr lang="tr-TR" sz="1800" dirty="0">
                <a:latin typeface="+mn-lt"/>
                <a:ea typeface="Times New Roman" panose="02020603050405020304" pitchFamily="18" charset="0"/>
              </a:rPr>
              <a:t>,</a:t>
            </a:r>
          </a:p>
          <a:p>
            <a:pPr marL="342900" lvl="0" indent="-342900">
              <a:spcBef>
                <a:spcPts val="400"/>
              </a:spcBef>
              <a:spcAft>
                <a:spcPts val="400"/>
              </a:spcAft>
              <a:buFont typeface="+mj-lt"/>
              <a:buAutoNum type="arabicPeriod"/>
              <a:tabLst>
                <a:tab pos="180340" algn="l"/>
                <a:tab pos="678815" algn="l"/>
              </a:tabLst>
            </a:pPr>
            <a:r>
              <a:rPr lang="tr-TR" sz="1800" dirty="0">
                <a:latin typeface="+mn-lt"/>
                <a:ea typeface="Times New Roman" panose="02020603050405020304" pitchFamily="18" charset="0"/>
              </a:rPr>
              <a:t>Eş-başvuran(lar)ın Yetkilendirmesi – Hibe Başvuru Formu, Kısım A, Bölüm 4 </a:t>
            </a:r>
            <a:r>
              <a:rPr lang="tr-TR" sz="1800" i="1" dirty="0">
                <a:latin typeface="+mn-lt"/>
                <a:ea typeface="Times New Roman" panose="02020603050405020304" pitchFamily="18" charset="0"/>
              </a:rPr>
              <a:t>(Mandate by the co-applicant(s) - Grant Application Form, Part A, Section 4)</a:t>
            </a:r>
            <a:r>
              <a:rPr lang="tr-TR" sz="1800" dirty="0">
                <a:latin typeface="+mn-lt"/>
                <a:ea typeface="Times New Roman" panose="02020603050405020304" pitchFamily="18" charset="0"/>
              </a:rPr>
              <a:t>,</a:t>
            </a:r>
          </a:p>
          <a:p>
            <a:pPr marL="342900" indent="-342900">
              <a:spcBef>
                <a:spcPts val="400"/>
              </a:spcBef>
              <a:spcAft>
                <a:spcPts val="400"/>
              </a:spcAft>
              <a:buFont typeface="+mj-lt"/>
              <a:buAutoNum type="arabicPeriod"/>
              <a:tabLst>
                <a:tab pos="180340" algn="l"/>
                <a:tab pos="678815" algn="l"/>
              </a:tabLst>
            </a:pPr>
            <a:r>
              <a:rPr lang="tr-TR" sz="1800" dirty="0">
                <a:latin typeface="+mn-lt"/>
              </a:rPr>
              <a:t>Bağlı kuruluş(lar)ın beyanı - Hibe Başvuru Formu, Kısım A, Bölüm 4 </a:t>
            </a:r>
            <a:r>
              <a:rPr lang="tr-TR" sz="1800" i="1" dirty="0">
                <a:latin typeface="+mn-lt"/>
              </a:rPr>
              <a:t>- Grant Application Form, Part A, Section 4)</a:t>
            </a:r>
            <a:r>
              <a:rPr lang="tr-TR" sz="1800" dirty="0">
                <a:latin typeface="+mn-lt"/>
              </a:rPr>
              <a:t>,</a:t>
            </a:r>
            <a:endParaRPr lang="tr-TR" sz="1800" dirty="0">
              <a:latin typeface="+mn-lt"/>
              <a:ea typeface="Times New Roman" panose="02020603050405020304" pitchFamily="18" charset="0"/>
            </a:endParaRPr>
          </a:p>
          <a:p>
            <a:pPr marL="342900" lvl="0" indent="-342900">
              <a:spcBef>
                <a:spcPts val="400"/>
              </a:spcBef>
              <a:spcAft>
                <a:spcPts val="400"/>
              </a:spcAft>
              <a:buFont typeface="+mj-lt"/>
              <a:buAutoNum type="arabicPeriod"/>
              <a:tabLst>
                <a:tab pos="180340" algn="l"/>
                <a:tab pos="678815" algn="l"/>
              </a:tabLst>
            </a:pPr>
            <a:r>
              <a:rPr lang="tr-TR" sz="1800" dirty="0">
                <a:latin typeface="+mn-lt"/>
                <a:ea typeface="Times New Roman" panose="02020603050405020304" pitchFamily="18" charset="0"/>
              </a:rPr>
              <a:t>Ön Teklif Elektronik kopya (CD-ROM). </a:t>
            </a:r>
            <a:endParaRPr lang="en-US" sz="1800" dirty="0">
              <a:latin typeface="+mn-lt"/>
              <a:ea typeface="Times New Roman" panose="02020603050405020304" pitchFamily="18" charset="0"/>
            </a:endParaRPr>
          </a:p>
          <a:p>
            <a:pPr algn="ctr">
              <a:spcBef>
                <a:spcPts val="300"/>
              </a:spcBef>
              <a:buNone/>
              <a:tabLst>
                <a:tab pos="180340" algn="l"/>
                <a:tab pos="678815" algn="l"/>
              </a:tabLst>
            </a:pPr>
            <a:r>
              <a:rPr lang="tr-TR" altLang="tr-TR" sz="1800" b="1" dirty="0" smtClean="0">
                <a:latin typeface="+mn-lt"/>
              </a:rPr>
              <a:t>Eksik belge bulunan başvurular </a:t>
            </a:r>
            <a:r>
              <a:rPr lang="tr-TR" altLang="tr-TR" sz="1800" b="1" dirty="0">
                <a:latin typeface="+mn-lt"/>
              </a:rPr>
              <a:t>reddedilebilir.</a:t>
            </a:r>
          </a:p>
          <a:p>
            <a:pPr>
              <a:buNone/>
            </a:pPr>
            <a:endParaRPr lang="tr-TR" sz="1800" dirty="0">
              <a:latin typeface="+mn-lt"/>
            </a:endParaRPr>
          </a:p>
        </p:txBody>
      </p:sp>
    </p:spTree>
    <p:extLst>
      <p:ext uri="{BB962C8B-B14F-4D97-AF65-F5344CB8AC3E}">
        <p14:creationId xmlns:p14="http://schemas.microsoft.com/office/powerpoint/2010/main" val="799294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6" name="Rectangle 2"/>
          <p:cNvSpPr>
            <a:spLocks noChangeArrowheads="1"/>
          </p:cNvSpPr>
          <p:nvPr/>
        </p:nvSpPr>
        <p:spPr bwMode="auto">
          <a:xfrm>
            <a:off x="1143000" y="1863967"/>
            <a:ext cx="68580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tr-TR" b="1" dirty="0" smtClean="0">
                <a:solidFill>
                  <a:srgbClr val="C00000"/>
                </a:solidFill>
                <a:latin typeface="+mn-lt"/>
                <a:cs typeface="Euromode Naci Normal"/>
              </a:rPr>
              <a:t> </a:t>
            </a:r>
            <a:r>
              <a:rPr lang="en-US" altLang="tr-TR" b="1" dirty="0" err="1" smtClean="0">
                <a:latin typeface="+mn-lt"/>
                <a:cs typeface="Calibri" panose="020F0502020204030204" pitchFamily="34" charset="0"/>
              </a:rPr>
              <a:t>Teslim</a:t>
            </a:r>
            <a:r>
              <a:rPr lang="en-US" altLang="tr-TR" b="1" dirty="0" smtClean="0">
                <a:latin typeface="+mn-lt"/>
                <a:cs typeface="Calibri" panose="020F0502020204030204" pitchFamily="34" charset="0"/>
              </a:rPr>
              <a:t> </a:t>
            </a:r>
            <a:r>
              <a:rPr lang="en-US" altLang="tr-TR" b="1" dirty="0" err="1" smtClean="0">
                <a:latin typeface="+mn-lt"/>
                <a:cs typeface="Calibri" panose="020F0502020204030204" pitchFamily="34" charset="0"/>
              </a:rPr>
              <a:t>Tarihi</a:t>
            </a:r>
            <a:r>
              <a:rPr lang="en-US" altLang="tr-TR" b="1" dirty="0" smtClean="0">
                <a:latin typeface="+mn-lt"/>
                <a:cs typeface="Calibri" panose="020F0502020204030204" pitchFamily="34" charset="0"/>
              </a:rPr>
              <a:t> </a:t>
            </a:r>
            <a:r>
              <a:rPr lang="en-US" altLang="tr-TR" b="1" dirty="0" err="1" smtClean="0">
                <a:latin typeface="+mn-lt"/>
                <a:cs typeface="Calibri" panose="020F0502020204030204" pitchFamily="34" charset="0"/>
              </a:rPr>
              <a:t>ve</a:t>
            </a:r>
            <a:r>
              <a:rPr lang="en-US" altLang="tr-TR" b="1" dirty="0" smtClean="0">
                <a:latin typeface="+mn-lt"/>
                <a:cs typeface="Calibri" panose="020F0502020204030204" pitchFamily="34" charset="0"/>
              </a:rPr>
              <a:t> </a:t>
            </a:r>
            <a:r>
              <a:rPr lang="en-US" altLang="tr-TR" b="1" dirty="0" err="1" smtClean="0">
                <a:latin typeface="+mn-lt"/>
                <a:cs typeface="Calibri" panose="020F0502020204030204" pitchFamily="34" charset="0"/>
              </a:rPr>
              <a:t>Yeri</a:t>
            </a:r>
            <a:endParaRPr lang="tr-TR" altLang="tr-TR" b="1" dirty="0">
              <a:latin typeface="+mn-lt"/>
              <a:cs typeface="Calibri" panose="020F0502020204030204" pitchFamily="34" charset="0"/>
            </a:endParaRPr>
          </a:p>
        </p:txBody>
      </p:sp>
      <p:sp>
        <p:nvSpPr>
          <p:cNvPr id="7" name="7 Yuvarlatılmış Dikdörtgen"/>
          <p:cNvSpPr/>
          <p:nvPr/>
        </p:nvSpPr>
        <p:spPr bwMode="auto">
          <a:xfrm>
            <a:off x="1034716" y="2478358"/>
            <a:ext cx="7267073" cy="335507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US" sz="2000" b="1" dirty="0" smtClean="0">
              <a:solidFill>
                <a:schemeClr val="tx1"/>
              </a:solidFill>
              <a:cs typeface="Euromode Naci Normal"/>
            </a:endParaRPr>
          </a:p>
          <a:p>
            <a:pPr algn="ctr">
              <a:defRPr/>
            </a:pPr>
            <a:r>
              <a:rPr lang="tr-TR" sz="2000" b="1" dirty="0" smtClean="0">
                <a:solidFill>
                  <a:schemeClr val="tx1"/>
                </a:solidFill>
                <a:cs typeface="Calibri" panose="020F0502020204030204" pitchFamily="34" charset="0"/>
              </a:rPr>
              <a:t>Elden teslim için en geç: 16.02.2018, Saat: 17.00</a:t>
            </a:r>
          </a:p>
          <a:p>
            <a:pPr algn="ctr">
              <a:defRPr/>
            </a:pPr>
            <a:endParaRPr lang="en-US" sz="2000" b="1" dirty="0" smtClean="0">
              <a:solidFill>
                <a:schemeClr val="tx1"/>
              </a:solidFill>
              <a:cs typeface="Calibri" panose="020F0502020204030204" pitchFamily="34" charset="0"/>
            </a:endParaRPr>
          </a:p>
          <a:p>
            <a:pPr algn="ctr">
              <a:defRPr/>
            </a:pPr>
            <a:r>
              <a:rPr lang="en-US" sz="2000" b="1" dirty="0" err="1" smtClean="0">
                <a:solidFill>
                  <a:schemeClr val="tx1"/>
                </a:solidFill>
                <a:cs typeface="Calibri" panose="020F0502020204030204" pitchFamily="34" charset="0"/>
              </a:rPr>
              <a:t>Başvuruların</a:t>
            </a:r>
            <a:r>
              <a:rPr lang="en-US" sz="2000" b="1" dirty="0" smtClean="0">
                <a:solidFill>
                  <a:schemeClr val="tx1"/>
                </a:solidFill>
                <a:cs typeface="Calibri" panose="020F0502020204030204" pitchFamily="34" charset="0"/>
              </a:rPr>
              <a:t> </a:t>
            </a:r>
            <a:r>
              <a:rPr lang="en-US" sz="2000" b="1" dirty="0" err="1" smtClean="0">
                <a:solidFill>
                  <a:schemeClr val="tx1"/>
                </a:solidFill>
                <a:cs typeface="Calibri" panose="020F0502020204030204" pitchFamily="34" charset="0"/>
              </a:rPr>
              <a:t>teslim</a:t>
            </a:r>
            <a:r>
              <a:rPr lang="en-US" sz="2000" b="1" dirty="0" smtClean="0">
                <a:solidFill>
                  <a:schemeClr val="tx1"/>
                </a:solidFill>
                <a:cs typeface="Calibri" panose="020F0502020204030204" pitchFamily="34" charset="0"/>
              </a:rPr>
              <a:t> </a:t>
            </a:r>
            <a:r>
              <a:rPr lang="en-US" sz="2000" b="1" dirty="0" err="1" smtClean="0">
                <a:solidFill>
                  <a:schemeClr val="tx1"/>
                </a:solidFill>
                <a:cs typeface="Calibri" panose="020F0502020204030204" pitchFamily="34" charset="0"/>
              </a:rPr>
              <a:t>adresi</a:t>
            </a:r>
            <a:r>
              <a:rPr lang="en-US" sz="2000" b="1" dirty="0" smtClean="0">
                <a:solidFill>
                  <a:schemeClr val="tx1"/>
                </a:solidFill>
                <a:cs typeface="Calibri" panose="020F0502020204030204" pitchFamily="34" charset="0"/>
              </a:rPr>
              <a:t>:</a:t>
            </a:r>
            <a:endParaRPr lang="tr-TR" sz="2000" b="1" dirty="0" smtClean="0">
              <a:solidFill>
                <a:schemeClr val="tx1"/>
              </a:solidFill>
              <a:cs typeface="Calibri" panose="020F0502020204030204" pitchFamily="34" charset="0"/>
            </a:endParaRPr>
          </a:p>
          <a:p>
            <a:pPr algn="ctr">
              <a:defRPr/>
            </a:pPr>
            <a:endParaRPr lang="en-US" sz="2000" b="1" dirty="0" smtClean="0">
              <a:solidFill>
                <a:schemeClr val="tx1"/>
              </a:solidFill>
              <a:cs typeface="Calibri" panose="020F0502020204030204" pitchFamily="34" charset="0"/>
            </a:endParaRPr>
          </a:p>
          <a:p>
            <a:pPr lvl="0" algn="ctr"/>
            <a:r>
              <a:rPr lang="en-US" sz="2000" b="1" u="sng" dirty="0" smtClean="0">
                <a:solidFill>
                  <a:schemeClr val="tx1"/>
                </a:solidFill>
                <a:cs typeface="Calibri" panose="020F0502020204030204" pitchFamily="34" charset="0"/>
              </a:rPr>
              <a:t>E</a:t>
            </a:r>
            <a:r>
              <a:rPr lang="tr-TR" sz="2000" b="1" u="sng" dirty="0" smtClean="0">
                <a:solidFill>
                  <a:schemeClr val="tx1"/>
                </a:solidFill>
                <a:cs typeface="Calibri" panose="020F0502020204030204" pitchFamily="34" charset="0"/>
              </a:rPr>
              <a:t>lden </a:t>
            </a:r>
            <a:r>
              <a:rPr lang="tr-TR" sz="2000" b="1" u="sng" dirty="0">
                <a:solidFill>
                  <a:schemeClr val="tx1"/>
                </a:solidFill>
                <a:cs typeface="Calibri" panose="020F0502020204030204" pitchFamily="34" charset="0"/>
              </a:rPr>
              <a:t>teslim veya </a:t>
            </a:r>
            <a:r>
              <a:rPr lang="tr-TR" sz="2000" b="1" u="sng" dirty="0" smtClean="0">
                <a:solidFill>
                  <a:schemeClr val="tx1"/>
                </a:solidFill>
                <a:cs typeface="Calibri" panose="020F0502020204030204" pitchFamily="34" charset="0"/>
              </a:rPr>
              <a:t>özel </a:t>
            </a:r>
            <a:r>
              <a:rPr lang="tr-TR" sz="2000" b="1" u="sng" dirty="0">
                <a:solidFill>
                  <a:schemeClr val="tx1"/>
                </a:solidFill>
                <a:cs typeface="Calibri" panose="020F0502020204030204" pitchFamily="34" charset="0"/>
              </a:rPr>
              <a:t>kargo hizmeti için </a:t>
            </a:r>
            <a:r>
              <a:rPr lang="tr-TR" sz="2000" b="1" u="sng" dirty="0" smtClean="0">
                <a:solidFill>
                  <a:schemeClr val="tx1"/>
                </a:solidFill>
                <a:cs typeface="Calibri" panose="020F0502020204030204" pitchFamily="34" charset="0"/>
              </a:rPr>
              <a:t>adres</a:t>
            </a:r>
            <a:r>
              <a:rPr lang="en-US" sz="2000" b="1" u="sng" dirty="0">
                <a:solidFill>
                  <a:schemeClr val="tx1"/>
                </a:solidFill>
                <a:cs typeface="Calibri" panose="020F0502020204030204" pitchFamily="34" charset="0"/>
              </a:rPr>
              <a:t>:</a:t>
            </a:r>
            <a:r>
              <a:rPr lang="tr-TR" sz="2000" b="1" u="sng" dirty="0">
                <a:solidFill>
                  <a:schemeClr val="tx1"/>
                </a:solidFill>
                <a:cs typeface="Calibri" panose="020F0502020204030204" pitchFamily="34" charset="0"/>
              </a:rPr>
              <a:t> </a:t>
            </a:r>
            <a:endParaRPr lang="en-US" sz="2000" b="1" u="sng" dirty="0">
              <a:solidFill>
                <a:schemeClr val="tx1"/>
              </a:solidFill>
              <a:cs typeface="Calibri" panose="020F0502020204030204" pitchFamily="34" charset="0"/>
            </a:endParaRPr>
          </a:p>
          <a:p>
            <a:pPr algn="ctr">
              <a:buNone/>
            </a:pPr>
            <a:r>
              <a:rPr lang="tr-TR" sz="2000" dirty="0" smtClean="0">
                <a:solidFill>
                  <a:schemeClr val="tx1"/>
                </a:solidFill>
                <a:cs typeface="Calibri" panose="020F0502020204030204" pitchFamily="34" charset="0"/>
              </a:rPr>
              <a:t>Merkezi </a:t>
            </a:r>
            <a:r>
              <a:rPr lang="tr-TR" sz="2000" dirty="0">
                <a:solidFill>
                  <a:schemeClr val="tx1"/>
                </a:solidFill>
                <a:cs typeface="Calibri" panose="020F0502020204030204" pitchFamily="34" charset="0"/>
              </a:rPr>
              <a:t>Finans ve İhale Birimi (MFİB)</a:t>
            </a:r>
          </a:p>
          <a:p>
            <a:pPr algn="ctr">
              <a:buNone/>
            </a:pPr>
            <a:r>
              <a:rPr lang="tr-TR" sz="2000" dirty="0" smtClean="0">
                <a:solidFill>
                  <a:schemeClr val="tx1"/>
                </a:solidFill>
                <a:cs typeface="Calibri" panose="020F0502020204030204" pitchFamily="34" charset="0"/>
              </a:rPr>
              <a:t>Sn</a:t>
            </a:r>
            <a:r>
              <a:rPr lang="tr-TR" sz="2000" dirty="0">
                <a:solidFill>
                  <a:schemeClr val="tx1"/>
                </a:solidFill>
                <a:cs typeface="Calibri" panose="020F0502020204030204" pitchFamily="34" charset="0"/>
              </a:rPr>
              <a:t>. M. Selim USLU (PYG-MFİB Başkanı)</a:t>
            </a:r>
          </a:p>
          <a:p>
            <a:pPr algn="ctr">
              <a:buNone/>
            </a:pPr>
            <a:r>
              <a:rPr lang="tr-TR" sz="2000" dirty="0" smtClean="0">
                <a:solidFill>
                  <a:schemeClr val="tx1"/>
                </a:solidFill>
                <a:cs typeface="Calibri" panose="020F0502020204030204" pitchFamily="34" charset="0"/>
              </a:rPr>
              <a:t>T.C</a:t>
            </a:r>
            <a:r>
              <a:rPr lang="tr-TR" sz="2000" dirty="0">
                <a:solidFill>
                  <a:schemeClr val="tx1"/>
                </a:solidFill>
                <a:cs typeface="Calibri" panose="020F0502020204030204" pitchFamily="34" charset="0"/>
              </a:rPr>
              <a:t>. Başbakanlık Hazine Müsteşarlığı Kampüsü </a:t>
            </a:r>
            <a:endParaRPr lang="tr-TR" sz="2000" dirty="0" smtClean="0">
              <a:solidFill>
                <a:schemeClr val="tx1"/>
              </a:solidFill>
              <a:cs typeface="Calibri" panose="020F0502020204030204" pitchFamily="34" charset="0"/>
            </a:endParaRPr>
          </a:p>
          <a:p>
            <a:pPr algn="ctr">
              <a:buNone/>
            </a:pPr>
            <a:r>
              <a:rPr lang="tr-TR" sz="2000" dirty="0" smtClean="0">
                <a:solidFill>
                  <a:schemeClr val="tx1"/>
                </a:solidFill>
                <a:cs typeface="Calibri" panose="020F0502020204030204" pitchFamily="34" charset="0"/>
              </a:rPr>
              <a:t>E </a:t>
            </a:r>
            <a:r>
              <a:rPr lang="tr-TR" sz="2000" dirty="0">
                <a:solidFill>
                  <a:schemeClr val="tx1"/>
                </a:solidFill>
                <a:cs typeface="Calibri" panose="020F0502020204030204" pitchFamily="34" charset="0"/>
              </a:rPr>
              <a:t>Blok </a:t>
            </a:r>
            <a:r>
              <a:rPr lang="tr-TR" sz="2000" dirty="0" smtClean="0">
                <a:solidFill>
                  <a:schemeClr val="tx1"/>
                </a:solidFill>
                <a:cs typeface="Calibri" panose="020F0502020204030204" pitchFamily="34" charset="0"/>
              </a:rPr>
              <a:t>İnönü </a:t>
            </a:r>
            <a:r>
              <a:rPr lang="tr-TR" sz="2000" dirty="0">
                <a:solidFill>
                  <a:schemeClr val="tx1"/>
                </a:solidFill>
                <a:cs typeface="Calibri" panose="020F0502020204030204" pitchFamily="34" charset="0"/>
              </a:rPr>
              <a:t>Bulvarı No:36 06510 </a:t>
            </a:r>
            <a:endParaRPr lang="tr-TR" sz="2000" dirty="0" smtClean="0">
              <a:solidFill>
                <a:schemeClr val="tx1"/>
              </a:solidFill>
              <a:cs typeface="Calibri" panose="020F0502020204030204" pitchFamily="34" charset="0"/>
            </a:endParaRPr>
          </a:p>
          <a:p>
            <a:pPr algn="ctr">
              <a:buNone/>
            </a:pPr>
            <a:r>
              <a:rPr lang="tr-TR" sz="2000" dirty="0" smtClean="0">
                <a:solidFill>
                  <a:schemeClr val="tx1"/>
                </a:solidFill>
                <a:cs typeface="Calibri" panose="020F0502020204030204" pitchFamily="34" charset="0"/>
              </a:rPr>
              <a:t>Emek </a:t>
            </a:r>
            <a:r>
              <a:rPr lang="tr-TR" sz="2000" dirty="0">
                <a:solidFill>
                  <a:schemeClr val="tx1"/>
                </a:solidFill>
                <a:cs typeface="Calibri" panose="020F0502020204030204" pitchFamily="34" charset="0"/>
              </a:rPr>
              <a:t>- Ankara /Turkey</a:t>
            </a:r>
            <a:endParaRPr lang="en-US" sz="2000" dirty="0">
              <a:solidFill>
                <a:schemeClr val="tx1"/>
              </a:solidFill>
              <a:cs typeface="Calibri" panose="020F0502020204030204" pitchFamily="34" charset="0"/>
            </a:endParaRPr>
          </a:p>
          <a:p>
            <a:pPr algn="ctr">
              <a:defRPr/>
            </a:pPr>
            <a:endParaRPr lang="tr-TR" sz="2000" b="1" dirty="0">
              <a:solidFill>
                <a:schemeClr val="tx1"/>
              </a:solidFill>
              <a:cs typeface="Calibri" panose="020F0502020204030204" pitchFamily="34" charset="0"/>
            </a:endParaRPr>
          </a:p>
        </p:txBody>
      </p:sp>
    </p:spTree>
    <p:extLst>
      <p:ext uri="{BB962C8B-B14F-4D97-AF65-F5344CB8AC3E}">
        <p14:creationId xmlns:p14="http://schemas.microsoft.com/office/powerpoint/2010/main" val="2915953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8" name="AutoShape 18"/>
          <p:cNvSpPr>
            <a:spLocks noChangeArrowheads="1"/>
          </p:cNvSpPr>
          <p:nvPr/>
        </p:nvSpPr>
        <p:spPr bwMode="auto">
          <a:xfrm>
            <a:off x="1912685" y="2055188"/>
            <a:ext cx="5267426" cy="965121"/>
          </a:xfrm>
          <a:prstGeom prst="downArrowCallout">
            <a:avLst>
              <a:gd name="adj1" fmla="val 58175"/>
              <a:gd name="adj2" fmla="val 58175"/>
              <a:gd name="adj3" fmla="val 16667"/>
              <a:gd name="adj4" fmla="val 66667"/>
            </a:avLst>
          </a:prstGeom>
          <a:solidFill>
            <a:schemeClr val="accent3">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tr-TR" altLang="tr-TR" sz="1800" b="1" dirty="0">
                <a:latin typeface="+mn-lt"/>
                <a:cs typeface="Euromode Naci Normal"/>
              </a:rPr>
              <a:t>Teklif Çağrısı İlanı</a:t>
            </a:r>
          </a:p>
          <a:p>
            <a:pPr algn="ctr">
              <a:spcBef>
                <a:spcPct val="0"/>
              </a:spcBef>
              <a:buFontTx/>
              <a:buNone/>
            </a:pPr>
            <a:r>
              <a:rPr lang="tr-TR" altLang="tr-TR" sz="1800" b="1" dirty="0" smtClean="0">
                <a:latin typeface="+mn-lt"/>
                <a:cs typeface="Euromode Naci Normal"/>
              </a:rPr>
              <a:t>20 Kasım </a:t>
            </a:r>
            <a:r>
              <a:rPr lang="en-US" altLang="tr-TR" sz="1800" b="1" dirty="0" smtClean="0">
                <a:latin typeface="+mn-lt"/>
                <a:cs typeface="Euromode Naci Normal"/>
              </a:rPr>
              <a:t>2017</a:t>
            </a:r>
            <a:endParaRPr lang="tr-TR" altLang="tr-TR" sz="1800" b="1" dirty="0">
              <a:latin typeface="+mn-lt"/>
              <a:cs typeface="Euromode Naci Normal"/>
            </a:endParaRPr>
          </a:p>
        </p:txBody>
      </p:sp>
      <p:sp>
        <p:nvSpPr>
          <p:cNvPr id="9" name="AutoShape 19"/>
          <p:cNvSpPr>
            <a:spLocks noChangeArrowheads="1"/>
          </p:cNvSpPr>
          <p:nvPr/>
        </p:nvSpPr>
        <p:spPr bwMode="auto">
          <a:xfrm>
            <a:off x="1912685" y="3396319"/>
            <a:ext cx="5267426" cy="965121"/>
          </a:xfrm>
          <a:prstGeom prst="downArrowCallout">
            <a:avLst>
              <a:gd name="adj1" fmla="val 54819"/>
              <a:gd name="adj2" fmla="val 54819"/>
              <a:gd name="adj3" fmla="val 16667"/>
              <a:gd name="adj4" fmla="val 66667"/>
            </a:avLst>
          </a:prstGeom>
          <a:solidFill>
            <a:schemeClr val="accent3">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tr-TR" altLang="tr-TR" sz="1800" b="1" dirty="0">
                <a:latin typeface="+mn-lt"/>
                <a:cs typeface="Euromode Naci Normal"/>
              </a:rPr>
              <a:t>Bilgilendirme Toplantıları</a:t>
            </a:r>
          </a:p>
          <a:p>
            <a:pPr algn="ctr">
              <a:spcBef>
                <a:spcPct val="0"/>
              </a:spcBef>
              <a:buFontTx/>
              <a:buNone/>
            </a:pPr>
            <a:r>
              <a:rPr lang="en-US" altLang="tr-TR" sz="1800" b="1" dirty="0" smtClean="0">
                <a:latin typeface="+mn-lt"/>
                <a:cs typeface="Euromode Naci Normal"/>
              </a:rPr>
              <a:t>1</a:t>
            </a:r>
            <a:r>
              <a:rPr lang="tr-TR" altLang="tr-TR" sz="1800" b="1" dirty="0" smtClean="0">
                <a:latin typeface="+mn-lt"/>
                <a:cs typeface="Euromode Naci Normal"/>
              </a:rPr>
              <a:t>2 Aralık</a:t>
            </a:r>
            <a:r>
              <a:rPr lang="en-US" altLang="tr-TR" sz="1800" b="1" dirty="0" smtClean="0">
                <a:latin typeface="+mn-lt"/>
                <a:cs typeface="Euromode Naci Normal"/>
              </a:rPr>
              <a:t> 2017</a:t>
            </a:r>
            <a:r>
              <a:rPr lang="tr-TR" altLang="tr-TR" sz="1800" b="1" dirty="0" smtClean="0">
                <a:latin typeface="+mn-lt"/>
                <a:cs typeface="Euromode Naci Normal"/>
              </a:rPr>
              <a:t> – 26 Ocak 2018</a:t>
            </a:r>
            <a:endParaRPr lang="tr-TR" altLang="tr-TR" sz="1800" b="1" dirty="0">
              <a:latin typeface="+mn-lt"/>
              <a:cs typeface="Euromode Naci Normal"/>
            </a:endParaRPr>
          </a:p>
        </p:txBody>
      </p:sp>
      <p:sp>
        <p:nvSpPr>
          <p:cNvPr id="10" name="AutoShape 21"/>
          <p:cNvSpPr>
            <a:spLocks noChangeArrowheads="1"/>
          </p:cNvSpPr>
          <p:nvPr/>
        </p:nvSpPr>
        <p:spPr bwMode="auto">
          <a:xfrm>
            <a:off x="1912685" y="4802195"/>
            <a:ext cx="5267426" cy="715089"/>
          </a:xfrm>
          <a:prstGeom prst="roundRect">
            <a:avLst>
              <a:gd name="adj" fmla="val 16667"/>
            </a:avLst>
          </a:prstGeom>
          <a:solidFill>
            <a:schemeClr val="accent3">
              <a:lumMod val="40000"/>
              <a:lumOff val="60000"/>
            </a:schemeClr>
          </a:solidFill>
          <a:ln w="9525" algn="ctr">
            <a:noFill/>
            <a:round/>
            <a:headEnd/>
            <a:tailEnd/>
          </a:ln>
          <a:effectLst>
            <a:outerShdw blurRad="50800" dist="38100" dir="2700000" algn="tl" rotWithShape="0">
              <a:prstClr val="black">
                <a:alpha val="40000"/>
              </a:prstClr>
            </a:outerShdw>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tr-TR" sz="1800" b="1" dirty="0" smtClean="0">
                <a:solidFill>
                  <a:srgbClr val="FF0000"/>
                </a:solidFill>
                <a:latin typeface="+mn-lt"/>
                <a:cs typeface="Euromode Naci Normal"/>
              </a:rPr>
              <a:t>Son </a:t>
            </a:r>
            <a:r>
              <a:rPr lang="en-US" altLang="tr-TR" sz="1800" b="1" dirty="0" err="1" smtClean="0">
                <a:solidFill>
                  <a:srgbClr val="FF0000"/>
                </a:solidFill>
                <a:latin typeface="+mn-lt"/>
                <a:cs typeface="Euromode Naci Normal"/>
              </a:rPr>
              <a:t>Teklif</a:t>
            </a:r>
            <a:r>
              <a:rPr lang="tr-TR" altLang="tr-TR" sz="1800" b="1" dirty="0" smtClean="0">
                <a:solidFill>
                  <a:srgbClr val="FF0000"/>
                </a:solidFill>
                <a:latin typeface="+mn-lt"/>
                <a:cs typeface="Euromode Naci Normal"/>
              </a:rPr>
              <a:t> Verme </a:t>
            </a:r>
            <a:endParaRPr lang="tr-TR" altLang="tr-TR" sz="1800" b="1" dirty="0">
              <a:solidFill>
                <a:srgbClr val="FF0000"/>
              </a:solidFill>
              <a:latin typeface="+mn-lt"/>
              <a:cs typeface="Euromode Naci Normal"/>
            </a:endParaRPr>
          </a:p>
          <a:p>
            <a:pPr algn="ctr">
              <a:spcBef>
                <a:spcPct val="0"/>
              </a:spcBef>
              <a:buNone/>
            </a:pPr>
            <a:r>
              <a:rPr lang="tr-TR" altLang="tr-TR" sz="1800" b="1" dirty="0" smtClean="0">
                <a:solidFill>
                  <a:srgbClr val="FF0000"/>
                </a:solidFill>
                <a:latin typeface="+mn-lt"/>
                <a:cs typeface="Euromode Naci Normal"/>
              </a:rPr>
              <a:t>16</a:t>
            </a:r>
            <a:r>
              <a:rPr lang="en-US" altLang="tr-TR" sz="1800" b="1" dirty="0" smtClean="0">
                <a:solidFill>
                  <a:srgbClr val="FF0000"/>
                </a:solidFill>
                <a:latin typeface="+mn-lt"/>
                <a:cs typeface="Euromode Naci Normal"/>
              </a:rPr>
              <a:t> </a:t>
            </a:r>
            <a:r>
              <a:rPr lang="tr-TR" altLang="tr-TR" sz="1800" b="1" dirty="0" smtClean="0">
                <a:solidFill>
                  <a:srgbClr val="FF0000"/>
                </a:solidFill>
                <a:latin typeface="+mn-lt"/>
                <a:cs typeface="Euromode Naci Normal"/>
              </a:rPr>
              <a:t>Şubat</a:t>
            </a:r>
            <a:r>
              <a:rPr lang="en-US" altLang="tr-TR" sz="1800" b="1" dirty="0" smtClean="0">
                <a:solidFill>
                  <a:srgbClr val="FF0000"/>
                </a:solidFill>
                <a:latin typeface="+mn-lt"/>
                <a:cs typeface="Euromode Naci Normal"/>
              </a:rPr>
              <a:t> 201</a:t>
            </a:r>
            <a:r>
              <a:rPr lang="tr-TR" altLang="tr-TR" sz="1800" b="1" dirty="0" smtClean="0">
                <a:solidFill>
                  <a:srgbClr val="FF0000"/>
                </a:solidFill>
                <a:latin typeface="+mn-lt"/>
                <a:cs typeface="Euromode Naci Normal"/>
              </a:rPr>
              <a:t>8</a:t>
            </a:r>
            <a:endParaRPr lang="tr-TR" altLang="tr-TR" sz="1800" b="1" dirty="0">
              <a:solidFill>
                <a:srgbClr val="FF0000"/>
              </a:solidFill>
              <a:latin typeface="+mn-lt"/>
              <a:cs typeface="Euromode Naci Normal"/>
            </a:endParaRPr>
          </a:p>
        </p:txBody>
      </p:sp>
    </p:spTree>
    <p:extLst>
      <p:ext uri="{BB962C8B-B14F-4D97-AF65-F5344CB8AC3E}">
        <p14:creationId xmlns:p14="http://schemas.microsoft.com/office/powerpoint/2010/main" val="3568240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smtClean="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2" name="Content Placeholder 1"/>
          <p:cNvSpPr>
            <a:spLocks noGrp="1"/>
          </p:cNvSpPr>
          <p:nvPr>
            <p:ph idx="1"/>
          </p:nvPr>
        </p:nvSpPr>
        <p:spPr/>
        <p:txBody>
          <a:bodyPr>
            <a:noAutofit/>
          </a:bodyPr>
          <a:lstStyle/>
          <a:p>
            <a:pPr algn="just">
              <a:spcBef>
                <a:spcPct val="0"/>
              </a:spcBef>
              <a:buFontTx/>
              <a:buNone/>
            </a:pPr>
            <a:r>
              <a:rPr lang="tr-TR" altLang="tr-TR" sz="2000" b="1" dirty="0">
                <a:solidFill>
                  <a:srgbClr val="C00000"/>
                </a:solidFill>
                <a:latin typeface="+mn-lt"/>
              </a:rPr>
              <a:t>Daha Fazla Bilgi</a:t>
            </a:r>
            <a:endParaRPr lang="tr-TR" altLang="tr-TR" sz="2000" b="1" u="sng" dirty="0">
              <a:solidFill>
                <a:srgbClr val="C00000"/>
              </a:solidFill>
              <a:latin typeface="+mn-lt"/>
            </a:endParaRPr>
          </a:p>
          <a:p>
            <a:pPr marL="363538" indent="-363538" algn="just">
              <a:buClr>
                <a:schemeClr val="accent4"/>
              </a:buClr>
              <a:buFont typeface="Wingdings" panose="05000000000000000000" pitchFamily="2" charset="2"/>
              <a:buChar char="§"/>
            </a:pPr>
            <a:r>
              <a:rPr lang="tr-TR" sz="2000" dirty="0">
                <a:latin typeface="+mn-lt"/>
              </a:rPr>
              <a:t>Sorular, tekliflerin alınması için belirlenen son başvuru tarihinin </a:t>
            </a:r>
            <a:r>
              <a:rPr lang="tr-TR" sz="2000" b="1" dirty="0">
                <a:latin typeface="+mn-lt"/>
              </a:rPr>
              <a:t>21 gün</a:t>
            </a:r>
            <a:r>
              <a:rPr lang="tr-TR" sz="2000" dirty="0">
                <a:latin typeface="+mn-lt"/>
              </a:rPr>
              <a:t> öncesine kadar, teklif çağrısının referans numarası açıkça belirtilerek </a:t>
            </a:r>
            <a:r>
              <a:rPr lang="tr-TR" sz="2000" b="1" dirty="0">
                <a:latin typeface="+mn-lt"/>
              </a:rPr>
              <a:t>(Referans: </a:t>
            </a:r>
            <a:r>
              <a:rPr lang="en-GB" sz="2000" b="1" dirty="0" smtClean="0">
                <a:latin typeface="+mn-lt"/>
              </a:rPr>
              <a:t>(</a:t>
            </a:r>
            <a:r>
              <a:rPr lang="en-US" sz="2000" b="1" dirty="0">
                <a:latin typeface="+mn-lt"/>
              </a:rPr>
              <a:t>TR2015/DG/01/A5-02- </a:t>
            </a:r>
            <a:r>
              <a:rPr lang="tr-TR" sz="2000" b="1" dirty="0" smtClean="0">
                <a:latin typeface="+mn-lt"/>
              </a:rPr>
              <a:t>Türkiye ve AB Arasında Sivil Toplum Diyaloğu-V Hibe Programı </a:t>
            </a:r>
            <a:r>
              <a:rPr lang="en-US" sz="2000" b="1" dirty="0" smtClean="0">
                <a:latin typeface="+mn-lt"/>
              </a:rPr>
              <a:t>(CSD-V)</a:t>
            </a:r>
            <a:r>
              <a:rPr lang="tr-TR" sz="2000" b="1" dirty="0" smtClean="0">
                <a:latin typeface="+mn-lt"/>
              </a:rPr>
              <a:t>)</a:t>
            </a:r>
            <a:r>
              <a:rPr lang="tr-TR" sz="2000" dirty="0" smtClean="0">
                <a:latin typeface="+mn-lt"/>
              </a:rPr>
              <a:t> </a:t>
            </a:r>
            <a:r>
              <a:rPr lang="tr-TR" sz="2000" dirty="0">
                <a:latin typeface="+mn-lt"/>
              </a:rPr>
              <a:t>aşağıdaki adrese gönderilebilir:</a:t>
            </a:r>
          </a:p>
          <a:p>
            <a:pPr marL="363538" indent="-363538" algn="just">
              <a:buClr>
                <a:schemeClr val="accent4"/>
              </a:buClr>
              <a:buFont typeface="Wingdings" panose="05000000000000000000" pitchFamily="2" charset="2"/>
              <a:buChar char="§"/>
            </a:pPr>
            <a:r>
              <a:rPr lang="tr-TR" sz="2000" dirty="0">
                <a:latin typeface="+mn-lt"/>
              </a:rPr>
              <a:t>E-posta adresi: </a:t>
            </a:r>
            <a:r>
              <a:rPr lang="tr-TR" sz="2000" b="1" dirty="0" smtClean="0">
                <a:latin typeface="+mn-lt"/>
                <a:hlinkClick r:id="rId3"/>
              </a:rPr>
              <a:t>csdv@cfcu.gov.tr</a:t>
            </a:r>
            <a:endParaRPr lang="tr-TR" sz="2000" b="1" dirty="0" smtClean="0">
              <a:latin typeface="+mn-lt"/>
            </a:endParaRPr>
          </a:p>
          <a:p>
            <a:pPr marL="363538" indent="-363538" algn="just">
              <a:buClr>
                <a:schemeClr val="accent4"/>
              </a:buClr>
              <a:buFont typeface="Wingdings" panose="05000000000000000000" pitchFamily="2" charset="2"/>
              <a:buChar char="§"/>
            </a:pPr>
            <a:r>
              <a:rPr lang="tr-TR" sz="2000" dirty="0">
                <a:latin typeface="+mn-lt"/>
              </a:rPr>
              <a:t>Sözleşme Makamı </a:t>
            </a:r>
            <a:r>
              <a:rPr lang="tr-TR" sz="2000" dirty="0" smtClean="0">
                <a:latin typeface="+mn-lt"/>
              </a:rPr>
              <a:t>tarafından belirtilen </a:t>
            </a:r>
            <a:r>
              <a:rPr lang="tr-TR" sz="2000" dirty="0">
                <a:latin typeface="+mn-lt"/>
              </a:rPr>
              <a:t>tarihten sonra gönderilen e-postalardaki sorular yanıtlanmayabilir. </a:t>
            </a:r>
            <a:endParaRPr lang="tr-TR" sz="2000" dirty="0" smtClean="0">
              <a:latin typeface="+mn-lt"/>
            </a:endParaRPr>
          </a:p>
          <a:p>
            <a:pPr marL="363538" indent="-363538" algn="just">
              <a:buClr>
                <a:schemeClr val="accent4"/>
              </a:buClr>
              <a:buFont typeface="Wingdings" panose="05000000000000000000" pitchFamily="2" charset="2"/>
              <a:buChar char="§"/>
            </a:pPr>
            <a:r>
              <a:rPr lang="tr-TR" sz="2000" dirty="0" smtClean="0">
                <a:latin typeface="+mn-lt"/>
              </a:rPr>
              <a:t>Sorulara</a:t>
            </a:r>
            <a:r>
              <a:rPr lang="tr-TR" sz="2000" dirty="0">
                <a:latin typeface="+mn-lt"/>
              </a:rPr>
              <a:t>, ön teklif </a:t>
            </a:r>
            <a:r>
              <a:rPr lang="tr-TR" sz="2000" dirty="0" smtClean="0">
                <a:latin typeface="+mn-lt"/>
              </a:rPr>
              <a:t>son teslim </a:t>
            </a:r>
            <a:r>
              <a:rPr lang="tr-TR" sz="2000" dirty="0">
                <a:latin typeface="+mn-lt"/>
              </a:rPr>
              <a:t>tarihinden en geç </a:t>
            </a:r>
            <a:r>
              <a:rPr lang="tr-TR" sz="2000" b="1" dirty="0">
                <a:latin typeface="+mn-lt"/>
              </a:rPr>
              <a:t>11 gün</a:t>
            </a:r>
            <a:r>
              <a:rPr lang="tr-TR" sz="2000" dirty="0">
                <a:latin typeface="+mn-lt"/>
              </a:rPr>
              <a:t> öncesine kadar yanıt verilecektir. </a:t>
            </a:r>
          </a:p>
        </p:txBody>
      </p:sp>
    </p:spTree>
    <p:extLst>
      <p:ext uri="{BB962C8B-B14F-4D97-AF65-F5344CB8AC3E}">
        <p14:creationId xmlns:p14="http://schemas.microsoft.com/office/powerpoint/2010/main" val="28592872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396603" y="1998991"/>
            <a:ext cx="6350794" cy="3046988"/>
          </a:xfrm>
          <a:prstGeom prst="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a:extLst/>
        </p:spPr>
        <p:txBody>
          <a:bodyPr wrap="square" anchor="ctr">
            <a:spAutoFit/>
          </a:bodyPr>
          <a:lstStyle/>
          <a:p>
            <a:pPr algn="ctr" eaLnBrk="1" hangingPunct="1">
              <a:buFont typeface="Wingdings" panose="05000000000000000000" pitchFamily="2" charset="2"/>
              <a:buNone/>
              <a:defRPr/>
            </a:pPr>
            <a:r>
              <a:rPr lang="tr-TR" altLang="tr-TR" sz="4500" b="1" dirty="0">
                <a:solidFill>
                  <a:srgbClr val="C00000"/>
                </a:solidFill>
                <a:latin typeface="Calibri" panose="020F0502020204030204" pitchFamily="34" charset="0"/>
                <a:cs typeface="Calibri" panose="020F0502020204030204" pitchFamily="34" charset="0"/>
              </a:rPr>
              <a:t>DİKKAT!</a:t>
            </a:r>
          </a:p>
          <a:p>
            <a:pPr algn="ctr" eaLnBrk="1" hangingPunct="1">
              <a:defRPr/>
            </a:pPr>
            <a:endParaRPr lang="en-US" altLang="tr-TR" sz="3500" b="1" dirty="0" smtClean="0">
              <a:latin typeface="Calibri" panose="020F0502020204030204" pitchFamily="34" charset="0"/>
              <a:cs typeface="Calibri" panose="020F0502020204030204" pitchFamily="34" charset="0"/>
            </a:endParaRPr>
          </a:p>
          <a:p>
            <a:pPr algn="ctr">
              <a:defRPr/>
            </a:pPr>
            <a:r>
              <a:rPr lang="en-US" altLang="tr-TR" sz="2800" b="1" dirty="0">
                <a:latin typeface="Calibri" panose="020F0502020204030204" pitchFamily="34" charset="0"/>
                <a:cs typeface="Calibri" panose="020F0502020204030204" pitchFamily="34" charset="0"/>
              </a:rPr>
              <a:t>DEĞERLENDİRME VE SEÇİM SÜRECİNDE</a:t>
            </a:r>
          </a:p>
          <a:p>
            <a:pPr algn="ctr">
              <a:defRPr/>
            </a:pPr>
            <a:r>
              <a:rPr lang="en-US" altLang="tr-TR" sz="2800" b="1" dirty="0">
                <a:latin typeface="Calibri" panose="020F0502020204030204" pitchFamily="34" charset="0"/>
                <a:cs typeface="Calibri" panose="020F0502020204030204" pitchFamily="34" charset="0"/>
              </a:rPr>
              <a:t>BAŞARILI OLMAK İÇİN</a:t>
            </a:r>
          </a:p>
          <a:p>
            <a:pPr algn="ctr">
              <a:defRPr/>
            </a:pPr>
            <a:r>
              <a:rPr lang="en-US" altLang="tr-TR" sz="2800" b="1" dirty="0">
                <a:latin typeface="Calibri" panose="020F0502020204030204" pitchFamily="34" charset="0"/>
                <a:cs typeface="Calibri" panose="020F0502020204030204" pitchFamily="34" charset="0"/>
              </a:rPr>
              <a:t>NİTELİKLİ VE EKSİKSİZ PROJE TEKLİFLERİ </a:t>
            </a:r>
          </a:p>
          <a:p>
            <a:pPr algn="ctr">
              <a:defRPr/>
            </a:pPr>
            <a:r>
              <a:rPr lang="en-US" altLang="tr-TR" sz="2800" b="1" dirty="0">
                <a:latin typeface="Calibri" panose="020F0502020204030204" pitchFamily="34" charset="0"/>
                <a:cs typeface="Calibri" panose="020F0502020204030204" pitchFamily="34" charset="0"/>
              </a:rPr>
              <a:t>TASARLANMALI VE SUNULMALIDIR</a:t>
            </a:r>
            <a:r>
              <a:rPr lang="en-US" altLang="tr-TR" sz="2800" b="1" dirty="0" smtClean="0">
                <a:latin typeface="Calibri" panose="020F0502020204030204" pitchFamily="34" charset="0"/>
                <a:cs typeface="Calibri" panose="020F0502020204030204" pitchFamily="34" charset="0"/>
              </a:rPr>
              <a:t>.</a:t>
            </a:r>
            <a:endParaRPr lang="tr-TR" altLang="tr-TR" sz="2800" b="1" dirty="0">
              <a:latin typeface="Euromode Naci" panose="020B7200000000000000" pitchFamily="34" charset="0"/>
            </a:endParaRPr>
          </a:p>
        </p:txBody>
      </p:sp>
      <p:pic>
        <p:nvPicPr>
          <p:cNvPr id="4" name="Picture 3" descr="C:\Users\ekonuk\Downloads\speaker-phone-1431953_640.png"/>
          <p:cNvPicPr/>
          <p:nvPr/>
        </p:nvPicPr>
        <p:blipFill rotWithShape="1">
          <a:blip r:embed="rId3" cstate="print">
            <a:extLst>
              <a:ext uri="{28A0092B-C50C-407E-A947-70E740481C1C}">
                <a14:useLocalDpi xmlns:a14="http://schemas.microsoft.com/office/drawing/2010/main" val="0"/>
              </a:ext>
            </a:extLst>
          </a:blip>
          <a:srcRect l="3333"/>
          <a:stretch/>
        </p:blipFill>
        <p:spPr bwMode="auto">
          <a:xfrm>
            <a:off x="1043353" y="1310790"/>
            <a:ext cx="1512277" cy="15496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8741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4294967295"/>
          </p:nvPr>
        </p:nvSpPr>
        <p:spPr>
          <a:xfrm>
            <a:off x="0" y="1597860"/>
            <a:ext cx="9144000" cy="1087437"/>
          </a:xfrm>
        </p:spPr>
        <p:txBody>
          <a:bodyPr>
            <a:normAutofit/>
          </a:bodyPr>
          <a:lstStyle/>
          <a:p>
            <a:pPr marL="0" indent="0" algn="ctr" eaLnBrk="1" hangingPunct="1">
              <a:lnSpc>
                <a:spcPct val="90000"/>
              </a:lnSpc>
              <a:buFontTx/>
              <a:buNone/>
            </a:pPr>
            <a:r>
              <a:rPr lang="tr-TR" altLang="tr-TR" sz="4800" b="1" dirty="0" smtClean="0">
                <a:solidFill>
                  <a:schemeClr val="accent5">
                    <a:lumMod val="50000"/>
                  </a:schemeClr>
                </a:solidFill>
              </a:rPr>
              <a:t>BAŞARILAR DİLERİZ!</a:t>
            </a:r>
          </a:p>
          <a:p>
            <a:pPr algn="ctr" eaLnBrk="1" hangingPunct="1">
              <a:lnSpc>
                <a:spcPct val="90000"/>
              </a:lnSpc>
              <a:buFontTx/>
              <a:buNone/>
            </a:pPr>
            <a:endParaRPr lang="tr-TR" altLang="tr-TR" sz="4800" b="1" dirty="0">
              <a:solidFill>
                <a:schemeClr val="accent5">
                  <a:lumMod val="50000"/>
                </a:schemeClr>
              </a:solidFill>
            </a:endParaRPr>
          </a:p>
          <a:p>
            <a:pPr algn="ctr" eaLnBrk="1" hangingPunct="1">
              <a:lnSpc>
                <a:spcPct val="90000"/>
              </a:lnSpc>
              <a:buFontTx/>
              <a:buNone/>
            </a:pPr>
            <a:endParaRPr lang="tr-TR" altLang="tr-TR" sz="4800" b="1" dirty="0">
              <a:solidFill>
                <a:schemeClr val="accent5">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5" y="2698344"/>
            <a:ext cx="852056" cy="85205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3847" y="2739829"/>
            <a:ext cx="588818" cy="58881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8708" y="2672482"/>
            <a:ext cx="706583" cy="706583"/>
          </a:xfrm>
          <a:prstGeom prst="rect">
            <a:avLst/>
          </a:prstGeom>
        </p:spPr>
      </p:pic>
      <p:sp>
        <p:nvSpPr>
          <p:cNvPr id="5" name="TextBox 4"/>
          <p:cNvSpPr txBox="1"/>
          <p:nvPr/>
        </p:nvSpPr>
        <p:spPr>
          <a:xfrm>
            <a:off x="3534263" y="3453373"/>
            <a:ext cx="2075472" cy="369332"/>
          </a:xfrm>
          <a:prstGeom prst="rect">
            <a:avLst/>
          </a:prstGeom>
          <a:noFill/>
        </p:spPr>
        <p:txBody>
          <a:bodyPr wrap="square" rtlCol="0">
            <a:spAutoFit/>
          </a:bodyPr>
          <a:lstStyle/>
          <a:p>
            <a:pPr algn="ctr"/>
            <a:r>
              <a:rPr lang="en-US" b="1" dirty="0" err="1" smtClean="0"/>
              <a:t>siviltoplumdiyalogu</a:t>
            </a:r>
            <a:endParaRPr lang="en-US" b="1" dirty="0"/>
          </a:p>
        </p:txBody>
      </p:sp>
      <p:sp>
        <p:nvSpPr>
          <p:cNvPr id="7" name="TextBox 6"/>
          <p:cNvSpPr txBox="1"/>
          <p:nvPr/>
        </p:nvSpPr>
        <p:spPr>
          <a:xfrm>
            <a:off x="6030520" y="3442888"/>
            <a:ext cx="2075472" cy="369332"/>
          </a:xfrm>
          <a:prstGeom prst="rect">
            <a:avLst/>
          </a:prstGeom>
          <a:noFill/>
        </p:spPr>
        <p:txBody>
          <a:bodyPr wrap="square" rtlCol="0">
            <a:spAutoFit/>
          </a:bodyPr>
          <a:lstStyle/>
          <a:p>
            <a:pPr algn="ctr"/>
            <a:r>
              <a:rPr lang="en-US" b="1" dirty="0" err="1" smtClean="0"/>
              <a:t>DiyalogProjesi</a:t>
            </a:r>
            <a:endParaRPr lang="en-US" b="1" dirty="0"/>
          </a:p>
        </p:txBody>
      </p:sp>
      <p:sp>
        <p:nvSpPr>
          <p:cNvPr id="8" name="TextBox 7"/>
          <p:cNvSpPr txBox="1"/>
          <p:nvPr/>
        </p:nvSpPr>
        <p:spPr>
          <a:xfrm>
            <a:off x="927397" y="3493603"/>
            <a:ext cx="2075472" cy="369332"/>
          </a:xfrm>
          <a:prstGeom prst="rect">
            <a:avLst/>
          </a:prstGeom>
          <a:noFill/>
        </p:spPr>
        <p:txBody>
          <a:bodyPr wrap="square" rtlCol="0">
            <a:spAutoFit/>
          </a:bodyPr>
          <a:lstStyle/>
          <a:p>
            <a:pPr algn="ctr"/>
            <a:r>
              <a:rPr lang="en-US" b="1" dirty="0" err="1" smtClean="0"/>
              <a:t>ABDiyalogu</a:t>
            </a:r>
            <a:endParaRPr lang="en-US" b="1" dirty="0"/>
          </a:p>
        </p:txBody>
      </p:sp>
      <p:sp>
        <p:nvSpPr>
          <p:cNvPr id="6" name="Dikdörtgen 5"/>
          <p:cNvSpPr/>
          <p:nvPr/>
        </p:nvSpPr>
        <p:spPr>
          <a:xfrm>
            <a:off x="0" y="4094160"/>
            <a:ext cx="9144000" cy="1154162"/>
          </a:xfrm>
          <a:prstGeom prst="rect">
            <a:avLst/>
          </a:prstGeom>
        </p:spPr>
        <p:txBody>
          <a:bodyPr wrap="square">
            <a:spAutoFit/>
          </a:bodyPr>
          <a:lstStyle/>
          <a:p>
            <a:pPr marL="180340" indent="-180340" algn="ctr">
              <a:spcBef>
                <a:spcPts val="600"/>
              </a:spcBef>
              <a:spcAft>
                <a:spcPts val="0"/>
              </a:spcAft>
            </a:pPr>
            <a:r>
              <a:rPr lang="tr-TR" sz="3200" b="1" u="sng" dirty="0" smtClean="0">
                <a:solidFill>
                  <a:schemeClr val="accent1">
                    <a:lumMod val="50000"/>
                  </a:schemeClr>
                </a:solidFill>
                <a:latin typeface="Myriad Pro"/>
                <a:ea typeface="Times New Roman" panose="02020603050405020304" pitchFamily="18" charset="0"/>
              </a:rPr>
              <a:t>ab.gov.tr</a:t>
            </a:r>
            <a:r>
              <a:rPr lang="tr-TR" sz="3200" b="1" dirty="0" smtClean="0">
                <a:latin typeface="Myriad Pro"/>
                <a:ea typeface="Times New Roman" panose="02020603050405020304" pitchFamily="18" charset="0"/>
              </a:rPr>
              <a:t> </a:t>
            </a:r>
          </a:p>
          <a:p>
            <a:pPr marL="180340" indent="-180340" algn="ctr">
              <a:spcBef>
                <a:spcPts val="600"/>
              </a:spcBef>
              <a:spcAft>
                <a:spcPts val="0"/>
              </a:spcAft>
            </a:pPr>
            <a:r>
              <a:rPr lang="tr-TR" sz="3200" b="1" u="sng" dirty="0" smtClean="0">
                <a:solidFill>
                  <a:schemeClr val="accent1">
                    <a:lumMod val="50000"/>
                  </a:schemeClr>
                </a:solidFill>
                <a:latin typeface="Myriad Pro"/>
                <a:ea typeface="Times New Roman" panose="02020603050405020304" pitchFamily="18" charset="0"/>
              </a:rPr>
              <a:t>siviltoplumdiyalogu.org</a:t>
            </a:r>
            <a:endParaRPr lang="tr-TR" sz="3200" b="1" u="sng" dirty="0">
              <a:solidFill>
                <a:schemeClr val="accent1">
                  <a:lumMod val="50000"/>
                </a:schemeClr>
              </a:solidFill>
              <a:effectLst/>
              <a:latin typeface="Myriad Pro"/>
              <a:ea typeface="Times New Roman" panose="02020603050405020304" pitchFamily="18" charset="0"/>
            </a:endParaRPr>
          </a:p>
        </p:txBody>
      </p:sp>
    </p:spTree>
    <p:extLst>
      <p:ext uri="{BB962C8B-B14F-4D97-AF65-F5344CB8AC3E}">
        <p14:creationId xmlns:p14="http://schemas.microsoft.com/office/powerpoint/2010/main" val="2649275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indefinite" fill="hold" nodeType="clickEffect">
                                  <p:stCondLst>
                                    <p:cond delay="0"/>
                                  </p:stCondLst>
                                  <p:childTnLst>
                                    <p:animClr clrSpc="hsl" dir="cw">
                                      <p:cBhvr override="childStyle">
                                        <p:cTn id="6" dur="2000" fill="hold"/>
                                        <p:tgtEl>
                                          <p:spTgt spid="95235">
                                            <p:txEl>
                                              <p:pRg st="0" end="0"/>
                                            </p:txEl>
                                          </p:spTgt>
                                        </p:tgtEl>
                                        <p:attrNameLst>
                                          <p:attrName>style.color</p:attrName>
                                        </p:attrNameLst>
                                      </p:cBhvr>
                                      <p:by>
                                        <p:hsl h="-7200000" s="0" l="0"/>
                                      </p:by>
                                    </p:animClr>
                                    <p:animClr clrSpc="hsl" dir="cw">
                                      <p:cBhvr>
                                        <p:cTn id="7" dur="2000" fill="hold"/>
                                        <p:tgtEl>
                                          <p:spTgt spid="95235">
                                            <p:txEl>
                                              <p:pRg st="0" end="0"/>
                                            </p:txEl>
                                          </p:spTgt>
                                        </p:tgtEl>
                                        <p:attrNameLst>
                                          <p:attrName>fillcolor</p:attrName>
                                        </p:attrNameLst>
                                      </p:cBhvr>
                                      <p:by>
                                        <p:hsl h="-7200000" s="0" l="0"/>
                                      </p:by>
                                    </p:animClr>
                                    <p:animClr clrSpc="hsl" dir="cw">
                                      <p:cBhvr>
                                        <p:cTn id="8" dur="2000" fill="hold"/>
                                        <p:tgtEl>
                                          <p:spTgt spid="95235">
                                            <p:txEl>
                                              <p:pRg st="0" end="0"/>
                                            </p:txEl>
                                          </p:spTgt>
                                        </p:tgtEl>
                                        <p:attrNameLst>
                                          <p:attrName>stroke.color</p:attrName>
                                        </p:attrNameLst>
                                      </p:cBhvr>
                                      <p:by>
                                        <p:hsl h="-7200000" s="0" l="0"/>
                                      </p:by>
                                    </p:animClr>
                                    <p:set>
                                      <p:cBhvr>
                                        <p:cTn id="9" dur="2000" fill="hold"/>
                                        <p:tgtEl>
                                          <p:spTgt spid="9523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813043" y="1466409"/>
            <a:ext cx="2214563" cy="648000"/>
          </a:xfrm>
          <a:prstGeom prst="rightArrowCallout">
            <a:avLst>
              <a:gd name="adj1" fmla="val 36713"/>
              <a:gd name="adj2" fmla="val 50000"/>
              <a:gd name="adj3" fmla="val 61379"/>
              <a:gd name="adj4" fmla="val 70056"/>
            </a:avLst>
          </a:prstGeom>
          <a:solidFill>
            <a:schemeClr val="accent4"/>
          </a:solidFill>
          <a:ln>
            <a:noFill/>
            <a:headEnd/>
            <a:tailEn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tr-TR" sz="1600" b="1" dirty="0" err="1" smtClean="0">
                <a:latin typeface="+mn-lt"/>
                <a:cs typeface="Calibri" panose="020F0502020204030204" pitchFamily="34" charset="0"/>
              </a:rPr>
              <a:t>Hibe</a:t>
            </a:r>
            <a:r>
              <a:rPr lang="tr-TR" altLang="tr-TR" sz="1600" b="1" dirty="0" smtClean="0">
                <a:latin typeface="+mn-lt"/>
                <a:cs typeface="Calibri" panose="020F0502020204030204" pitchFamily="34" charset="0"/>
              </a:rPr>
              <a:t> </a:t>
            </a:r>
            <a:r>
              <a:rPr lang="tr-TR" altLang="tr-TR" sz="1600" b="1" dirty="0">
                <a:latin typeface="+mn-lt"/>
                <a:cs typeface="Calibri" panose="020F0502020204030204" pitchFamily="34" charset="0"/>
              </a:rPr>
              <a:t>Nedir?</a:t>
            </a:r>
          </a:p>
        </p:txBody>
      </p:sp>
      <p:sp>
        <p:nvSpPr>
          <p:cNvPr id="8" name="AutoShape 3"/>
          <p:cNvSpPr>
            <a:spLocks noChangeArrowheads="1"/>
          </p:cNvSpPr>
          <p:nvPr/>
        </p:nvSpPr>
        <p:spPr bwMode="auto">
          <a:xfrm>
            <a:off x="3264356" y="1467423"/>
            <a:ext cx="4988693" cy="646986"/>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spcBef>
                <a:spcPct val="0"/>
              </a:spcBef>
            </a:pPr>
            <a:r>
              <a:rPr lang="tr-TR" altLang="tr-TR" sz="1600" dirty="0">
                <a:latin typeface="+mn-lt"/>
                <a:cs typeface="Calibri" panose="020F0502020204030204" pitchFamily="34" charset="0"/>
              </a:rPr>
              <a:t>Uygun proje teklifleri karşılığında sağlanan karşılıksız finansman </a:t>
            </a:r>
            <a:r>
              <a:rPr lang="tr-TR" altLang="tr-TR" sz="1600" dirty="0" smtClean="0">
                <a:latin typeface="+mn-lt"/>
                <a:cs typeface="Calibri" panose="020F0502020204030204" pitchFamily="34" charset="0"/>
              </a:rPr>
              <a:t>desteğidir.</a:t>
            </a:r>
            <a:endParaRPr lang="tr-TR" altLang="tr-TR" sz="1600" b="1" dirty="0">
              <a:latin typeface="+mn-lt"/>
              <a:cs typeface="Calibri" panose="020F0502020204030204" pitchFamily="34" charset="0"/>
            </a:endParaRPr>
          </a:p>
        </p:txBody>
      </p:sp>
      <p:sp>
        <p:nvSpPr>
          <p:cNvPr id="9" name="AutoShape 4"/>
          <p:cNvSpPr>
            <a:spLocks noChangeArrowheads="1"/>
          </p:cNvSpPr>
          <p:nvPr/>
        </p:nvSpPr>
        <p:spPr bwMode="auto">
          <a:xfrm>
            <a:off x="811854" y="2437165"/>
            <a:ext cx="2214563" cy="647700"/>
          </a:xfrm>
          <a:prstGeom prst="rightArrowCallout">
            <a:avLst>
              <a:gd name="adj1" fmla="val 36713"/>
              <a:gd name="adj2" fmla="val 50000"/>
              <a:gd name="adj3" fmla="val 74896"/>
              <a:gd name="adj4" fmla="val 70056"/>
            </a:avLst>
          </a:prstGeom>
          <a:solidFill>
            <a:schemeClr val="accent4"/>
          </a:solidFill>
          <a:ln>
            <a:noFill/>
            <a:headEnd/>
            <a:tailEn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0"/>
              </a:spcBef>
            </a:pPr>
            <a:r>
              <a:rPr lang="tr-TR" altLang="tr-TR" sz="1600" b="1" dirty="0">
                <a:solidFill>
                  <a:schemeClr val="tx1"/>
                </a:solidFill>
                <a:cs typeface="Calibri" panose="020F0502020204030204" pitchFamily="34" charset="0"/>
              </a:rPr>
              <a:t>Teklif Çağrısı          Nedir?</a:t>
            </a:r>
          </a:p>
        </p:txBody>
      </p:sp>
      <p:sp>
        <p:nvSpPr>
          <p:cNvPr id="10" name="AutoShape 5"/>
          <p:cNvSpPr>
            <a:spLocks noChangeArrowheads="1"/>
          </p:cNvSpPr>
          <p:nvPr/>
        </p:nvSpPr>
        <p:spPr bwMode="auto">
          <a:xfrm>
            <a:off x="3264356" y="2351549"/>
            <a:ext cx="4988693" cy="919401"/>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marL="285750" indent="-285750">
              <a:spcBef>
                <a:spcPct val="0"/>
              </a:spcBef>
              <a:buChar char="•"/>
            </a:pPr>
            <a:r>
              <a:rPr lang="tr-TR" altLang="tr-TR" sz="1600" dirty="0" smtClean="0">
                <a:solidFill>
                  <a:schemeClr val="tx1"/>
                </a:solidFill>
                <a:cs typeface="Calibri" panose="020F0502020204030204" pitchFamily="34" charset="0"/>
              </a:rPr>
              <a:t>Hibenin proje karşılığı verilme usulüdür.</a:t>
            </a:r>
          </a:p>
          <a:p>
            <a:pPr marL="285750" indent="-285750">
              <a:spcBef>
                <a:spcPct val="0"/>
              </a:spcBef>
              <a:buChar char="•"/>
            </a:pPr>
            <a:r>
              <a:rPr lang="tr-TR" altLang="tr-TR" sz="1600" dirty="0" smtClean="0">
                <a:solidFill>
                  <a:schemeClr val="tx1"/>
                </a:solidFill>
                <a:cs typeface="Calibri" panose="020F0502020204030204" pitchFamily="34" charset="0"/>
              </a:rPr>
              <a:t>Değerlendirme sonucunda başarılı bulunan projelerin desteklenmesidir.</a:t>
            </a:r>
            <a:endParaRPr lang="tr-TR" altLang="tr-TR" sz="1600" dirty="0">
              <a:solidFill>
                <a:schemeClr val="tx1"/>
              </a:solidFill>
              <a:cs typeface="Calibri" panose="020F0502020204030204" pitchFamily="34" charset="0"/>
            </a:endParaRPr>
          </a:p>
        </p:txBody>
      </p:sp>
      <p:sp>
        <p:nvSpPr>
          <p:cNvPr id="11" name="AutoShape 6"/>
          <p:cNvSpPr>
            <a:spLocks noChangeArrowheads="1"/>
          </p:cNvSpPr>
          <p:nvPr/>
        </p:nvSpPr>
        <p:spPr bwMode="auto">
          <a:xfrm>
            <a:off x="813045" y="3785426"/>
            <a:ext cx="2213372" cy="647700"/>
          </a:xfrm>
          <a:prstGeom prst="rightArrowCallout">
            <a:avLst>
              <a:gd name="adj1" fmla="val 36713"/>
              <a:gd name="adj2" fmla="val 50000"/>
              <a:gd name="adj3" fmla="val 69759"/>
              <a:gd name="adj4" fmla="val 70056"/>
            </a:avLst>
          </a:prstGeom>
          <a:solidFill>
            <a:schemeClr val="accent4"/>
          </a:solidFill>
          <a:ln>
            <a:noFill/>
            <a:headEnd/>
            <a:tailEn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0"/>
              </a:spcBef>
            </a:pPr>
            <a:r>
              <a:rPr lang="tr-TR" altLang="tr-TR" sz="1600" b="1" dirty="0">
                <a:solidFill>
                  <a:schemeClr val="dk1"/>
                </a:solidFill>
                <a:cs typeface="Calibri" panose="020F0502020204030204" pitchFamily="34" charset="0"/>
              </a:rPr>
              <a:t>Şeffaflık</a:t>
            </a:r>
          </a:p>
        </p:txBody>
      </p:sp>
      <p:sp>
        <p:nvSpPr>
          <p:cNvPr id="12" name="AutoShape 7"/>
          <p:cNvSpPr>
            <a:spLocks noChangeArrowheads="1"/>
          </p:cNvSpPr>
          <p:nvPr/>
        </p:nvSpPr>
        <p:spPr bwMode="auto">
          <a:xfrm>
            <a:off x="3264356" y="3503227"/>
            <a:ext cx="4988693" cy="1464231"/>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marL="265113" indent="-265113">
              <a:spcBef>
                <a:spcPct val="0"/>
              </a:spcBef>
              <a:buChar char="•"/>
            </a:pPr>
            <a:r>
              <a:rPr lang="tr-TR" altLang="tr-TR" sz="1600" dirty="0" smtClean="0">
                <a:solidFill>
                  <a:schemeClr val="tx1"/>
                </a:solidFill>
                <a:cs typeface="Calibri" panose="020F0502020204030204" pitchFamily="34" charset="0"/>
              </a:rPr>
              <a:t>İlan edilmiş değerlendirme kriterlerine göre seçim,</a:t>
            </a:r>
          </a:p>
          <a:p>
            <a:pPr marL="265113" indent="-265113">
              <a:spcBef>
                <a:spcPct val="0"/>
              </a:spcBef>
              <a:buChar char="•"/>
            </a:pPr>
            <a:r>
              <a:rPr lang="tr-TR" altLang="tr-TR" sz="1600" dirty="0" smtClean="0">
                <a:solidFill>
                  <a:schemeClr val="tx1"/>
                </a:solidFill>
                <a:cs typeface="Calibri" panose="020F0502020204030204" pitchFamily="34" charset="0"/>
              </a:rPr>
              <a:t>Standart dokümanların kullanımı,</a:t>
            </a:r>
          </a:p>
          <a:p>
            <a:pPr marL="265113" indent="-265113">
              <a:spcBef>
                <a:spcPct val="0"/>
              </a:spcBef>
              <a:buChar char="•"/>
            </a:pPr>
            <a:r>
              <a:rPr lang="tr-TR" altLang="tr-TR" sz="1600" dirty="0" smtClean="0">
                <a:solidFill>
                  <a:schemeClr val="tx1"/>
                </a:solidFill>
                <a:cs typeface="Calibri" panose="020F0502020204030204" pitchFamily="34" charset="0"/>
              </a:rPr>
              <a:t>Gerekli bilgiye kolay erişim ve yaygın tanıtım,</a:t>
            </a:r>
          </a:p>
          <a:p>
            <a:pPr marL="265113" indent="-265113">
              <a:spcBef>
                <a:spcPct val="0"/>
              </a:spcBef>
              <a:buChar char="•"/>
            </a:pPr>
            <a:r>
              <a:rPr lang="tr-TR" altLang="tr-TR" sz="1600" dirty="0" smtClean="0">
                <a:solidFill>
                  <a:schemeClr val="tx1"/>
                </a:solidFill>
                <a:cs typeface="Calibri" panose="020F0502020204030204" pitchFamily="34" charset="0"/>
              </a:rPr>
              <a:t>Önceden belirlenen kriterlerin yer aldığı Başvuru Rehberlerinin kullanımı</a:t>
            </a:r>
            <a:endParaRPr lang="tr-TR" altLang="tr-TR" sz="1600" dirty="0">
              <a:solidFill>
                <a:schemeClr val="tx1"/>
              </a:solidFill>
              <a:cs typeface="Calibri" panose="020F0502020204030204" pitchFamily="34" charset="0"/>
            </a:endParaRPr>
          </a:p>
        </p:txBody>
      </p:sp>
      <p:sp>
        <p:nvSpPr>
          <p:cNvPr id="13" name="AutoShape 8"/>
          <p:cNvSpPr>
            <a:spLocks noChangeArrowheads="1"/>
          </p:cNvSpPr>
          <p:nvPr/>
        </p:nvSpPr>
        <p:spPr bwMode="auto">
          <a:xfrm>
            <a:off x="813045" y="5079732"/>
            <a:ext cx="2213372" cy="647700"/>
          </a:xfrm>
          <a:prstGeom prst="rightArrowCallout">
            <a:avLst>
              <a:gd name="adj1" fmla="val 36713"/>
              <a:gd name="adj2" fmla="val 50000"/>
              <a:gd name="adj3" fmla="val 72303"/>
              <a:gd name="adj4" fmla="val 70056"/>
            </a:avLst>
          </a:prstGeom>
          <a:solidFill>
            <a:schemeClr val="accent4"/>
          </a:solidFill>
          <a:ln>
            <a:noFill/>
            <a:headEnd/>
            <a:tailEn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0"/>
              </a:spcBef>
            </a:pPr>
            <a:r>
              <a:rPr lang="tr-TR" altLang="tr-TR" sz="1600" b="1" dirty="0">
                <a:solidFill>
                  <a:schemeClr val="dk1"/>
                </a:solidFill>
                <a:cs typeface="Calibri" panose="020F0502020204030204" pitchFamily="34" charset="0"/>
              </a:rPr>
              <a:t>Eşit Muamele</a:t>
            </a:r>
          </a:p>
        </p:txBody>
      </p:sp>
      <p:sp>
        <p:nvSpPr>
          <p:cNvPr id="14" name="AutoShape 9"/>
          <p:cNvSpPr>
            <a:spLocks noChangeArrowheads="1"/>
          </p:cNvSpPr>
          <p:nvPr/>
        </p:nvSpPr>
        <p:spPr bwMode="auto">
          <a:xfrm>
            <a:off x="3264356" y="5216295"/>
            <a:ext cx="4988691" cy="374571"/>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marL="354013" indent="-265113">
              <a:spcBef>
                <a:spcPct val="0"/>
              </a:spcBef>
              <a:buChar char="•"/>
            </a:pPr>
            <a:r>
              <a:rPr lang="tr-TR" altLang="tr-TR" sz="1600" dirty="0" smtClean="0">
                <a:solidFill>
                  <a:schemeClr val="tx1"/>
                </a:solidFill>
                <a:cs typeface="Calibri" panose="020F0502020204030204" pitchFamily="34" charset="0"/>
              </a:rPr>
              <a:t>Tarafsızlık</a:t>
            </a:r>
            <a:endParaRPr lang="tr-TR" altLang="tr-TR" sz="1600" dirty="0">
              <a:solidFill>
                <a:schemeClr val="tx1"/>
              </a:solidFill>
              <a:cs typeface="Calibri" panose="020F0502020204030204" pitchFamily="34" charset="0"/>
            </a:endParaRPr>
          </a:p>
        </p:txBody>
      </p:sp>
    </p:spTree>
    <p:extLst>
      <p:ext uri="{BB962C8B-B14F-4D97-AF65-F5344CB8AC3E}">
        <p14:creationId xmlns:p14="http://schemas.microsoft.com/office/powerpoint/2010/main" val="3115032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823967" y="2256250"/>
            <a:ext cx="2548541" cy="1130233"/>
          </a:xfrm>
          <a:prstGeom prst="rightArrowCallout">
            <a:avLst>
              <a:gd name="adj1" fmla="val 36713"/>
              <a:gd name="adj2" fmla="val 50000"/>
              <a:gd name="adj3" fmla="val 74896"/>
              <a:gd name="adj4" fmla="val 70056"/>
            </a:avLst>
          </a:prstGeom>
          <a:solidFill>
            <a:schemeClr val="accent4"/>
          </a:solidFill>
          <a:ln>
            <a:noFill/>
            <a:headEnd/>
            <a:tailEn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0"/>
              </a:spcBef>
            </a:pPr>
            <a:r>
              <a:rPr lang="tr-TR" altLang="tr-TR" b="1" dirty="0">
                <a:cs typeface="Calibri" panose="020F0502020204030204" pitchFamily="34" charset="0"/>
              </a:rPr>
              <a:t>Eş Finansman</a:t>
            </a:r>
          </a:p>
          <a:p>
            <a:pPr algn="ctr">
              <a:spcBef>
                <a:spcPct val="0"/>
              </a:spcBef>
            </a:pPr>
            <a:r>
              <a:rPr lang="en-US" altLang="tr-TR" b="1" dirty="0">
                <a:cs typeface="Calibri" panose="020F0502020204030204" pitchFamily="34" charset="0"/>
              </a:rPr>
              <a:t>(</a:t>
            </a:r>
            <a:r>
              <a:rPr lang="en-US" altLang="tr-TR" b="1" dirty="0" err="1">
                <a:cs typeface="Calibri" panose="020F0502020204030204" pitchFamily="34" charset="0"/>
              </a:rPr>
              <a:t>en</a:t>
            </a:r>
            <a:r>
              <a:rPr lang="en-US" altLang="tr-TR" b="1" dirty="0">
                <a:cs typeface="Calibri" panose="020F0502020204030204" pitchFamily="34" charset="0"/>
              </a:rPr>
              <a:t> </a:t>
            </a:r>
            <a:r>
              <a:rPr lang="en-US" altLang="tr-TR" b="1" dirty="0" err="1">
                <a:cs typeface="Calibri" panose="020F0502020204030204" pitchFamily="34" charset="0"/>
              </a:rPr>
              <a:t>az</a:t>
            </a:r>
            <a:r>
              <a:rPr lang="en-US" altLang="tr-TR" b="1" dirty="0">
                <a:cs typeface="Calibri" panose="020F0502020204030204" pitchFamily="34" charset="0"/>
              </a:rPr>
              <a:t> %10)</a:t>
            </a:r>
            <a:endParaRPr lang="tr-TR" altLang="tr-TR" b="1" dirty="0">
              <a:cs typeface="Calibri" panose="020F0502020204030204" pitchFamily="34" charset="0"/>
            </a:endParaRPr>
          </a:p>
        </p:txBody>
      </p:sp>
      <p:sp>
        <p:nvSpPr>
          <p:cNvPr id="6" name="AutoShape 5"/>
          <p:cNvSpPr>
            <a:spLocks noChangeArrowheads="1"/>
          </p:cNvSpPr>
          <p:nvPr/>
        </p:nvSpPr>
        <p:spPr bwMode="auto">
          <a:xfrm>
            <a:off x="3372508" y="2409483"/>
            <a:ext cx="4918351" cy="715089"/>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spcBef>
                <a:spcPct val="0"/>
              </a:spcBef>
            </a:pPr>
            <a:r>
              <a:rPr lang="tr-TR" altLang="tr-TR" dirty="0" smtClean="0">
                <a:solidFill>
                  <a:schemeClr val="tx1"/>
                </a:solidFill>
                <a:cs typeface="Calibri" panose="020F0502020204030204" pitchFamily="34" charset="0"/>
              </a:rPr>
              <a:t>Başvuru Sahibi / eş-başvuranlar eş-finansman yolu ile proje bütçesine kaynak sağlarlar.</a:t>
            </a:r>
          </a:p>
        </p:txBody>
      </p:sp>
      <p:sp>
        <p:nvSpPr>
          <p:cNvPr id="7" name="AutoShape 6"/>
          <p:cNvSpPr>
            <a:spLocks noChangeArrowheads="1"/>
          </p:cNvSpPr>
          <p:nvPr/>
        </p:nvSpPr>
        <p:spPr bwMode="auto">
          <a:xfrm>
            <a:off x="823967" y="4139045"/>
            <a:ext cx="2548487" cy="1121202"/>
          </a:xfrm>
          <a:prstGeom prst="rightArrowCallout">
            <a:avLst>
              <a:gd name="adj1" fmla="val 36713"/>
              <a:gd name="adj2" fmla="val 50000"/>
              <a:gd name="adj3" fmla="val 69759"/>
              <a:gd name="adj4" fmla="val 70056"/>
            </a:avLst>
          </a:prstGeom>
          <a:solidFill>
            <a:schemeClr val="accent4"/>
          </a:solidFill>
          <a:ln>
            <a:noFill/>
            <a:headEnd/>
            <a:tailEn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lnSpc>
                <a:spcPts val="1500"/>
              </a:lnSpc>
              <a:spcBef>
                <a:spcPct val="0"/>
              </a:spcBef>
            </a:pPr>
            <a:r>
              <a:rPr lang="tr-TR" altLang="tr-TR" b="1" dirty="0">
                <a:cs typeface="Calibri" panose="020F0502020204030204" pitchFamily="34" charset="0"/>
              </a:rPr>
              <a:t>Objektif Değerlendirme </a:t>
            </a:r>
            <a:br>
              <a:rPr lang="tr-TR" altLang="tr-TR" b="1" dirty="0">
                <a:cs typeface="Calibri" panose="020F0502020204030204" pitchFamily="34" charset="0"/>
              </a:rPr>
            </a:br>
            <a:r>
              <a:rPr lang="tr-TR" altLang="tr-TR" b="1" dirty="0">
                <a:cs typeface="Calibri" panose="020F0502020204030204" pitchFamily="34" charset="0"/>
              </a:rPr>
              <a:t>Süreci</a:t>
            </a:r>
          </a:p>
        </p:txBody>
      </p:sp>
      <p:sp>
        <p:nvSpPr>
          <p:cNvPr id="8" name="AutoShape 7"/>
          <p:cNvSpPr>
            <a:spLocks noChangeArrowheads="1"/>
          </p:cNvSpPr>
          <p:nvPr/>
        </p:nvSpPr>
        <p:spPr bwMode="auto">
          <a:xfrm>
            <a:off x="3372508" y="4292278"/>
            <a:ext cx="4918351" cy="1021556"/>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spcBef>
                <a:spcPct val="0"/>
              </a:spcBef>
            </a:pPr>
            <a:r>
              <a:rPr lang="tr-TR" altLang="tr-TR" dirty="0">
                <a:solidFill>
                  <a:schemeClr val="tx1"/>
                </a:solidFill>
                <a:cs typeface="Calibri" panose="020F0502020204030204" pitchFamily="34" charset="0"/>
              </a:rPr>
              <a:t>Teklif edilen proje dokümanları </a:t>
            </a:r>
            <a:r>
              <a:rPr lang="tr-TR" altLang="tr-TR" dirty="0" smtClean="0">
                <a:solidFill>
                  <a:schemeClr val="tx1"/>
                </a:solidFill>
                <a:cs typeface="Calibri" panose="020F0502020204030204" pitchFamily="34" charset="0"/>
              </a:rPr>
              <a:t>hibe programı için özel olarak görevlendirilecek Değerlendirme </a:t>
            </a:r>
            <a:r>
              <a:rPr lang="tr-TR" altLang="tr-TR" dirty="0">
                <a:solidFill>
                  <a:schemeClr val="tx1"/>
                </a:solidFill>
                <a:cs typeface="Calibri" panose="020F0502020204030204" pitchFamily="34" charset="0"/>
              </a:rPr>
              <a:t>Komitesi tarafından değerlendirilecektir.</a:t>
            </a:r>
          </a:p>
        </p:txBody>
      </p:sp>
    </p:spTree>
    <p:extLst>
      <p:ext uri="{BB962C8B-B14F-4D97-AF65-F5344CB8AC3E}">
        <p14:creationId xmlns:p14="http://schemas.microsoft.com/office/powerpoint/2010/main" val="2028548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1065144" y="2541378"/>
            <a:ext cx="5525079" cy="442674"/>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lIns="72000" rIns="72000" anchor="ctr">
            <a:spAutoFit/>
          </a:bodyPr>
          <a:lstStyle/>
          <a:p>
            <a:pPr>
              <a:spcBef>
                <a:spcPct val="0"/>
              </a:spcBef>
              <a:buNone/>
            </a:pPr>
            <a:r>
              <a:rPr lang="tr-TR" altLang="tr-TR" sz="2000" b="1" dirty="0" smtClean="0">
                <a:ea typeface="Myriad Pro" charset="0"/>
                <a:cs typeface="Myriad Pro" charset="0"/>
              </a:rPr>
              <a:t>Başvuru sahibi </a:t>
            </a:r>
            <a:r>
              <a:rPr lang="tr-TR" altLang="tr-TR" sz="2000" dirty="0" smtClean="0">
                <a:ea typeface="Myriad Pro" charset="0"/>
                <a:cs typeface="Myriad Pro" charset="0"/>
              </a:rPr>
              <a:t>olarak </a:t>
            </a:r>
            <a:r>
              <a:rPr lang="tr-TR" altLang="tr-TR" sz="2000" b="1" dirty="0">
                <a:ea typeface="Myriad Pro" charset="0"/>
                <a:cs typeface="Myriad Pro" charset="0"/>
              </a:rPr>
              <a:t>en fazla iki teklif </a:t>
            </a:r>
            <a:r>
              <a:rPr lang="tr-TR" altLang="tr-TR" sz="2000" dirty="0">
                <a:ea typeface="Myriad Pro" charset="0"/>
                <a:cs typeface="Myriad Pro" charset="0"/>
              </a:rPr>
              <a:t>verebilir.</a:t>
            </a:r>
          </a:p>
        </p:txBody>
      </p:sp>
      <p:sp>
        <p:nvSpPr>
          <p:cNvPr id="8" name="AutoShape 7"/>
          <p:cNvSpPr>
            <a:spLocks noChangeArrowheads="1"/>
          </p:cNvSpPr>
          <p:nvPr/>
        </p:nvSpPr>
        <p:spPr bwMode="auto">
          <a:xfrm>
            <a:off x="1925839" y="3270815"/>
            <a:ext cx="5525079" cy="919401"/>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lIns="72000" rIns="72000" anchor="ctr">
            <a:spAutoFit/>
          </a:bodyPr>
          <a:lstStyle/>
          <a:p>
            <a:pPr>
              <a:lnSpc>
                <a:spcPct val="120000"/>
              </a:lnSpc>
              <a:spcBef>
                <a:spcPct val="0"/>
              </a:spcBef>
            </a:pPr>
            <a:r>
              <a:rPr lang="tr-TR" altLang="tr-TR" sz="2000" b="1" dirty="0" smtClean="0">
                <a:ea typeface="Myriad Pro" charset="0"/>
                <a:cs typeface="Myriad Pro" charset="0"/>
              </a:rPr>
              <a:t>Başvuru Sahibi </a:t>
            </a:r>
            <a:r>
              <a:rPr lang="tr-TR" altLang="tr-TR" sz="2000" dirty="0">
                <a:ea typeface="Myriad Pro" charset="0"/>
                <a:cs typeface="Myriad Pro" charset="0"/>
              </a:rPr>
              <a:t>olarak teklif verirken </a:t>
            </a:r>
            <a:r>
              <a:rPr lang="tr-TR" altLang="tr-TR" sz="2000" b="1" dirty="0">
                <a:ea typeface="Myriad Pro" charset="0"/>
                <a:cs typeface="Myriad Pro" charset="0"/>
              </a:rPr>
              <a:t>aynı anda en fazla bir başka teklifte eş-başvuran </a:t>
            </a:r>
            <a:r>
              <a:rPr lang="tr-TR" altLang="tr-TR" sz="2000" dirty="0">
                <a:ea typeface="Myriad Pro" charset="0"/>
                <a:cs typeface="Myriad Pro" charset="0"/>
              </a:rPr>
              <a:t>olabilir.</a:t>
            </a:r>
          </a:p>
        </p:txBody>
      </p:sp>
      <p:sp>
        <p:nvSpPr>
          <p:cNvPr id="10" name="AutoShape 9"/>
          <p:cNvSpPr>
            <a:spLocks noChangeArrowheads="1"/>
          </p:cNvSpPr>
          <p:nvPr/>
        </p:nvSpPr>
        <p:spPr bwMode="auto">
          <a:xfrm>
            <a:off x="3045392" y="4554142"/>
            <a:ext cx="5525079" cy="1328023"/>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lIns="72000" rIns="72000" anchor="ctr">
            <a:spAutoFit/>
          </a:bodyPr>
          <a:lstStyle/>
          <a:p>
            <a:pPr>
              <a:lnSpc>
                <a:spcPct val="120000"/>
              </a:lnSpc>
              <a:spcBef>
                <a:spcPct val="0"/>
              </a:spcBef>
            </a:pPr>
            <a:r>
              <a:rPr lang="tr-TR" altLang="tr-TR" sz="2000" b="1" dirty="0" smtClean="0">
                <a:ea typeface="Myriad Pro" charset="0"/>
                <a:cs typeface="Myriad Pro" charset="0"/>
              </a:rPr>
              <a:t>En </a:t>
            </a:r>
            <a:r>
              <a:rPr lang="tr-TR" altLang="tr-TR" sz="2000" b="1" dirty="0">
                <a:ea typeface="Myriad Pro" charset="0"/>
                <a:cs typeface="Myriad Pro" charset="0"/>
              </a:rPr>
              <a:t>fazla iki teklifte eş-başvuran </a:t>
            </a:r>
            <a:r>
              <a:rPr lang="tr-TR" altLang="tr-TR" sz="2000" dirty="0">
                <a:ea typeface="Myriad Pro" charset="0"/>
                <a:cs typeface="Myriad Pro" charset="0"/>
              </a:rPr>
              <a:t>olarak yer alabilir, ancak böyle bir durumda </a:t>
            </a:r>
            <a:r>
              <a:rPr lang="tr-TR" altLang="tr-TR" sz="2000" dirty="0" smtClean="0">
                <a:ea typeface="Myriad Pro" charset="0"/>
                <a:cs typeface="Myriad Pro" charset="0"/>
              </a:rPr>
              <a:t>Başvuru Sahibi </a:t>
            </a:r>
            <a:r>
              <a:rPr lang="tr-TR" altLang="tr-TR" sz="2000" dirty="0">
                <a:ea typeface="Myriad Pro" charset="0"/>
                <a:cs typeface="Myriad Pro" charset="0"/>
              </a:rPr>
              <a:t>olarak başvuru yapamaz. </a:t>
            </a:r>
          </a:p>
        </p:txBody>
      </p:sp>
      <p:sp>
        <p:nvSpPr>
          <p:cNvPr id="2" name="İçerik Yer Tutucusu 1"/>
          <p:cNvSpPr>
            <a:spLocks noGrp="1"/>
          </p:cNvSpPr>
          <p:nvPr>
            <p:ph idx="1"/>
          </p:nvPr>
        </p:nvSpPr>
        <p:spPr>
          <a:xfrm>
            <a:off x="310560" y="1962366"/>
            <a:ext cx="5408593" cy="509682"/>
          </a:xfrm>
        </p:spPr>
        <p:txBody>
          <a:bodyPr>
            <a:normAutofit/>
          </a:bodyPr>
          <a:lstStyle/>
          <a:p>
            <a:pPr marL="0" indent="0">
              <a:buNone/>
            </a:pPr>
            <a:r>
              <a:rPr lang="tr-TR" sz="2000" b="1" dirty="0">
                <a:solidFill>
                  <a:srgbClr val="FF9900"/>
                </a:solidFill>
                <a:latin typeface="Myriad Pro" charset="0"/>
                <a:ea typeface="Myriad Pro" charset="0"/>
                <a:cs typeface="Myriad Pro" charset="0"/>
              </a:rPr>
              <a:t>Bir sivil toplum kuruluşu</a:t>
            </a:r>
            <a:r>
              <a:rPr lang="tr-TR" sz="2000" dirty="0">
                <a:solidFill>
                  <a:srgbClr val="FF9900"/>
                </a:solidFill>
                <a:latin typeface="Myriad Pro" charset="0"/>
                <a:ea typeface="Myriad Pro" charset="0"/>
                <a:cs typeface="Myriad Pro" charset="0"/>
              </a:rPr>
              <a:t>,</a:t>
            </a:r>
          </a:p>
        </p:txBody>
      </p:sp>
      <p:sp>
        <p:nvSpPr>
          <p:cNvPr id="7" name="TextBox 6"/>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smtClean="0">
                <a:solidFill>
                  <a:schemeClr val="accent5">
                    <a:lumMod val="50000"/>
                  </a:schemeClr>
                </a:solidFill>
                <a:cs typeface="Calibri"/>
              </a:rPr>
              <a:t>PROJE TEKLİF SAYISI</a:t>
            </a:r>
            <a:endParaRPr lang="en-US" sz="2400" dirty="0">
              <a:solidFill>
                <a:schemeClr val="accent5">
                  <a:lumMod val="50000"/>
                </a:schemeClr>
              </a:solidFill>
            </a:endParaRPr>
          </a:p>
        </p:txBody>
      </p:sp>
    </p:spTree>
    <p:extLst>
      <p:ext uri="{BB962C8B-B14F-4D97-AF65-F5344CB8AC3E}">
        <p14:creationId xmlns:p14="http://schemas.microsoft.com/office/powerpoint/2010/main" val="3748362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813124" y="2528630"/>
            <a:ext cx="4934240" cy="783193"/>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spcBef>
                <a:spcPct val="0"/>
              </a:spcBef>
              <a:buNone/>
            </a:pPr>
            <a:r>
              <a:rPr lang="tr-TR" altLang="tr-TR" sz="2000" b="1" dirty="0" smtClean="0">
                <a:ea typeface="Myriad Pro" charset="0"/>
                <a:cs typeface="Myriad Pro" charset="0"/>
              </a:rPr>
              <a:t>Başvuru Sahibi </a:t>
            </a:r>
            <a:r>
              <a:rPr lang="tr-TR" altLang="tr-TR" sz="2000" dirty="0">
                <a:ea typeface="Myriad Pro" charset="0"/>
                <a:cs typeface="Myriad Pro" charset="0"/>
              </a:rPr>
              <a:t>olarak </a:t>
            </a:r>
            <a:r>
              <a:rPr lang="tr-TR" altLang="tr-TR" sz="2000" b="1" dirty="0" smtClean="0">
                <a:solidFill>
                  <a:schemeClr val="tx1"/>
                </a:solidFill>
                <a:ea typeface="Myriad Pro" charset="0"/>
                <a:cs typeface="Myriad Pro" charset="0"/>
              </a:rPr>
              <a:t>yalnızca </a:t>
            </a:r>
            <a:r>
              <a:rPr lang="tr-TR" altLang="tr-TR" sz="2000" b="1" dirty="0">
                <a:solidFill>
                  <a:schemeClr val="tx1"/>
                </a:solidFill>
                <a:ea typeface="Myriad Pro" charset="0"/>
                <a:cs typeface="Myriad Pro" charset="0"/>
              </a:rPr>
              <a:t>bir hibeden </a:t>
            </a:r>
            <a:r>
              <a:rPr lang="tr-TR" altLang="tr-TR" sz="2000" dirty="0">
                <a:solidFill>
                  <a:schemeClr val="tx1"/>
                </a:solidFill>
                <a:ea typeface="Myriad Pro" charset="0"/>
                <a:cs typeface="Myriad Pro" charset="0"/>
              </a:rPr>
              <a:t>yararlanabilir.</a:t>
            </a:r>
          </a:p>
        </p:txBody>
      </p:sp>
      <p:sp>
        <p:nvSpPr>
          <p:cNvPr id="8" name="AutoShape 7"/>
          <p:cNvSpPr>
            <a:spLocks noChangeArrowheads="1"/>
          </p:cNvSpPr>
          <p:nvPr/>
        </p:nvSpPr>
        <p:spPr bwMode="auto">
          <a:xfrm>
            <a:off x="1833830" y="3621557"/>
            <a:ext cx="5154799" cy="892159"/>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nSpc>
                <a:spcPct val="120000"/>
              </a:lnSpc>
              <a:spcBef>
                <a:spcPct val="0"/>
              </a:spcBef>
            </a:pPr>
            <a:r>
              <a:rPr lang="tr-TR" altLang="tr-TR" sz="2000" b="1" dirty="0" smtClean="0">
                <a:solidFill>
                  <a:schemeClr val="tx1"/>
                </a:solidFill>
                <a:ea typeface="Myriad Pro" charset="0"/>
                <a:cs typeface="Myriad Pro" charset="0"/>
              </a:rPr>
              <a:t>Başvuru Sahibi </a:t>
            </a:r>
            <a:r>
              <a:rPr lang="tr-TR" altLang="tr-TR" sz="2000" b="1" dirty="0">
                <a:solidFill>
                  <a:schemeClr val="tx1"/>
                </a:solidFill>
                <a:ea typeface="Myriad Pro" charset="0"/>
                <a:cs typeface="Myriad Pro" charset="0"/>
              </a:rPr>
              <a:t>ve eş-başvuran olarak aynı anda en fazla iki hibeden </a:t>
            </a:r>
            <a:r>
              <a:rPr lang="tr-TR" altLang="tr-TR" sz="2000" dirty="0">
                <a:solidFill>
                  <a:schemeClr val="tx1"/>
                </a:solidFill>
                <a:ea typeface="Myriad Pro" charset="0"/>
                <a:cs typeface="Myriad Pro" charset="0"/>
              </a:rPr>
              <a:t>yararlanabilir</a:t>
            </a:r>
            <a:r>
              <a:rPr lang="tr-TR" altLang="tr-TR" sz="2000" dirty="0" smtClean="0">
                <a:solidFill>
                  <a:schemeClr val="tx1"/>
                </a:solidFill>
                <a:ea typeface="Myriad Pro" charset="0"/>
                <a:cs typeface="Myriad Pro" charset="0"/>
              </a:rPr>
              <a:t>.</a:t>
            </a:r>
            <a:endParaRPr lang="tr-TR" altLang="tr-TR" sz="2000" dirty="0">
              <a:ea typeface="Myriad Pro" charset="0"/>
              <a:cs typeface="Myriad Pro" charset="0"/>
            </a:endParaRPr>
          </a:p>
        </p:txBody>
      </p:sp>
      <p:sp>
        <p:nvSpPr>
          <p:cNvPr id="10" name="AutoShape 9"/>
          <p:cNvSpPr>
            <a:spLocks noChangeArrowheads="1"/>
          </p:cNvSpPr>
          <p:nvPr/>
        </p:nvSpPr>
        <p:spPr bwMode="auto">
          <a:xfrm>
            <a:off x="3264355" y="4772029"/>
            <a:ext cx="4934240" cy="919401"/>
          </a:xfrm>
          <a:prstGeom prst="roundRect">
            <a:avLst/>
          </a:prstGeom>
          <a:solidFill>
            <a:schemeClr val="bg1">
              <a:lumMod val="85000"/>
            </a:schemeClr>
          </a:solidFill>
          <a:ln>
            <a:noFill/>
            <a:headEnd/>
            <a:tailEn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nSpc>
                <a:spcPct val="120000"/>
              </a:lnSpc>
              <a:spcBef>
                <a:spcPct val="0"/>
              </a:spcBef>
            </a:pPr>
            <a:r>
              <a:rPr lang="tr-TR" altLang="tr-TR" sz="2000" b="1" dirty="0">
                <a:solidFill>
                  <a:schemeClr val="tx1"/>
                </a:solidFill>
                <a:ea typeface="Myriad Pro" charset="0"/>
                <a:cs typeface="Myriad Pro" charset="0"/>
              </a:rPr>
              <a:t>E</a:t>
            </a:r>
            <a:r>
              <a:rPr lang="sv-SE" altLang="tr-TR" sz="2000" b="1" dirty="0">
                <a:solidFill>
                  <a:schemeClr val="tx1"/>
                </a:solidFill>
                <a:ea typeface="Myriad Pro" charset="0"/>
                <a:cs typeface="Myriad Pro" charset="0"/>
              </a:rPr>
              <a:t>ş-başvuran olarak aynı anda en fazla iki hibeden</a:t>
            </a:r>
            <a:r>
              <a:rPr lang="sv-SE" altLang="tr-TR" sz="2000" dirty="0">
                <a:solidFill>
                  <a:schemeClr val="tx1"/>
                </a:solidFill>
                <a:ea typeface="Myriad Pro" charset="0"/>
                <a:cs typeface="Myriad Pro" charset="0"/>
              </a:rPr>
              <a:t> yararlanabilir.</a:t>
            </a:r>
          </a:p>
        </p:txBody>
      </p:sp>
      <p:sp>
        <p:nvSpPr>
          <p:cNvPr id="11" name="İçerik Yer Tutucusu 1"/>
          <p:cNvSpPr>
            <a:spLocks noGrp="1"/>
          </p:cNvSpPr>
          <p:nvPr>
            <p:ph idx="1"/>
          </p:nvPr>
        </p:nvSpPr>
        <p:spPr>
          <a:xfrm>
            <a:off x="310560" y="1962366"/>
            <a:ext cx="5408593" cy="509682"/>
          </a:xfrm>
        </p:spPr>
        <p:txBody>
          <a:bodyPr>
            <a:normAutofit/>
          </a:bodyPr>
          <a:lstStyle/>
          <a:p>
            <a:pPr marL="0" indent="0">
              <a:buNone/>
            </a:pPr>
            <a:r>
              <a:rPr lang="tr-TR" sz="2000" b="1" dirty="0">
                <a:solidFill>
                  <a:srgbClr val="FF9900"/>
                </a:solidFill>
                <a:latin typeface="+mn-lt"/>
                <a:ea typeface="Myriad Pro" charset="0"/>
                <a:cs typeface="Myriad Pro" charset="0"/>
              </a:rPr>
              <a:t>Bir sivil toplum kuruluşu</a:t>
            </a:r>
            <a:r>
              <a:rPr lang="tr-TR" sz="2000" dirty="0">
                <a:solidFill>
                  <a:srgbClr val="FF9900"/>
                </a:solidFill>
                <a:latin typeface="+mn-lt"/>
                <a:ea typeface="Myriad Pro" charset="0"/>
                <a:cs typeface="Myriad Pro" charset="0"/>
              </a:rPr>
              <a:t>,</a:t>
            </a:r>
          </a:p>
        </p:txBody>
      </p:sp>
      <p:sp>
        <p:nvSpPr>
          <p:cNvPr id="12" name="TextBox 11"/>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ALINABİLECEK HİBE SAYISI</a:t>
            </a:r>
            <a:endParaRPr lang="en-US" sz="2400" dirty="0">
              <a:solidFill>
                <a:schemeClr val="accent5">
                  <a:lumMod val="50000"/>
                </a:schemeClr>
              </a:solidFill>
            </a:endParaRPr>
          </a:p>
        </p:txBody>
      </p:sp>
    </p:spTree>
    <p:extLst>
      <p:ext uri="{BB962C8B-B14F-4D97-AF65-F5344CB8AC3E}">
        <p14:creationId xmlns:p14="http://schemas.microsoft.com/office/powerpoint/2010/main" val="2182116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IP.potx" id="{01FE7D5B-E40F-4CC2-B0ED-59DCAF33E04B}" vid="{E7C7EEFA-65B7-492F-8EC7-8D85AC0C9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4789</TotalTime>
  <Words>3115</Words>
  <Application>Microsoft Office PowerPoint</Application>
  <PresentationFormat>Ekran Gösterisi (4:3)</PresentationFormat>
  <Paragraphs>424</Paragraphs>
  <Slides>55</Slides>
  <Notes>55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55</vt:i4>
      </vt:variant>
    </vt:vector>
  </HeadingPairs>
  <TitlesOfParts>
    <vt:vector size="63" baseType="lpstr">
      <vt:lpstr>Arial</vt:lpstr>
      <vt:lpstr>Calibri</vt:lpstr>
      <vt:lpstr>Euromode Naci</vt:lpstr>
      <vt:lpstr>Euromode Naci Normal</vt:lpstr>
      <vt:lpstr>Myriad Pro</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CSD V</dc:title>
  <dc:creator>Murat Başer</dc:creator>
  <cp:lastModifiedBy>Murat BASER</cp:lastModifiedBy>
  <cp:revision>454</cp:revision>
  <cp:lastPrinted>2017-07-04T07:18:54Z</cp:lastPrinted>
  <dcterms:created xsi:type="dcterms:W3CDTF">2017-01-28T13:42:07Z</dcterms:created>
  <dcterms:modified xsi:type="dcterms:W3CDTF">2018-01-27T12:02:43Z</dcterms:modified>
</cp:coreProperties>
</file>