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372" r:id="rId2"/>
    <p:sldId id="381" r:id="rId3"/>
    <p:sldId id="552" r:id="rId4"/>
    <p:sldId id="382" r:id="rId5"/>
    <p:sldId id="568" r:id="rId6"/>
    <p:sldId id="564" r:id="rId7"/>
    <p:sldId id="556" r:id="rId8"/>
    <p:sldId id="555" r:id="rId9"/>
    <p:sldId id="565" r:id="rId10"/>
    <p:sldId id="558" r:id="rId11"/>
    <p:sldId id="557" r:id="rId12"/>
    <p:sldId id="559" r:id="rId13"/>
    <p:sldId id="560" r:id="rId14"/>
    <p:sldId id="561" r:id="rId15"/>
    <p:sldId id="566" r:id="rId16"/>
    <p:sldId id="569" r:id="rId17"/>
    <p:sldId id="562" r:id="rId18"/>
    <p:sldId id="567" r:id="rId19"/>
    <p:sldId id="563" r:id="rId20"/>
    <p:sldId id="472" r:id="rId2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A92"/>
    <a:srgbClr val="4A68AA"/>
    <a:srgbClr val="F2F2F2"/>
    <a:srgbClr val="EAEAF1"/>
    <a:srgbClr val="E9EDF4"/>
    <a:srgbClr val="E0FEFF"/>
    <a:srgbClr val="262673"/>
    <a:srgbClr val="D0D8E8"/>
    <a:srgbClr val="A6A6AE"/>
    <a:srgbClr val="CDC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490" autoAdjust="0"/>
  </p:normalViewPr>
  <p:slideViewPr>
    <p:cSldViewPr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notesViewPr>
    <p:cSldViewPr snapToObjects="1">
      <p:cViewPr varScale="1">
        <p:scale>
          <a:sx n="78" d="100"/>
          <a:sy n="78" d="100"/>
        </p:scale>
        <p:origin x="3978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DA8B-2145-4588-8570-393BF51C4F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98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33484-C3D5-4AED-8493-9F0F20ECBD9D}" type="datetime1">
              <a:rPr lang="tr-TR" smtClean="0"/>
              <a:t>19.06.2020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692-3687-0149-AD17-1DEA064E5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2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8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6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836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289711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43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6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4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8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96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250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799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Kelson Sans Light"/>
                <a:cs typeface="Kelson Sans Ligh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5808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D5384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acea.ec.europa.eu/erasmus-plus/funding/european-youth-together-2020_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erkezi@ua.gov.tr" TargetMode="External"/><Relationship Id="rId2" Type="http://schemas.openxmlformats.org/officeDocument/2006/relationships/hyperlink" Target="mailto:EACEA-YOUTH@ec.europ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620000" cy="139065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EUROPEAN YOUTH TOGETHER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57700"/>
            <a:ext cx="6400800" cy="1752600"/>
          </a:xfrm>
        </p:spPr>
        <p:txBody>
          <a:bodyPr>
            <a:normAutofit/>
          </a:bodyPr>
          <a:lstStyle/>
          <a:p>
            <a:r>
              <a:rPr lang="tr-TR" sz="1400" b="1" dirty="0" smtClean="0"/>
              <a:t>19 </a:t>
            </a:r>
            <a:r>
              <a:rPr lang="tr-TR" sz="1400" b="1" dirty="0" smtClean="0"/>
              <a:t>Haziran </a:t>
            </a:r>
            <a:r>
              <a:rPr lang="en-US" sz="1400" b="1" dirty="0" smtClean="0"/>
              <a:t>2020</a:t>
            </a:r>
            <a:endParaRPr lang="tr-TR" sz="1400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105400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1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282622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Ortaklık Yapısı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053331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sz="2400" dirty="0"/>
              <a:t>Hazırlanacak olan </a:t>
            </a:r>
            <a:r>
              <a:rPr lang="tr-TR" sz="2400" dirty="0" smtClean="0"/>
              <a:t>projede,</a:t>
            </a:r>
            <a:r>
              <a:rPr lang="tr-TR" sz="2400" dirty="0"/>
              <a:t>  </a:t>
            </a:r>
            <a:r>
              <a:rPr lang="tr-TR" sz="2400" b="1" dirty="0" err="1"/>
              <a:t>Erasmus</a:t>
            </a:r>
            <a:r>
              <a:rPr lang="tr-TR" sz="2400" b="1" dirty="0"/>
              <a:t>+ </a:t>
            </a:r>
            <a:r>
              <a:rPr lang="tr-TR" sz="2400" b="1" dirty="0" smtClean="0"/>
              <a:t>Program Ülkeleri</a:t>
            </a:r>
            <a:r>
              <a:rPr lang="tr-TR" sz="2400" dirty="0" smtClean="0"/>
              <a:t>nde yerleşik;</a:t>
            </a:r>
          </a:p>
          <a:p>
            <a:pPr fontAlgn="base"/>
            <a:endParaRPr lang="tr-TR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2400" b="1" u="sng" dirty="0" smtClean="0"/>
              <a:t>En az 5 </a:t>
            </a:r>
            <a:r>
              <a:rPr lang="tr-TR" sz="2400" b="1" u="sng" dirty="0"/>
              <a:t>farklı ülkeden </a:t>
            </a:r>
            <a:endParaRPr lang="tr-TR" sz="2400" b="1" u="sng" dirty="0" smtClean="0"/>
          </a:p>
          <a:p>
            <a:pPr fontAlgn="base"/>
            <a:endParaRPr lang="tr-TR" sz="2400" b="1" u="sng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2400" b="1" u="sng" dirty="0"/>
              <a:t>E</a:t>
            </a:r>
            <a:r>
              <a:rPr lang="tr-TR" sz="2400" b="1" u="sng" dirty="0" smtClean="0"/>
              <a:t>n </a:t>
            </a:r>
            <a:r>
              <a:rPr lang="tr-TR" sz="2400" b="1" u="sng" dirty="0"/>
              <a:t>az 5 ortak/kuruluş</a:t>
            </a:r>
            <a:r>
              <a:rPr lang="tr-TR" sz="2400" dirty="0"/>
              <a:t> bulunmalı </a:t>
            </a:r>
            <a:endParaRPr lang="tr-TR" sz="2400" dirty="0" smtClean="0"/>
          </a:p>
          <a:p>
            <a:pPr fontAlgn="base"/>
            <a:endParaRPr lang="tr-TR" sz="2400" dirty="0" smtClean="0"/>
          </a:p>
          <a:p>
            <a:pPr fontAlgn="base"/>
            <a:r>
              <a:rPr lang="tr-TR" sz="2400" dirty="0" smtClean="0"/>
              <a:t>ve </a:t>
            </a:r>
            <a:r>
              <a:rPr lang="tr-TR" sz="2400" dirty="0"/>
              <a:t>coğrafi denge gözetilmelidir. 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81600" y="2284133"/>
            <a:ext cx="434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latin typeface="+mj-lt"/>
                <a:cs typeface="Arial" panose="020B0604020202020204" pitchFamily="34" charset="0"/>
              </a:rPr>
              <a:t>ERASMUS+ PROGRAM ÜLKELERİ</a:t>
            </a:r>
          </a:p>
          <a:p>
            <a:pPr lvl="0"/>
            <a:endParaRPr lang="tr-TR" dirty="0">
              <a:latin typeface="+mj-lt"/>
              <a:cs typeface="Arial" panose="020B0604020202020204" pitchFamily="34" charset="0"/>
            </a:endParaRPr>
          </a:p>
          <a:p>
            <a:pPr lvl="0"/>
            <a:endParaRPr lang="tr-TR" dirty="0" smtClean="0"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27 </a:t>
            </a:r>
            <a:r>
              <a:rPr lang="en-US" dirty="0">
                <a:latin typeface="+mj-lt"/>
                <a:cs typeface="Arial" panose="020B0604020202020204" pitchFamily="34" charset="0"/>
              </a:rPr>
              <a:t>AB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Üyesi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+mj-lt"/>
                <a:cs typeface="Arial" panose="020B0604020202020204" pitchFamily="34" charset="0"/>
              </a:rPr>
              <a:t>Ülke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,</a:t>
            </a:r>
            <a:endParaRPr lang="tr-TR" dirty="0" smtClean="0"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  <a:cs typeface="Arial" panose="020B0604020202020204" pitchFamily="34" charset="0"/>
              </a:rPr>
              <a:t>Türkiye</a:t>
            </a:r>
            <a:r>
              <a:rPr lang="en-US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rial" panose="020B0604020202020204" pitchFamily="34" charset="0"/>
              </a:rPr>
              <a:t>Kuzey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Makedonya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Cumhuriyeti</a:t>
            </a:r>
            <a:r>
              <a:rPr lang="en-US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rial" panose="020B0604020202020204" pitchFamily="34" charset="0"/>
              </a:rPr>
              <a:t>İzlanda</a:t>
            </a:r>
            <a:r>
              <a:rPr lang="en-US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rial" panose="020B0604020202020204" pitchFamily="34" charset="0"/>
              </a:rPr>
              <a:t>Lihtenştayn</a:t>
            </a:r>
            <a:r>
              <a:rPr lang="en-US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rial" panose="020B0604020202020204" pitchFamily="34" charset="0"/>
              </a:rPr>
              <a:t>Norveç</a:t>
            </a:r>
            <a:r>
              <a:rPr lang="en-US" dirty="0">
                <a:latin typeface="+mj-lt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rial" panose="020B0604020202020204" pitchFamily="34" charset="0"/>
              </a:rPr>
              <a:t>Sırbistan</a:t>
            </a:r>
            <a:r>
              <a:rPr lang="en-US" dirty="0">
                <a:latin typeface="+mj-lt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0" y="2153194"/>
            <a:ext cx="3810000" cy="3124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3434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Kimler Başvurabilir?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85800"/>
            <a:ext cx="7391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22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2200" b="1" dirty="0"/>
              <a:t>Başvuran kuruluş: </a:t>
            </a:r>
            <a:endParaRPr lang="tr-TR" sz="2200" b="1" dirty="0" smtClean="0"/>
          </a:p>
          <a:p>
            <a:pPr fontAlgn="base"/>
            <a:endParaRPr lang="en-US" sz="2200" b="1" dirty="0"/>
          </a:p>
          <a:p>
            <a:pPr fontAlgn="base"/>
            <a:r>
              <a:rPr lang="tr-TR" sz="2200" dirty="0" err="1"/>
              <a:t>Erasmus</a:t>
            </a:r>
            <a:r>
              <a:rPr lang="tr-TR" sz="2200" dirty="0"/>
              <a:t>+ Program </a:t>
            </a:r>
            <a:r>
              <a:rPr lang="tr-TR" sz="2200" dirty="0" smtClean="0"/>
              <a:t>ülkelerindeki, </a:t>
            </a:r>
          </a:p>
          <a:p>
            <a:pPr fontAlgn="base"/>
            <a:r>
              <a:rPr lang="tr-TR" sz="2200" i="1" dirty="0" smtClean="0"/>
              <a:t>-    </a:t>
            </a:r>
            <a:r>
              <a:rPr lang="tr-TR" sz="2200" dirty="0"/>
              <a:t>G</a:t>
            </a:r>
            <a:r>
              <a:rPr lang="tr-TR" sz="2200" dirty="0" smtClean="0"/>
              <a:t>ençlik </a:t>
            </a:r>
            <a:r>
              <a:rPr lang="tr-TR" sz="2200" dirty="0"/>
              <a:t>alanında </a:t>
            </a:r>
            <a:r>
              <a:rPr lang="tr-TR" sz="2200" dirty="0" smtClean="0"/>
              <a:t>faaliyet gösteren kâr </a:t>
            </a:r>
            <a:r>
              <a:rPr lang="tr-TR" sz="2200" dirty="0"/>
              <a:t>amacı gütmeyen </a:t>
            </a:r>
            <a:r>
              <a:rPr lang="tr-TR" sz="2200" dirty="0" smtClean="0"/>
              <a:t>gençlik kuruluşları (Gençlik Sivil Toplum Kuruluşları) </a:t>
            </a:r>
          </a:p>
          <a:p>
            <a:pPr fontAlgn="base"/>
            <a:endParaRPr lang="en-US" sz="2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2200" b="1" dirty="0"/>
              <a:t>Ortak kuruluşlar: </a:t>
            </a:r>
            <a:endParaRPr lang="tr-TR" sz="2200" b="1" dirty="0" smtClean="0"/>
          </a:p>
          <a:p>
            <a:pPr fontAlgn="base"/>
            <a:endParaRPr lang="en-US" sz="2200" b="1" dirty="0"/>
          </a:p>
          <a:p>
            <a:pPr fontAlgn="base"/>
            <a:r>
              <a:rPr lang="tr-TR" sz="2200" dirty="0" err="1" smtClean="0"/>
              <a:t>Erasmus</a:t>
            </a:r>
            <a:r>
              <a:rPr lang="tr-TR" sz="2200" dirty="0"/>
              <a:t>+ Program </a:t>
            </a:r>
            <a:r>
              <a:rPr lang="tr-TR" sz="2200" dirty="0" smtClean="0"/>
              <a:t>ülkelerindeki, </a:t>
            </a:r>
          </a:p>
          <a:p>
            <a:pPr fontAlgn="base"/>
            <a:r>
              <a:rPr lang="tr-TR" sz="2200" dirty="0" smtClean="0"/>
              <a:t>-    Gençlik </a:t>
            </a:r>
            <a:r>
              <a:rPr lang="tr-TR" sz="2200" dirty="0"/>
              <a:t>alanında </a:t>
            </a:r>
            <a:r>
              <a:rPr lang="tr-TR" sz="2200" dirty="0" smtClean="0"/>
              <a:t>faaliyet gösteren kâr </a:t>
            </a:r>
            <a:r>
              <a:rPr lang="tr-TR" sz="2200" dirty="0"/>
              <a:t>amacı gütmeyen kuruluşlar (özel veya kamu</a:t>
            </a:r>
            <a:r>
              <a:rPr lang="tr-TR" sz="2200" dirty="0" smtClean="0"/>
              <a:t>),</a:t>
            </a:r>
          </a:p>
          <a:p>
            <a:pPr marL="342900" indent="-342900" fontAlgn="base">
              <a:buFontTx/>
              <a:buChar char="-"/>
            </a:pPr>
            <a:r>
              <a:rPr lang="tr-TR" sz="2200" dirty="0" smtClean="0"/>
              <a:t>Sivil toplum kuruluşları </a:t>
            </a:r>
            <a:r>
              <a:rPr lang="tr-TR" sz="2200" dirty="0"/>
              <a:t>(Avrupa Gençlik STK'ları dahil</a:t>
            </a:r>
            <a:r>
              <a:rPr lang="tr-TR" sz="2200" dirty="0" smtClean="0"/>
              <a:t>),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err="1"/>
              <a:t>Yerel</a:t>
            </a:r>
            <a:r>
              <a:rPr lang="en-US" sz="2200" dirty="0"/>
              <a:t>, </a:t>
            </a:r>
            <a:r>
              <a:rPr lang="en-US" sz="2200" dirty="0" err="1"/>
              <a:t>ulusal</a:t>
            </a:r>
            <a:r>
              <a:rPr lang="en-US" sz="2200" dirty="0"/>
              <a:t> ve </a:t>
            </a:r>
            <a:r>
              <a:rPr lang="en-US" sz="2200" dirty="0" err="1"/>
              <a:t>bölgesel</a:t>
            </a:r>
            <a:r>
              <a:rPr lang="en-US" sz="2200" dirty="0"/>
              <a:t> </a:t>
            </a:r>
            <a:r>
              <a:rPr lang="en-US" sz="2200" dirty="0" err="1"/>
              <a:t>düzeyde</a:t>
            </a:r>
            <a:r>
              <a:rPr lang="en-US" sz="2200" dirty="0"/>
              <a:t> </a:t>
            </a:r>
            <a:r>
              <a:rPr lang="en-US" sz="2200" dirty="0" err="1"/>
              <a:t>aktif</a:t>
            </a:r>
            <a:r>
              <a:rPr lang="en-US" sz="2200" dirty="0"/>
              <a:t> </a:t>
            </a:r>
            <a:r>
              <a:rPr lang="en-US" sz="2200" dirty="0" err="1"/>
              <a:t>idari</a:t>
            </a:r>
            <a:r>
              <a:rPr lang="en-US" sz="2200" dirty="0"/>
              <a:t> </a:t>
            </a:r>
            <a:r>
              <a:rPr lang="en-US" sz="2200" dirty="0" err="1" smtClean="0"/>
              <a:t>otoriteler</a:t>
            </a:r>
            <a:endParaRPr lang="tr-TR" sz="2200" dirty="0"/>
          </a:p>
          <a:p>
            <a:pPr fontAlgn="base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75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3434"/>
            <a:ext cx="2819399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Bütçe ve Süre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79879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2000" dirty="0" smtClean="0"/>
              <a:t>Projelerin eş </a:t>
            </a:r>
            <a:r>
              <a:rPr lang="tr-TR" sz="2000" dirty="0"/>
              <a:t>finansmanı için ayrılan toplam </a:t>
            </a:r>
            <a:r>
              <a:rPr lang="tr-TR" sz="2000" dirty="0" smtClean="0"/>
              <a:t>bütçe </a:t>
            </a:r>
            <a:r>
              <a:rPr lang="tr-TR" sz="2400" b="1" dirty="0"/>
              <a:t>5.000.000 </a:t>
            </a:r>
            <a:r>
              <a:rPr lang="tr-TR" sz="2400" b="1" dirty="0" err="1"/>
              <a:t>Avro’</a:t>
            </a:r>
            <a:r>
              <a:rPr lang="tr-TR" sz="2000" dirty="0" err="1" smtClean="0"/>
              <a:t>dur</a:t>
            </a:r>
            <a:r>
              <a:rPr lang="tr-TR" sz="2000" dirty="0"/>
              <a:t>.</a:t>
            </a:r>
            <a:endParaRPr lang="en-US" sz="2000" dirty="0"/>
          </a:p>
          <a:p>
            <a:pPr fontAlgn="base"/>
            <a:endParaRPr lang="tr-TR" sz="2000" dirty="0" smtClean="0"/>
          </a:p>
          <a:p>
            <a:pPr fontAlgn="base"/>
            <a:endParaRPr lang="tr-TR" sz="2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2000" dirty="0" smtClean="0"/>
              <a:t>Avrupa Komisyonu’ndan </a:t>
            </a:r>
            <a:r>
              <a:rPr lang="tr-TR" sz="2000" dirty="0"/>
              <a:t>talep edilebilecek hibe katkısı </a:t>
            </a:r>
            <a:endParaRPr lang="tr-TR" sz="2000" dirty="0" smtClean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r-TR" sz="2000" dirty="0"/>
              <a:t>m</a:t>
            </a:r>
            <a:r>
              <a:rPr lang="tr-TR" sz="2000" dirty="0" smtClean="0"/>
              <a:t>in. </a:t>
            </a:r>
            <a:r>
              <a:rPr lang="tr-TR" sz="2000" b="1" dirty="0"/>
              <a:t>100.000 </a:t>
            </a:r>
            <a:r>
              <a:rPr lang="tr-TR" sz="2000" b="1" dirty="0" smtClean="0"/>
              <a:t>Avro,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r-TR" sz="2000" dirty="0" err="1"/>
              <a:t>m</a:t>
            </a:r>
            <a:r>
              <a:rPr lang="tr-TR" sz="2000" dirty="0" err="1" smtClean="0"/>
              <a:t>ax</a:t>
            </a:r>
            <a:r>
              <a:rPr lang="tr-TR" sz="2000" dirty="0" smtClean="0"/>
              <a:t>. </a:t>
            </a:r>
            <a:r>
              <a:rPr lang="tr-TR" sz="2000" b="1" dirty="0"/>
              <a:t>500.000 </a:t>
            </a:r>
            <a:r>
              <a:rPr lang="tr-TR" sz="2000" b="1" dirty="0" err="1"/>
              <a:t>Avro'dur</a:t>
            </a:r>
            <a:r>
              <a:rPr lang="tr-TR" sz="2000" b="1" dirty="0"/>
              <a:t>. </a:t>
            </a:r>
            <a:r>
              <a:rPr lang="tr-TR" sz="2000" dirty="0"/>
              <a:t> </a:t>
            </a:r>
          </a:p>
          <a:p>
            <a:pPr lvl="1" fontAlgn="base"/>
            <a:endParaRPr lang="tr-TR" sz="2000" dirty="0" smtClean="0"/>
          </a:p>
          <a:p>
            <a:pPr lvl="1" fontAlgn="base"/>
            <a:r>
              <a:rPr lang="tr-TR" sz="2000" dirty="0" smtClean="0"/>
              <a:t>Toplam uygun proje maliyetlerinin % 80'i oranında maksimum eş finansman sağlanabilecektir.</a:t>
            </a:r>
          </a:p>
          <a:p>
            <a:pPr lvl="1" fontAlgn="base"/>
            <a:endParaRPr lang="tr-TR" sz="2000" dirty="0"/>
          </a:p>
          <a:p>
            <a:pPr lvl="1" fontAlgn="base"/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2000" dirty="0"/>
              <a:t>Proje süresi </a:t>
            </a:r>
            <a:r>
              <a:rPr lang="tr-TR" sz="2400" b="1" dirty="0"/>
              <a:t>9 ila 24 ay </a:t>
            </a:r>
            <a:r>
              <a:rPr lang="tr-TR" sz="2000" dirty="0"/>
              <a:t>arasında olmalıdır.</a:t>
            </a:r>
            <a:endParaRPr lang="en-US" sz="2000" dirty="0"/>
          </a:p>
          <a:p>
            <a:pPr fontAlgn="base"/>
            <a:endParaRPr lang="tr-TR" sz="2000" dirty="0" smtClean="0"/>
          </a:p>
          <a:p>
            <a:pPr fontAlgn="base"/>
            <a:endParaRPr lang="tr-TR" sz="2000" dirty="0"/>
          </a:p>
          <a:p>
            <a:pPr fontAlgn="base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25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3434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Son Başvuru Tarihi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431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600" dirty="0"/>
              <a:t>28 Temmuz 2020  </a:t>
            </a:r>
          </a:p>
          <a:p>
            <a:pPr algn="ctr" fontAlgn="base"/>
            <a:endParaRPr lang="tr-TR" sz="3600" dirty="0" smtClean="0"/>
          </a:p>
          <a:p>
            <a:pPr algn="ctr" fontAlgn="base"/>
            <a:r>
              <a:rPr lang="tr-TR" sz="2800" dirty="0" smtClean="0"/>
              <a:t>(Brüksel </a:t>
            </a:r>
            <a:r>
              <a:rPr lang="tr-TR" sz="2800" dirty="0"/>
              <a:t>saati ile 17: </a:t>
            </a:r>
            <a:r>
              <a:rPr lang="tr-TR" sz="2800" dirty="0" smtClean="0"/>
              <a:t>00)</a:t>
            </a:r>
            <a:endParaRPr lang="en-US" sz="2800" dirty="0"/>
          </a:p>
          <a:p>
            <a:pPr algn="ctr" fontAlgn="base"/>
            <a:r>
              <a:rPr lang="tr-TR" sz="2800" b="1" dirty="0"/>
              <a:t> </a:t>
            </a:r>
            <a:endParaRPr lang="en-US" sz="2800" dirty="0"/>
          </a:p>
          <a:p>
            <a:pPr algn="ctr" fontAlgn="base"/>
            <a:r>
              <a:rPr lang="tr-TR" sz="2800" b="1" dirty="0"/>
              <a:t> </a:t>
            </a:r>
            <a:endParaRPr lang="en-US" sz="2800" dirty="0"/>
          </a:p>
          <a:p>
            <a:pPr algn="ctr" fontAlgn="base"/>
            <a:endParaRPr lang="tr-TR" sz="2800" dirty="0" smtClean="0"/>
          </a:p>
          <a:p>
            <a:pPr algn="ctr" fontAlgn="base"/>
            <a:endParaRPr lang="tr-TR" sz="2800" dirty="0"/>
          </a:p>
          <a:p>
            <a:pPr algn="ctr" fontAlgn="base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4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38" y="254319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Nasıl Başvuru Yapılır?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56423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tr-TR" sz="2000" dirty="0"/>
              <a:t> </a:t>
            </a:r>
            <a:endParaRPr lang="en-US" sz="20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tr-TR" sz="2000" dirty="0"/>
              <a:t>Elektronik başvuru yapmadan önce, başvuru sahiplerinin kuruluşlarının Fon ve İhale Fırsatları </a:t>
            </a:r>
            <a:r>
              <a:rPr lang="tr-TR" sz="2000" dirty="0" err="1"/>
              <a:t>Portalı'na</a:t>
            </a:r>
            <a:r>
              <a:rPr lang="tr-TR" sz="2000" dirty="0"/>
              <a:t> kaydolarak PIC kodu (Katılımcı Kimlik Kodu) </a:t>
            </a:r>
            <a:r>
              <a:rPr lang="tr-TR" sz="2000" dirty="0" smtClean="0"/>
              <a:t>almaları </a:t>
            </a:r>
            <a:r>
              <a:rPr lang="tr-TR" sz="2000" dirty="0"/>
              <a:t>gerekmektedir.</a:t>
            </a:r>
            <a:endParaRPr lang="en-US" sz="2000" dirty="0"/>
          </a:p>
          <a:p>
            <a:pPr algn="just" fontAlgn="base"/>
            <a:endParaRPr lang="tr-TR" sz="2000" dirty="0"/>
          </a:p>
          <a:p>
            <a:pPr algn="just" fontAlgn="base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6" y="2362200"/>
            <a:ext cx="7497884" cy="335775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9175506">
            <a:off x="2905087" y="3273108"/>
            <a:ext cx="285825" cy="125085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38" y="254319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Nasıl Başvuru Yapılır?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162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38" y="254319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Nasıl Başvuru Yapılır?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153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253434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Detaylar İçin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u="sng" dirty="0">
                <a:hlinkClick r:id="rId2"/>
              </a:rPr>
              <a:t>https://eacea.ec.europa.eu/erasmus-plus/funding/european-youth-together-2020_en</a:t>
            </a:r>
            <a:endParaRPr lang="en-US" dirty="0"/>
          </a:p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1828800"/>
            <a:ext cx="826469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253434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Detaylar İçin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7943"/>
            <a:ext cx="7343273" cy="49530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9887013">
            <a:off x="685799" y="2204855"/>
            <a:ext cx="381000" cy="1219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253434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Sorularınız İçin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452761"/>
            <a:ext cx="739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sz="3200" dirty="0" smtClean="0"/>
              <a:t>Avrupa Komisyonu:</a:t>
            </a:r>
          </a:p>
          <a:p>
            <a:pPr fontAlgn="base"/>
            <a:endParaRPr lang="tr-TR" sz="2400" b="1" dirty="0"/>
          </a:p>
          <a:p>
            <a:pPr fontAlgn="base"/>
            <a:r>
              <a:rPr lang="tr-TR" sz="2400" dirty="0"/>
              <a:t> </a:t>
            </a:r>
            <a:r>
              <a:rPr lang="tr-TR" sz="2400" u="sng" dirty="0">
                <a:hlinkClick r:id="rId2"/>
              </a:rPr>
              <a:t>EACEA-YOUTH@ec.europa.eu</a:t>
            </a:r>
            <a:endParaRPr lang="en-US" sz="2400" dirty="0"/>
          </a:p>
          <a:p>
            <a:pPr fontAlgn="base"/>
            <a:endParaRPr lang="tr-TR" sz="2400" dirty="0" smtClean="0"/>
          </a:p>
          <a:p>
            <a:pPr fontAlgn="base"/>
            <a:r>
              <a:rPr lang="tr-TR" sz="3200" dirty="0" smtClean="0"/>
              <a:t>Türkiye Ulusal Ajansı:</a:t>
            </a:r>
          </a:p>
          <a:p>
            <a:pPr fontAlgn="base"/>
            <a:endParaRPr lang="tr-TR" sz="2400" dirty="0"/>
          </a:p>
          <a:p>
            <a:pPr fontAlgn="base"/>
            <a:r>
              <a:rPr lang="tr-TR" sz="2400" dirty="0" smtClean="0">
                <a:hlinkClick r:id="rId3"/>
              </a:rPr>
              <a:t>merkezi@ua.gov.tr</a:t>
            </a:r>
            <a:r>
              <a:rPr lang="tr-TR" sz="2400" dirty="0" smtClean="0"/>
              <a:t> </a:t>
            </a:r>
            <a:endParaRPr lang="tr-TR" sz="2400" dirty="0"/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9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76200" y="228600"/>
            <a:ext cx="4800600" cy="4873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tr-TR" sz="2400" dirty="0" err="1" smtClean="0">
                <a:solidFill>
                  <a:srgbClr val="D5384B"/>
                </a:solidFill>
                <a:latin typeface="Arial"/>
                <a:cs typeface="Arial"/>
              </a:rPr>
              <a:t>European</a:t>
            </a:r>
            <a:r>
              <a:rPr lang="tr-TR" sz="2400" dirty="0" smtClean="0">
                <a:solidFill>
                  <a:srgbClr val="D5384B"/>
                </a:solidFill>
                <a:latin typeface="Arial"/>
                <a:cs typeface="Arial"/>
              </a:rPr>
              <a:t> </a:t>
            </a:r>
            <a:r>
              <a:rPr lang="tr-TR" sz="2400" dirty="0" err="1" smtClean="0">
                <a:solidFill>
                  <a:srgbClr val="D5384B"/>
                </a:solidFill>
                <a:latin typeface="Arial"/>
                <a:cs typeface="Arial"/>
              </a:rPr>
              <a:t>Youth</a:t>
            </a:r>
            <a:r>
              <a:rPr lang="tr-TR" sz="2400" dirty="0" smtClean="0">
                <a:solidFill>
                  <a:srgbClr val="D5384B"/>
                </a:solidFill>
                <a:latin typeface="Arial"/>
                <a:cs typeface="Arial"/>
              </a:rPr>
              <a:t> </a:t>
            </a:r>
            <a:r>
              <a:rPr lang="tr-TR" sz="2400" dirty="0" err="1" smtClean="0">
                <a:solidFill>
                  <a:srgbClr val="D5384B"/>
                </a:solidFill>
                <a:latin typeface="Arial"/>
                <a:cs typeface="Arial"/>
              </a:rPr>
              <a:t>Together</a:t>
            </a:r>
            <a:r>
              <a:rPr lang="tr-TR" sz="2400" dirty="0" smtClean="0">
                <a:solidFill>
                  <a:srgbClr val="D5384B"/>
                </a:solidFill>
                <a:latin typeface="Arial"/>
                <a:cs typeface="Arial"/>
              </a:rPr>
              <a:t> </a:t>
            </a:r>
            <a:endParaRPr lang="tr-TR" sz="24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pic>
        <p:nvPicPr>
          <p:cNvPr id="5" name="Resim 1" descr="/var/folders/31/37w63hq96gd3cjhdp975kqr00000gn/T/com.microsoft.Word/WebArchiveCopyPasteTempFiles/erasm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27520" cy="375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3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0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5923" y="237530"/>
            <a:ext cx="28194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Çağrı Nedir?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990600"/>
            <a:ext cx="662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  Avrupa </a:t>
            </a:r>
            <a:r>
              <a:rPr lang="tr-TR" sz="3600" dirty="0"/>
              <a:t>Komisyonu tarafından</a:t>
            </a:r>
          </a:p>
          <a:p>
            <a:endParaRPr lang="tr-TR" sz="3600" dirty="0" smtClean="0"/>
          </a:p>
          <a:p>
            <a:endParaRPr lang="tr-TR" sz="3600" dirty="0" smtClean="0"/>
          </a:p>
          <a:p>
            <a:r>
              <a:rPr lang="tr-TR" sz="3600" dirty="0" smtClean="0"/>
              <a:t>          </a:t>
            </a:r>
            <a:r>
              <a:rPr lang="tr-TR" sz="3600" dirty="0" err="1" smtClean="0"/>
              <a:t>Erasmus</a:t>
            </a:r>
            <a:r>
              <a:rPr lang="tr-TR" sz="3600" dirty="0"/>
              <a:t>+ </a:t>
            </a:r>
            <a:r>
              <a:rPr lang="tr-TR" sz="3600" dirty="0" smtClean="0"/>
              <a:t>Ana Eylem 3 </a:t>
            </a:r>
            <a:endParaRPr lang="tr-TR" sz="3600" dirty="0"/>
          </a:p>
          <a:p>
            <a:r>
              <a:rPr lang="tr-TR" sz="3600" dirty="0" smtClean="0"/>
              <a:t>      Politika </a:t>
            </a:r>
            <a:r>
              <a:rPr lang="tr-TR" sz="3600" dirty="0"/>
              <a:t>Reformuna Destek </a:t>
            </a:r>
          </a:p>
          <a:p>
            <a:endParaRPr lang="tr-TR" sz="3600" dirty="0"/>
          </a:p>
          <a:p>
            <a:endParaRPr lang="tr-TR" sz="3600" dirty="0" smtClean="0"/>
          </a:p>
          <a:p>
            <a:r>
              <a:rPr lang="tr-TR" sz="3600" dirty="0" smtClean="0"/>
              <a:t>              özel bir çağrıdır. </a:t>
            </a: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>
            <a:off x="4191000" y="3933037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191000" y="16002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26" y="253434"/>
            <a:ext cx="4736374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Çağrının Temel Amacı Nedir?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732" y="914400"/>
            <a:ext cx="7391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 smtClean="0"/>
              <a:t>2019-2027 Avrupa Gençlik Stratejisi’</a:t>
            </a:r>
            <a:r>
              <a:rPr lang="tr-TR" sz="2400" dirty="0" smtClean="0"/>
              <a:t>nin</a:t>
            </a:r>
            <a:r>
              <a:rPr lang="tr-TR" sz="3600" dirty="0" smtClean="0"/>
              <a:t> </a:t>
            </a:r>
            <a:r>
              <a:rPr lang="tr-TR" sz="2400" dirty="0" smtClean="0"/>
              <a:t>odaklandığı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>
              <a:buFontTx/>
              <a:buChar char="-"/>
            </a:pPr>
            <a:r>
              <a:rPr lang="tr-TR" sz="2000" dirty="0" err="1"/>
              <a:t>Engage</a:t>
            </a:r>
            <a:r>
              <a:rPr lang="tr-TR" sz="2000" dirty="0"/>
              <a:t> </a:t>
            </a:r>
            <a:r>
              <a:rPr lang="tr-TR" sz="2000" dirty="0" smtClean="0"/>
              <a:t>(katılın)</a:t>
            </a:r>
            <a:endParaRPr lang="tr-TR" sz="2000" dirty="0"/>
          </a:p>
          <a:p>
            <a:pPr marL="342900" indent="-342900">
              <a:buFontTx/>
              <a:buChar char="-"/>
            </a:pPr>
            <a:r>
              <a:rPr lang="tr-TR" sz="2000" b="1" dirty="0" smtClean="0"/>
              <a:t>Connect (tanışın)</a:t>
            </a:r>
          </a:p>
          <a:p>
            <a:pPr marL="342900" indent="-342900">
              <a:buFontTx/>
              <a:buChar char="-"/>
            </a:pPr>
            <a:r>
              <a:rPr lang="tr-TR" sz="2000" dirty="0" err="1" smtClean="0"/>
              <a:t>Empower</a:t>
            </a:r>
            <a:r>
              <a:rPr lang="tr-TR" sz="2000" dirty="0" smtClean="0"/>
              <a:t> (güçlenin)</a:t>
            </a:r>
          </a:p>
          <a:p>
            <a:pPr marL="342900" indent="-342900">
              <a:buFontTx/>
              <a:buChar char="-"/>
            </a:pPr>
            <a:endParaRPr lang="tr-TR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2800" dirty="0" smtClean="0"/>
              <a:t>Gençlerin </a:t>
            </a:r>
            <a:r>
              <a:rPr lang="tr-TR" sz="2800" dirty="0"/>
              <a:t>Avrupa </a:t>
            </a:r>
            <a:r>
              <a:rPr lang="tr-TR" sz="2800" dirty="0" smtClean="0"/>
              <a:t>çapındaki sivil hayata katılımını artırmak, </a:t>
            </a:r>
          </a:p>
          <a:p>
            <a:endParaRPr lang="tr-T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2800" dirty="0"/>
              <a:t>S</a:t>
            </a:r>
            <a:r>
              <a:rPr lang="tr-TR" sz="2800" dirty="0" smtClean="0"/>
              <a:t>ınır </a:t>
            </a:r>
            <a:r>
              <a:rPr lang="tr-TR" sz="2800" dirty="0"/>
              <a:t>ötesi </a:t>
            </a:r>
            <a:r>
              <a:rPr lang="tr-TR" sz="2800" dirty="0" smtClean="0"/>
              <a:t>değişim ve </a:t>
            </a:r>
            <a:r>
              <a:rPr lang="tr-TR" sz="2800" dirty="0"/>
              <a:t>hareketlilik faaliyetlerini teşvik </a:t>
            </a:r>
            <a:r>
              <a:rPr lang="tr-TR" sz="2800" dirty="0" smtClean="0"/>
              <a:t>etmek.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3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Çağrının Amacı Nedir?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0" y="10668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Çağrı</a:t>
            </a:r>
            <a:r>
              <a:rPr lang="en-US" sz="2400" dirty="0"/>
              <a:t> </a:t>
            </a:r>
            <a:r>
              <a:rPr lang="en-US" sz="2400" dirty="0" err="1"/>
              <a:t>kapsamında</a:t>
            </a:r>
            <a:r>
              <a:rPr lang="en-US" sz="2400" dirty="0"/>
              <a:t>, </a:t>
            </a:r>
            <a:r>
              <a:rPr lang="tr-TR" sz="2400" b="1" dirty="0" smtClean="0"/>
              <a:t>2019-2027 </a:t>
            </a:r>
            <a:r>
              <a:rPr lang="tr-TR" sz="2400" b="1" dirty="0"/>
              <a:t>AB Gençlik </a:t>
            </a:r>
            <a:r>
              <a:rPr lang="tr-TR" sz="2400" b="1" dirty="0" smtClean="0"/>
              <a:t>Stratejisi</a:t>
            </a:r>
            <a:r>
              <a:rPr lang="tr-TR" sz="2400" dirty="0" smtClean="0"/>
              <a:t>nde yer alan </a:t>
            </a:r>
            <a:r>
              <a:rPr lang="tr-TR" sz="2400" b="1" dirty="0" smtClean="0"/>
              <a:t>AB Gençlik </a:t>
            </a:r>
            <a:r>
              <a:rPr lang="tr-TR" sz="2400" b="1" dirty="0" err="1" smtClean="0"/>
              <a:t>Hedefleri’</a:t>
            </a:r>
            <a:r>
              <a:rPr lang="tr-TR" sz="2400" dirty="0" err="1" smtClean="0"/>
              <a:t>ndeki</a:t>
            </a:r>
            <a:r>
              <a:rPr lang="tr-TR" sz="2400" dirty="0" smtClean="0"/>
              <a:t>,</a:t>
            </a:r>
          </a:p>
          <a:p>
            <a:pPr algn="just"/>
            <a:r>
              <a:rPr lang="en-US" sz="2400" b="1" dirty="0" smtClean="0"/>
              <a:t> </a:t>
            </a:r>
            <a:endParaRPr lang="tr-TR" sz="2400" b="1" dirty="0" smtClean="0"/>
          </a:p>
          <a:p>
            <a:pPr marL="285750" indent="-285750" algn="just">
              <a:buFontTx/>
              <a:buChar char="-"/>
            </a:pPr>
            <a:r>
              <a:rPr lang="en-US" sz="2400" dirty="0" err="1" smtClean="0"/>
              <a:t>Kapsayıcı</a:t>
            </a:r>
            <a:r>
              <a:rPr lang="en-US" sz="2400" dirty="0" smtClean="0"/>
              <a:t> </a:t>
            </a:r>
            <a:r>
              <a:rPr lang="en-US" sz="2400" dirty="0" err="1" smtClean="0"/>
              <a:t>Toplumlar</a:t>
            </a:r>
            <a:r>
              <a:rPr lang="tr-TR" sz="2400" dirty="0" smtClean="0"/>
              <a:t> (hedef 3)</a:t>
            </a:r>
            <a:r>
              <a:rPr lang="en-US" sz="2400" dirty="0" smtClean="0"/>
              <a:t>, </a:t>
            </a:r>
            <a:endParaRPr lang="tr-TR" sz="2400" dirty="0" smtClean="0"/>
          </a:p>
          <a:p>
            <a:pPr marL="285750" indent="-285750" algn="just">
              <a:buFontTx/>
              <a:buChar char="-"/>
            </a:pPr>
            <a:endParaRPr lang="tr-TR" sz="2400" dirty="0" smtClean="0"/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Bilgi</a:t>
            </a:r>
            <a:r>
              <a:rPr lang="tr-TR" sz="2400" dirty="0" err="1" smtClean="0"/>
              <a:t>lendirme</a:t>
            </a:r>
            <a:r>
              <a:rPr lang="en-US" sz="2400" dirty="0" smtClean="0"/>
              <a:t> </a:t>
            </a:r>
            <a:r>
              <a:rPr lang="en-US" sz="2400" dirty="0"/>
              <a:t>ve </a:t>
            </a:r>
            <a:r>
              <a:rPr lang="en-US" sz="2400" dirty="0" err="1"/>
              <a:t>Yapısal</a:t>
            </a:r>
            <a:r>
              <a:rPr lang="en-US" sz="2400" dirty="0"/>
              <a:t> </a:t>
            </a:r>
            <a:r>
              <a:rPr lang="en-US" sz="2400" dirty="0" err="1" smtClean="0"/>
              <a:t>Diyalog</a:t>
            </a:r>
            <a:r>
              <a:rPr lang="tr-TR" sz="2400" dirty="0" smtClean="0"/>
              <a:t> (hedef 4),</a:t>
            </a:r>
          </a:p>
          <a:p>
            <a:pPr marL="285750" indent="-285750" algn="just">
              <a:buFontTx/>
              <a:buChar char="-"/>
            </a:pPr>
            <a:endParaRPr lang="tr-TR" sz="2400" dirty="0" smtClean="0"/>
          </a:p>
          <a:p>
            <a:pPr marL="285750" indent="-285750" algn="just">
              <a:buFontTx/>
              <a:buChar char="-"/>
            </a:pPr>
            <a:r>
              <a:rPr lang="en-US" sz="2400" dirty="0" err="1" smtClean="0"/>
              <a:t>Sürdürülebilir</a:t>
            </a:r>
            <a:r>
              <a:rPr lang="en-US" sz="2400" dirty="0" smtClean="0"/>
              <a:t> </a:t>
            </a:r>
            <a:r>
              <a:rPr lang="en-US" sz="2400" dirty="0"/>
              <a:t>ve </a:t>
            </a:r>
            <a:r>
              <a:rPr lang="en-US" sz="2400" dirty="0" err="1"/>
              <a:t>Yeşil</a:t>
            </a:r>
            <a:r>
              <a:rPr lang="en-US" sz="2400" dirty="0"/>
              <a:t> </a:t>
            </a:r>
            <a:r>
              <a:rPr lang="en-US" sz="2400" dirty="0" smtClean="0"/>
              <a:t>Avrupa</a:t>
            </a:r>
            <a:r>
              <a:rPr lang="tr-TR" sz="2400" dirty="0" smtClean="0"/>
              <a:t> (hedef 10)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b</a:t>
            </a:r>
            <a:r>
              <a:rPr lang="tr-TR" sz="2400" dirty="0" smtClean="0"/>
              <a:t>aşlıkları </a:t>
            </a:r>
            <a:r>
              <a:rPr lang="en-US" sz="2400" dirty="0" err="1" smtClean="0"/>
              <a:t>önceliklendirilmiş</a:t>
            </a:r>
            <a:r>
              <a:rPr lang="tr-TR" sz="2400" dirty="0" smtClean="0"/>
              <a:t>; çağrı kapsamında yapılacak projelerde bu başlıkların temel alınabileceği ifade edilmiştir.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4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8783" y="265205"/>
            <a:ext cx="4736374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Çağrının Amacı Nedir?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2800" dirty="0" smtClean="0"/>
              <a:t>P</a:t>
            </a:r>
            <a:r>
              <a:rPr lang="en-US" sz="2800" dirty="0" err="1" smtClean="0"/>
              <a:t>rojelerde</a:t>
            </a:r>
            <a:r>
              <a:rPr lang="en-US" sz="2800" dirty="0"/>
              <a:t>, Avrupa </a:t>
            </a:r>
            <a:r>
              <a:rPr lang="en-US" sz="2800" dirty="0" err="1"/>
              <a:t>çapında</a:t>
            </a:r>
            <a:r>
              <a:rPr lang="en-US" sz="2800" dirty="0"/>
              <a:t> </a:t>
            </a:r>
            <a:r>
              <a:rPr lang="en-US" sz="2800" dirty="0" err="1" smtClean="0"/>
              <a:t>gençlerin</a:t>
            </a:r>
            <a:r>
              <a:rPr lang="tr-TR" sz="2800" dirty="0"/>
              <a:t>;</a:t>
            </a:r>
            <a:endParaRPr lang="tr-TR" sz="2800" dirty="0" smtClean="0"/>
          </a:p>
          <a:p>
            <a:pPr lvl="0" algn="just"/>
            <a:endParaRPr lang="tr-TR" sz="28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tr-TR" sz="2800" dirty="0" err="1"/>
              <a:t>Y</a:t>
            </a:r>
            <a:r>
              <a:rPr lang="en-US" sz="2800" dirty="0" smtClean="0"/>
              <a:t>akın </a:t>
            </a:r>
            <a:r>
              <a:rPr lang="en-US" sz="2800" dirty="0" err="1"/>
              <a:t>işbirliği</a:t>
            </a:r>
            <a:r>
              <a:rPr lang="en-US" sz="2800" dirty="0"/>
              <a:t> </a:t>
            </a:r>
            <a:r>
              <a:rPr lang="en-US" sz="2800" dirty="0" err="1"/>
              <a:t>içerisinde</a:t>
            </a:r>
            <a:r>
              <a:rPr lang="en-US" sz="2800" dirty="0"/>
              <a:t> </a:t>
            </a:r>
            <a:r>
              <a:rPr lang="en-US" sz="2800" b="1" dirty="0" err="1"/>
              <a:t>bölgesel</a:t>
            </a:r>
            <a:r>
              <a:rPr lang="en-US" sz="2800" b="1" dirty="0"/>
              <a:t> </a:t>
            </a:r>
            <a:r>
              <a:rPr lang="en-US" sz="2800" b="1" dirty="0" err="1"/>
              <a:t>ortaklıklar</a:t>
            </a:r>
            <a:r>
              <a:rPr lang="en-US" sz="2800" b="1" dirty="0"/>
              <a:t> </a:t>
            </a:r>
            <a:r>
              <a:rPr lang="en-US" sz="2800" dirty="0" err="1"/>
              <a:t>kurarak</a:t>
            </a:r>
            <a:r>
              <a:rPr lang="en-US" sz="2800" dirty="0"/>
              <a:t> </a:t>
            </a:r>
            <a:r>
              <a:rPr lang="en-US" sz="2800" b="1" dirty="0" err="1"/>
              <a:t>ağlar</a:t>
            </a:r>
            <a:r>
              <a:rPr lang="en-US" sz="2800" dirty="0"/>
              <a:t> </a:t>
            </a:r>
            <a:r>
              <a:rPr lang="en-US" sz="2800" dirty="0" err="1" smtClean="0"/>
              <a:t>oluşturmalar</a:t>
            </a:r>
            <a:r>
              <a:rPr lang="tr-TR" sz="2800" dirty="0" smtClean="0"/>
              <a:t>ı,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tr-TR" sz="2800" dirty="0" smtClean="0"/>
              <a:t>Bu ağlar ile </a:t>
            </a:r>
            <a:r>
              <a:rPr lang="tr-TR" sz="2800" b="1" dirty="0"/>
              <a:t>dijital beceriler </a:t>
            </a:r>
            <a:r>
              <a:rPr lang="tr-TR" sz="2800" dirty="0"/>
              <a:t>ve </a:t>
            </a:r>
            <a:r>
              <a:rPr lang="tr-TR" sz="2800" b="1" dirty="0"/>
              <a:t>yeşil yaşam </a:t>
            </a:r>
            <a:r>
              <a:rPr lang="tr-TR" sz="2800" b="1" dirty="0" smtClean="0"/>
              <a:t>tarzları</a:t>
            </a:r>
            <a:r>
              <a:rPr lang="tr-TR" sz="2800" dirty="0" smtClean="0"/>
              <a:t>na ilişkin zorluklarla </a:t>
            </a:r>
            <a:r>
              <a:rPr lang="tr-TR" sz="2800" dirty="0"/>
              <a:t>mücadeleyle </a:t>
            </a:r>
            <a:r>
              <a:rPr lang="tr-TR" sz="2800" dirty="0" smtClean="0"/>
              <a:t>uyumlu, dayanışmayı ve kapsayıcılığı içeren çalışmalar yapmaları hedeflenmektedir.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50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Çağrının Amacı Nedir?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tr-TR" sz="3200" b="1" dirty="0"/>
              <a:t>COVID-19 </a:t>
            </a:r>
            <a:r>
              <a:rPr lang="tr-TR" sz="2800" b="1" dirty="0"/>
              <a:t>salgını</a:t>
            </a:r>
            <a:r>
              <a:rPr lang="tr-TR" sz="2800" dirty="0"/>
              <a:t>nın olumsuz </a:t>
            </a:r>
            <a:r>
              <a:rPr lang="tr-TR" sz="2800" dirty="0" err="1" smtClean="0"/>
              <a:t>sosyo</a:t>
            </a:r>
            <a:r>
              <a:rPr lang="tr-TR" sz="2800" dirty="0" smtClean="0"/>
              <a:t>-ekonomik </a:t>
            </a:r>
            <a:r>
              <a:rPr lang="tr-TR" sz="2800" dirty="0"/>
              <a:t>etkilerini azaltmak </a:t>
            </a:r>
            <a:r>
              <a:rPr lang="tr-TR" sz="2800" dirty="0" smtClean="0"/>
              <a:t>için, özellikle gençlik </a:t>
            </a:r>
            <a:r>
              <a:rPr lang="tr-TR" sz="2800" dirty="0"/>
              <a:t>sektörünün </a:t>
            </a:r>
            <a:r>
              <a:rPr lang="tr-TR" sz="2800" dirty="0" err="1" smtClean="0"/>
              <a:t>pandemi</a:t>
            </a:r>
            <a:r>
              <a:rPr lang="tr-TR" sz="2800" dirty="0" smtClean="0"/>
              <a:t> sonrası oluşacak </a:t>
            </a:r>
            <a:r>
              <a:rPr lang="tr-TR" sz="2800" b="1" dirty="0" smtClean="0"/>
              <a:t>yeni düzene ayak uydurabilme</a:t>
            </a:r>
            <a:r>
              <a:rPr lang="tr-TR" sz="2800" dirty="0" smtClean="0"/>
              <a:t>sine dair </a:t>
            </a:r>
            <a:r>
              <a:rPr lang="tr-TR" sz="2800" dirty="0"/>
              <a:t>özel tedbirler </a:t>
            </a:r>
            <a:r>
              <a:rPr lang="tr-TR" sz="2800" dirty="0" smtClean="0"/>
              <a:t>alınmasını ve </a:t>
            </a:r>
            <a:r>
              <a:rPr lang="tr-TR" sz="2800" dirty="0"/>
              <a:t>kapasite geliştirme </a:t>
            </a:r>
            <a:r>
              <a:rPr lang="tr-TR" sz="2800" dirty="0" smtClean="0"/>
              <a:t>çalışmaları yapılmasını amaçlamaktadır.</a:t>
            </a:r>
            <a:endParaRPr lang="tr-TR" sz="2800" dirty="0"/>
          </a:p>
          <a:p>
            <a:pPr algn="just" fontAlgn="base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388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3434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Ne </a:t>
            </a:r>
            <a:r>
              <a:rPr lang="tr-TR" sz="2400" dirty="0"/>
              <a:t>T</a:t>
            </a:r>
            <a:r>
              <a:rPr lang="tr-TR" sz="2400" dirty="0" smtClean="0"/>
              <a:t>ür Faaliyetler?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90600"/>
            <a:ext cx="7696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tr-TR" sz="2300" b="1" dirty="0" smtClean="0"/>
              <a:t>Ağ </a:t>
            </a:r>
            <a:r>
              <a:rPr lang="tr-TR" sz="2300" b="1" dirty="0"/>
              <a:t>oluşturma </a:t>
            </a:r>
            <a:r>
              <a:rPr lang="tr-TR" sz="2300" dirty="0"/>
              <a:t>ve yaygın veya resmi olmayan </a:t>
            </a:r>
            <a:r>
              <a:rPr lang="tr-TR" sz="2300" b="1" dirty="0" smtClean="0"/>
              <a:t>eğitimler</a:t>
            </a:r>
            <a:r>
              <a:rPr lang="tr-TR" sz="2300" dirty="0" smtClean="0"/>
              <a:t>, </a:t>
            </a:r>
            <a:r>
              <a:rPr lang="tr-TR" sz="2300" b="1" dirty="0"/>
              <a:t>çevrimiçi faaliyetlerin </a:t>
            </a:r>
            <a:r>
              <a:rPr lang="tr-TR" sz="2300" dirty="0"/>
              <a:t>desteklenmesi ve </a:t>
            </a:r>
            <a:r>
              <a:rPr lang="tr-TR" sz="2300" dirty="0" smtClean="0"/>
              <a:t>hazırlanması, </a:t>
            </a:r>
            <a:r>
              <a:rPr lang="tr-TR" sz="2300" dirty="0"/>
              <a:t>gençler arasında büyük ölçekli değişimleri içeren </a:t>
            </a:r>
            <a:r>
              <a:rPr lang="tr-TR" sz="2300" b="1" dirty="0"/>
              <a:t>hareketlilik </a:t>
            </a:r>
            <a:r>
              <a:rPr lang="tr-TR" sz="2300" dirty="0"/>
              <a:t>faaliyetleri</a:t>
            </a:r>
            <a:r>
              <a:rPr lang="tr-TR" sz="2300" dirty="0" smtClean="0"/>
              <a:t>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tr-TR" sz="2300" dirty="0"/>
              <a:t>Gençlerin gençlerle ilgili </a:t>
            </a:r>
            <a:r>
              <a:rPr lang="tr-TR" sz="2300" b="1" dirty="0"/>
              <a:t>AB politika faaliyetlerine erişim</a:t>
            </a:r>
            <a:r>
              <a:rPr lang="tr-TR" sz="2300" dirty="0"/>
              <a:t>ini ve gençliğin katılımını kolaylaştıran faaliyetler</a:t>
            </a:r>
            <a:r>
              <a:rPr lang="tr-TR" sz="2300" dirty="0" smtClean="0"/>
              <a:t>;</a:t>
            </a:r>
          </a:p>
          <a:p>
            <a:pPr lvl="0" algn="just" fontAlgn="base"/>
            <a:endParaRPr lang="en-US" sz="2300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tr-TR" sz="2300" b="1" dirty="0"/>
              <a:t>Deneyim ve iyi uygulama </a:t>
            </a:r>
            <a:r>
              <a:rPr lang="tr-TR" sz="2300" dirty="0"/>
              <a:t>değişimleri; ağ kurma ve diğer gençlik örgütleriyle </a:t>
            </a:r>
            <a:r>
              <a:rPr lang="tr-TR" sz="2300" b="1" dirty="0"/>
              <a:t>ortaklıklar</a:t>
            </a:r>
            <a:r>
              <a:rPr lang="tr-TR" sz="2300" dirty="0"/>
              <a:t>; hedef gruplar, sektörler ve/veya sistemler üzerindeki politika etkisini </a:t>
            </a:r>
            <a:r>
              <a:rPr lang="tr-TR" sz="2300" dirty="0" smtClean="0"/>
              <a:t>artırmak </a:t>
            </a:r>
            <a:r>
              <a:rPr lang="tr-TR" sz="2300" dirty="0"/>
              <a:t>amacıyla diğer paydaşlar ve/veya politika yapıcılar ile </a:t>
            </a:r>
            <a:r>
              <a:rPr lang="tr-TR" sz="2300" b="1" dirty="0"/>
              <a:t>toplantılara, seminerlere veya çevrimiçi forumlar</a:t>
            </a:r>
            <a:r>
              <a:rPr lang="tr-TR" sz="2300" dirty="0"/>
              <a:t>a katılım;</a:t>
            </a:r>
            <a:endParaRPr lang="en-US" sz="2300" dirty="0"/>
          </a:p>
          <a:p>
            <a:pPr algn="just" fontAlgn="base"/>
            <a:endParaRPr lang="tr-TR" sz="2300" dirty="0"/>
          </a:p>
          <a:p>
            <a:pPr algn="just" fontAlgn="base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749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3434"/>
            <a:ext cx="3617323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400" dirty="0" smtClean="0"/>
              <a:t>Ne </a:t>
            </a:r>
            <a:r>
              <a:rPr lang="tr-TR" sz="2400" dirty="0"/>
              <a:t>T</a:t>
            </a:r>
            <a:r>
              <a:rPr lang="tr-TR" sz="2400" dirty="0" smtClean="0"/>
              <a:t>ür Faaliyetler?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1447800"/>
            <a:ext cx="19050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tr-TR" sz="2400" dirty="0" smtClean="0"/>
              <a:t>Avrupa’daki </a:t>
            </a:r>
            <a:r>
              <a:rPr lang="tr-TR" sz="2400" b="1" dirty="0" smtClean="0"/>
              <a:t>Sivil </a:t>
            </a:r>
            <a:r>
              <a:rPr lang="tr-TR" sz="2400" b="1" dirty="0"/>
              <a:t>Toplum </a:t>
            </a:r>
            <a:r>
              <a:rPr lang="tr-TR" sz="2400" b="1" dirty="0" smtClean="0"/>
              <a:t>örgütleri </a:t>
            </a:r>
            <a:r>
              <a:rPr lang="tr-TR" sz="2400" dirty="0" smtClean="0"/>
              <a:t>çapında ağlar geliştirme, </a:t>
            </a:r>
            <a:r>
              <a:rPr lang="tr-TR" sz="2400" dirty="0"/>
              <a:t>güçlendirme girişimleri ve etkinlikleri;</a:t>
            </a:r>
            <a:endParaRPr lang="en-US" sz="2400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tr-TR" sz="2400" dirty="0" smtClean="0"/>
              <a:t>Gençlik </a:t>
            </a:r>
            <a:r>
              <a:rPr lang="tr-TR" sz="2400" dirty="0"/>
              <a:t>alanındaki AB politika öncelikleri hakkında </a:t>
            </a:r>
            <a:r>
              <a:rPr lang="tr-TR" sz="2400" b="1" dirty="0"/>
              <a:t>bilinçlendirme, bilgilendirme, </a:t>
            </a:r>
            <a:r>
              <a:rPr lang="tr-TR" sz="2400" b="1" dirty="0" smtClean="0"/>
              <a:t>yaygınlaştırma </a:t>
            </a:r>
            <a:r>
              <a:rPr lang="tr-TR" sz="2400" b="1" dirty="0"/>
              <a:t>ve tanıtım faaliyetleri</a:t>
            </a:r>
            <a:r>
              <a:rPr lang="tr-TR" sz="2400" dirty="0"/>
              <a:t> (seminerler, </a:t>
            </a:r>
            <a:r>
              <a:rPr lang="tr-TR" sz="2400" dirty="0" err="1"/>
              <a:t>çalıştaylar</a:t>
            </a:r>
            <a:r>
              <a:rPr lang="tr-TR" sz="2400" dirty="0"/>
              <a:t>, kampanyalar, toplantılar, kamuya açık tartışmalar, istişareler vb.)</a:t>
            </a:r>
            <a:endParaRPr lang="en-US" sz="2400" dirty="0"/>
          </a:p>
          <a:p>
            <a:pPr algn="just" fontAlgn="base"/>
            <a:r>
              <a:rPr lang="tr-TR" sz="2400" dirty="0"/>
              <a:t> </a:t>
            </a:r>
            <a:endParaRPr lang="en-US" sz="2400" dirty="0"/>
          </a:p>
          <a:p>
            <a:pPr algn="just" fontAlgn="base"/>
            <a:endParaRPr lang="en-US" sz="2400" dirty="0"/>
          </a:p>
          <a:p>
            <a:pPr algn="just" fontAlgn="base"/>
            <a:endParaRPr lang="tr-TR" sz="2400" dirty="0" smtClean="0"/>
          </a:p>
          <a:p>
            <a:pPr algn="just" fontAlgn="base"/>
            <a:endParaRPr lang="tr-TR" sz="2400" dirty="0"/>
          </a:p>
          <a:p>
            <a:pPr algn="just"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5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8138</TotalTime>
  <Words>427</Words>
  <Application>Microsoft Office PowerPoint</Application>
  <PresentationFormat>On-screen Show (4:3)</PresentationFormat>
  <Paragraphs>124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Kelson Sans Light</vt:lpstr>
      <vt:lpstr>Office Theme</vt:lpstr>
      <vt:lpstr>EUROPEAN YOUTH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Eksel İletişim Danışmanlığı A.Ş.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Rana Kasapoğlu</dc:creator>
  <cp:lastModifiedBy>Başak Çikot Çelik</cp:lastModifiedBy>
  <cp:revision>816</cp:revision>
  <cp:lastPrinted>2016-08-31T10:49:26Z</cp:lastPrinted>
  <dcterms:created xsi:type="dcterms:W3CDTF">2013-12-19T14:43:13Z</dcterms:created>
  <dcterms:modified xsi:type="dcterms:W3CDTF">2020-06-19T08:51:05Z</dcterms:modified>
</cp:coreProperties>
</file>