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 id="2147483788" r:id="rId3"/>
    <p:sldMasterId id="2147483802" r:id="rId4"/>
    <p:sldMasterId id="2147483827" r:id="rId5"/>
  </p:sldMasterIdLst>
  <p:notesMasterIdLst>
    <p:notesMasterId r:id="rId27"/>
  </p:notesMasterIdLst>
  <p:handoutMasterIdLst>
    <p:handoutMasterId r:id="rId28"/>
  </p:handoutMasterIdLst>
  <p:sldIdLst>
    <p:sldId id="520" r:id="rId6"/>
    <p:sldId id="521" r:id="rId7"/>
    <p:sldId id="782" r:id="rId8"/>
    <p:sldId id="566" r:id="rId9"/>
    <p:sldId id="780" r:id="rId10"/>
    <p:sldId id="579" r:id="rId11"/>
    <p:sldId id="568" r:id="rId12"/>
    <p:sldId id="774" r:id="rId13"/>
    <p:sldId id="316" r:id="rId14"/>
    <p:sldId id="773" r:id="rId15"/>
    <p:sldId id="776" r:id="rId16"/>
    <p:sldId id="777" r:id="rId17"/>
    <p:sldId id="778" r:id="rId18"/>
    <p:sldId id="784" r:id="rId19"/>
    <p:sldId id="781" r:id="rId20"/>
    <p:sldId id="779" r:id="rId21"/>
    <p:sldId id="614" r:id="rId22"/>
    <p:sldId id="617" r:id="rId23"/>
    <p:sldId id="615" r:id="rId24"/>
    <p:sldId id="783" r:id="rId25"/>
    <p:sldId id="562" r:id="rId26"/>
  </p:sldIdLst>
  <p:sldSz cx="9144000" cy="6858000" type="screen4x3"/>
  <p:notesSz cx="9931400" cy="67945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zu Akar"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121F"/>
    <a:srgbClr val="222268"/>
    <a:srgbClr val="282828"/>
    <a:srgbClr val="E6E6E6"/>
    <a:srgbClr val="002A7E"/>
    <a:srgbClr val="FF9933"/>
    <a:srgbClr val="FFCCCC"/>
    <a:srgbClr val="FF9900"/>
    <a:srgbClr val="EAF3D9"/>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69954" autoAdjust="0"/>
  </p:normalViewPr>
  <p:slideViewPr>
    <p:cSldViewPr>
      <p:cViewPr>
        <p:scale>
          <a:sx n="70" d="100"/>
          <a:sy n="70" d="100"/>
        </p:scale>
        <p:origin x="1116" y="-336"/>
      </p:cViewPr>
      <p:guideLst>
        <p:guide orient="horz" pos="2160"/>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E8F0C-C65E-4DE1-ABE6-C60D849DD490}" type="doc">
      <dgm:prSet loTypeId="urn:microsoft.com/office/officeart/2008/layout/BendingPictureCaptionList" loCatId="picture" qsTypeId="urn:microsoft.com/office/officeart/2005/8/quickstyle/3d4" qsCatId="3D" csTypeId="urn:microsoft.com/office/officeart/2005/8/colors/accent0_2" csCatId="mainScheme" phldr="1"/>
      <dgm:spPr/>
      <dgm:t>
        <a:bodyPr/>
        <a:lstStyle/>
        <a:p>
          <a:endParaRPr lang="tr-TR"/>
        </a:p>
      </dgm:t>
    </dgm:pt>
    <dgm:pt modelId="{8912C718-225C-4169-862B-8AFC149B6922}">
      <dgm:prSet custT="1"/>
      <dgm:spPr/>
      <dgm:t>
        <a:bodyPr/>
        <a:lstStyle/>
        <a:p>
          <a:pPr rtl="0">
            <a:buFont typeface="+mj-lt"/>
          </a:pPr>
          <a:r>
            <a:rPr lang="tr-TR" sz="1400" b="1" dirty="0"/>
            <a:t>Erasmus+ </a:t>
          </a:r>
          <a:br>
            <a:rPr lang="tr-TR" sz="1400" b="1" dirty="0"/>
          </a:br>
          <a:r>
            <a:rPr lang="tr-TR" sz="1100" i="1" dirty="0"/>
            <a:t>(Ulusal Ajans)</a:t>
          </a:r>
          <a:endParaRPr lang="en-GB" sz="1400" i="1" dirty="0"/>
        </a:p>
      </dgm:t>
    </dgm:pt>
    <dgm:pt modelId="{F2150FFA-04A9-47C2-BD14-E491BC1AE793}" type="parTrans" cxnId="{973FCD7B-775C-4681-B779-CFCE88BF41BF}">
      <dgm:prSet/>
      <dgm:spPr/>
      <dgm:t>
        <a:bodyPr/>
        <a:lstStyle/>
        <a:p>
          <a:endParaRPr lang="tr-TR" sz="2800"/>
        </a:p>
      </dgm:t>
    </dgm:pt>
    <dgm:pt modelId="{E5B720DF-01A8-4315-B848-55CD92FA5794}" type="sibTrans" cxnId="{973FCD7B-775C-4681-B779-CFCE88BF41BF}">
      <dgm:prSet/>
      <dgm:spPr/>
      <dgm:t>
        <a:bodyPr/>
        <a:lstStyle/>
        <a:p>
          <a:endParaRPr lang="tr-TR" sz="2800"/>
        </a:p>
      </dgm:t>
    </dgm:pt>
    <dgm:pt modelId="{608ED03D-751C-44B3-92B7-E3490473A5BB}">
      <dgm:prSet custT="1"/>
      <dgm:spPr/>
      <dgm:t>
        <a:bodyPr/>
        <a:lstStyle/>
        <a:p>
          <a:pPr rtl="0">
            <a:buFont typeface="+mj-lt"/>
          </a:pPr>
          <a:r>
            <a:rPr lang="tr-TR" sz="1400" b="1"/>
            <a:t>Ufuk 2020</a:t>
          </a:r>
          <a:br>
            <a:rPr lang="tr-TR" sz="1400" b="1"/>
          </a:br>
          <a:r>
            <a:rPr lang="tr-TR" sz="1100" i="1"/>
            <a:t>(TÜBİTAK)</a:t>
          </a:r>
          <a:endParaRPr lang="en-GB" sz="1400" i="1" dirty="0"/>
        </a:p>
      </dgm:t>
    </dgm:pt>
    <dgm:pt modelId="{1B08A83B-122C-45B6-A9F8-B03A4B988BBA}" type="parTrans" cxnId="{9FDBFA2A-FC1C-4983-B466-0A7C1F40C0C1}">
      <dgm:prSet/>
      <dgm:spPr/>
      <dgm:t>
        <a:bodyPr/>
        <a:lstStyle/>
        <a:p>
          <a:endParaRPr lang="tr-TR" sz="2800"/>
        </a:p>
      </dgm:t>
    </dgm:pt>
    <dgm:pt modelId="{6BB3D3B3-3406-4533-9D5C-37218CF48CAA}" type="sibTrans" cxnId="{9FDBFA2A-FC1C-4983-B466-0A7C1F40C0C1}">
      <dgm:prSet/>
      <dgm:spPr/>
      <dgm:t>
        <a:bodyPr/>
        <a:lstStyle/>
        <a:p>
          <a:endParaRPr lang="tr-TR" sz="2800"/>
        </a:p>
      </dgm:t>
    </dgm:pt>
    <dgm:pt modelId="{C627ADAD-65D4-422B-B51D-AC51FE035979}">
      <dgm:prSet custT="1"/>
      <dgm:spPr/>
      <dgm:t>
        <a:bodyPr/>
        <a:lstStyle/>
        <a:p>
          <a:pPr rtl="0">
            <a:buFont typeface="+mj-lt"/>
          </a:pPr>
          <a:r>
            <a:rPr lang="tr-TR" sz="1400" b="1" dirty="0"/>
            <a:t>COSME</a:t>
          </a:r>
          <a:br>
            <a:rPr lang="tr-TR" sz="1400" b="1" dirty="0"/>
          </a:br>
          <a:r>
            <a:rPr lang="tr-TR" sz="1100" i="1" dirty="0"/>
            <a:t>(KOSGEB)</a:t>
          </a:r>
          <a:endParaRPr lang="en-GB" sz="1400" i="1" dirty="0"/>
        </a:p>
      </dgm:t>
    </dgm:pt>
    <dgm:pt modelId="{35451350-D283-4A60-98D4-FA31E9F2EE7E}" type="parTrans" cxnId="{D31EFB00-07B1-4963-B485-00AF34C5E244}">
      <dgm:prSet/>
      <dgm:spPr/>
      <dgm:t>
        <a:bodyPr/>
        <a:lstStyle/>
        <a:p>
          <a:endParaRPr lang="tr-TR" sz="2800"/>
        </a:p>
      </dgm:t>
    </dgm:pt>
    <dgm:pt modelId="{3C54881D-5A35-4397-93D3-477941F1A9CC}" type="sibTrans" cxnId="{D31EFB00-07B1-4963-B485-00AF34C5E244}">
      <dgm:prSet/>
      <dgm:spPr/>
      <dgm:t>
        <a:bodyPr/>
        <a:lstStyle/>
        <a:p>
          <a:endParaRPr lang="tr-TR" sz="2800"/>
        </a:p>
      </dgm:t>
    </dgm:pt>
    <dgm:pt modelId="{861202AB-DF6D-4114-942F-721F5054BDC8}">
      <dgm:prSet custT="1"/>
      <dgm:spPr/>
      <dgm:t>
        <a:bodyPr/>
        <a:lstStyle/>
        <a:p>
          <a:pPr rtl="0">
            <a:buFont typeface="+mj-lt"/>
          </a:pPr>
          <a:r>
            <a:rPr lang="tr-TR" sz="1400" b="1" dirty="0" err="1"/>
            <a:t>EaSI</a:t>
          </a:r>
          <a:r>
            <a:rPr lang="tr-TR" sz="1400" b="1" dirty="0"/>
            <a:t/>
          </a:r>
          <a:br>
            <a:rPr lang="tr-TR" sz="1400" b="1" dirty="0"/>
          </a:br>
          <a:r>
            <a:rPr lang="tr-TR" sz="1100" i="1" dirty="0"/>
            <a:t>(AB Başkanlığı)</a:t>
          </a:r>
          <a:endParaRPr lang="en-GB" sz="1400" i="1" dirty="0"/>
        </a:p>
      </dgm:t>
    </dgm:pt>
    <dgm:pt modelId="{16ADE628-68FC-4E59-9777-8E7537D0607D}" type="parTrans" cxnId="{3337D95D-6BE6-4BC5-89B9-0574A302C3BD}">
      <dgm:prSet/>
      <dgm:spPr/>
      <dgm:t>
        <a:bodyPr/>
        <a:lstStyle/>
        <a:p>
          <a:endParaRPr lang="tr-TR" sz="2800"/>
        </a:p>
      </dgm:t>
    </dgm:pt>
    <dgm:pt modelId="{0E58961F-3286-41CF-9D9B-4D4838A8B3B1}" type="sibTrans" cxnId="{3337D95D-6BE6-4BC5-89B9-0574A302C3BD}">
      <dgm:prSet/>
      <dgm:spPr/>
      <dgm:t>
        <a:bodyPr/>
        <a:lstStyle/>
        <a:p>
          <a:endParaRPr lang="tr-TR" sz="2800"/>
        </a:p>
      </dgm:t>
    </dgm:pt>
    <dgm:pt modelId="{FEC6604A-937D-4C12-8E3A-C22928E6F642}">
      <dgm:prSet custT="1"/>
      <dgm:spPr/>
      <dgm:t>
        <a:bodyPr/>
        <a:lstStyle/>
        <a:p>
          <a:pPr rtl="0">
            <a:buFont typeface="+mj-lt"/>
          </a:pPr>
          <a:r>
            <a:rPr lang="tr-TR" sz="1400" b="1" dirty="0" err="1"/>
            <a:t>Fiscalis</a:t>
          </a:r>
          <a:r>
            <a:rPr lang="tr-TR" sz="1400" b="1" dirty="0"/>
            <a:t> 2020</a:t>
          </a:r>
          <a:br>
            <a:rPr lang="tr-TR" sz="1400" b="1" dirty="0"/>
          </a:br>
          <a:r>
            <a:rPr lang="tr-TR" sz="1100" dirty="0"/>
            <a:t>(</a:t>
          </a:r>
          <a:r>
            <a:rPr lang="tr-TR" sz="1100" i="1" dirty="0"/>
            <a:t>Hazine ve Maliye Bakanlığı)</a:t>
          </a:r>
          <a:endParaRPr lang="en-GB" sz="1400" i="1" dirty="0"/>
        </a:p>
      </dgm:t>
    </dgm:pt>
    <dgm:pt modelId="{406A0970-626E-4C7A-8991-D0F009E65DF0}" type="parTrans" cxnId="{6690F6DB-4706-40DD-B9D5-DDDA0A84128B}">
      <dgm:prSet/>
      <dgm:spPr/>
      <dgm:t>
        <a:bodyPr/>
        <a:lstStyle/>
        <a:p>
          <a:endParaRPr lang="tr-TR" sz="2800"/>
        </a:p>
      </dgm:t>
    </dgm:pt>
    <dgm:pt modelId="{49584A9E-93FC-4810-A998-251DC669B38E}" type="sibTrans" cxnId="{6690F6DB-4706-40DD-B9D5-DDDA0A84128B}">
      <dgm:prSet/>
      <dgm:spPr/>
      <dgm:t>
        <a:bodyPr/>
        <a:lstStyle/>
        <a:p>
          <a:endParaRPr lang="tr-TR" sz="2800"/>
        </a:p>
      </dgm:t>
    </dgm:pt>
    <dgm:pt modelId="{82319133-3F62-4ABC-BAD8-9160722413C2}">
      <dgm:prSet custT="1"/>
      <dgm:spPr/>
      <dgm:t>
        <a:bodyPr/>
        <a:lstStyle/>
        <a:p>
          <a:pPr rtl="0">
            <a:buFont typeface="+mj-lt"/>
          </a:pPr>
          <a:r>
            <a:rPr lang="tr-TR" sz="1400" b="1"/>
            <a:t>Gümrükler 2020</a:t>
          </a:r>
          <a:br>
            <a:rPr lang="tr-TR" sz="1400" b="1"/>
          </a:br>
          <a:r>
            <a:rPr lang="tr-TR" sz="1100" i="1"/>
            <a:t>(Ticaret Bakanlığı)</a:t>
          </a:r>
          <a:endParaRPr lang="en-GB" sz="1400" i="1" dirty="0"/>
        </a:p>
      </dgm:t>
    </dgm:pt>
    <dgm:pt modelId="{9859457E-A8B7-4C3F-B684-541FB0DBEB84}" type="parTrans" cxnId="{04B69494-7E64-4703-B4D5-3A25B37666C9}">
      <dgm:prSet/>
      <dgm:spPr/>
      <dgm:t>
        <a:bodyPr/>
        <a:lstStyle/>
        <a:p>
          <a:endParaRPr lang="tr-TR" sz="2800"/>
        </a:p>
      </dgm:t>
    </dgm:pt>
    <dgm:pt modelId="{1F4BD1C0-C988-4579-8A26-3B205C58A7EB}" type="sibTrans" cxnId="{04B69494-7E64-4703-B4D5-3A25B37666C9}">
      <dgm:prSet/>
      <dgm:spPr/>
      <dgm:t>
        <a:bodyPr/>
        <a:lstStyle/>
        <a:p>
          <a:endParaRPr lang="tr-TR" sz="2800"/>
        </a:p>
      </dgm:t>
    </dgm:pt>
    <dgm:pt modelId="{7D971EF1-24A8-4965-ADED-293BC5B030DB}">
      <dgm:prSet custT="1"/>
      <dgm:spPr/>
      <dgm:t>
        <a:bodyPr/>
        <a:lstStyle/>
        <a:p>
          <a:pPr rtl="0">
            <a:buFont typeface="+mj-lt"/>
          </a:pPr>
          <a:r>
            <a:rPr lang="tr-TR" sz="1400" b="1"/>
            <a:t>Sivil Koruma Mekanizması</a:t>
          </a:r>
          <a:br>
            <a:rPr lang="tr-TR" sz="1400" b="1"/>
          </a:br>
          <a:r>
            <a:rPr lang="tr-TR" sz="1100"/>
            <a:t>(</a:t>
          </a:r>
          <a:r>
            <a:rPr lang="tr-TR" sz="1100" i="1"/>
            <a:t>AFAD)</a:t>
          </a:r>
          <a:endParaRPr lang="en-GB" sz="1400" i="1" dirty="0"/>
        </a:p>
      </dgm:t>
    </dgm:pt>
    <dgm:pt modelId="{C3AA76C1-297A-4DC1-894A-038C29AE1864}" type="parTrans" cxnId="{D1ADCB81-EB0B-42FF-9549-95265EB39BF5}">
      <dgm:prSet/>
      <dgm:spPr/>
      <dgm:t>
        <a:bodyPr/>
        <a:lstStyle/>
        <a:p>
          <a:endParaRPr lang="tr-TR" sz="2800"/>
        </a:p>
      </dgm:t>
    </dgm:pt>
    <dgm:pt modelId="{03C6B2D8-CCB4-4DE2-B536-0D90A185AC8A}" type="sibTrans" cxnId="{D1ADCB81-EB0B-42FF-9549-95265EB39BF5}">
      <dgm:prSet/>
      <dgm:spPr/>
      <dgm:t>
        <a:bodyPr/>
        <a:lstStyle/>
        <a:p>
          <a:endParaRPr lang="tr-TR" sz="2800"/>
        </a:p>
      </dgm:t>
    </dgm:pt>
    <dgm:pt modelId="{07F038B2-20CF-4209-814D-7A48374506A0}">
      <dgm:prSet custT="1"/>
      <dgm:spPr/>
      <dgm:t>
        <a:bodyPr/>
        <a:lstStyle/>
        <a:p>
          <a:pPr rtl="0">
            <a:buFont typeface="+mj-lt"/>
          </a:pPr>
          <a:r>
            <a:rPr lang="tr-TR" sz="1400" b="1" dirty="0"/>
            <a:t>Yaratıcı Avrupa</a:t>
          </a:r>
          <a:br>
            <a:rPr lang="tr-TR" sz="1400" b="1" dirty="0"/>
          </a:br>
          <a:r>
            <a:rPr lang="tr-TR" sz="1100" i="1" dirty="0"/>
            <a:t>(Kültür ve Turizm Bakanlığı) </a:t>
          </a:r>
          <a:br>
            <a:rPr lang="tr-TR" sz="1100" i="1" dirty="0"/>
          </a:br>
          <a:r>
            <a:rPr lang="tr-TR" sz="1100" dirty="0"/>
            <a:t>(2015-2016)</a:t>
          </a:r>
          <a:endParaRPr lang="en-GB" sz="1400" dirty="0"/>
        </a:p>
      </dgm:t>
    </dgm:pt>
    <dgm:pt modelId="{11465DAC-EC8F-4C85-9DE1-272FA3CD76A9}" type="parTrans" cxnId="{A30ABB99-CE3A-4CA6-84C1-B7F63FBA5F97}">
      <dgm:prSet/>
      <dgm:spPr/>
      <dgm:t>
        <a:bodyPr/>
        <a:lstStyle/>
        <a:p>
          <a:endParaRPr lang="tr-TR" sz="2800"/>
        </a:p>
      </dgm:t>
    </dgm:pt>
    <dgm:pt modelId="{BB9B4856-78B3-42CE-93DD-DCFB0B4575C5}" type="sibTrans" cxnId="{A30ABB99-CE3A-4CA6-84C1-B7F63FBA5F97}">
      <dgm:prSet/>
      <dgm:spPr/>
      <dgm:t>
        <a:bodyPr/>
        <a:lstStyle/>
        <a:p>
          <a:endParaRPr lang="tr-TR" sz="2800"/>
        </a:p>
      </dgm:t>
    </dgm:pt>
    <dgm:pt modelId="{9BF60237-22D8-4DA2-A1FB-B6F2F26876A9}" type="pres">
      <dgm:prSet presAssocID="{8C2E8F0C-C65E-4DE1-ABE6-C60D849DD490}" presName="Name0" presStyleCnt="0">
        <dgm:presLayoutVars>
          <dgm:dir/>
          <dgm:resizeHandles val="exact"/>
        </dgm:presLayoutVars>
      </dgm:prSet>
      <dgm:spPr/>
      <dgm:t>
        <a:bodyPr/>
        <a:lstStyle/>
        <a:p>
          <a:endParaRPr lang="tr-TR"/>
        </a:p>
      </dgm:t>
    </dgm:pt>
    <dgm:pt modelId="{EDA093A7-B0A1-4CD6-B13B-667C7B0730A5}" type="pres">
      <dgm:prSet presAssocID="{8912C718-225C-4169-862B-8AFC149B6922}" presName="composite" presStyleCnt="0"/>
      <dgm:spPr/>
    </dgm:pt>
    <dgm:pt modelId="{9077083B-4366-4F9A-A3D1-332C8DBAE7EF}" type="pres">
      <dgm:prSet presAssocID="{8912C718-225C-4169-862B-8AFC149B6922}" presName="rect1" presStyleLbl="bgImgPlace1" presStyleIdx="0" presStyleCnt="8" custScaleX="75381" custScaleY="71666" custLinFactNeighborX="-27695" custLinFactNeighborY="45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pt>
    <dgm:pt modelId="{85FCC2EA-E91A-4F04-822B-AB1586A2653F}" type="pres">
      <dgm:prSet presAssocID="{8912C718-225C-4169-862B-8AFC149B6922}" presName="wedgeRectCallout1" presStyleLbl="node1" presStyleIdx="0" presStyleCnt="8" custScaleX="79085" custScaleY="82022" custLinFactNeighborX="-38731" custLinFactNeighborY="6461">
        <dgm:presLayoutVars>
          <dgm:bulletEnabled val="1"/>
        </dgm:presLayoutVars>
      </dgm:prSet>
      <dgm:spPr/>
      <dgm:t>
        <a:bodyPr/>
        <a:lstStyle/>
        <a:p>
          <a:endParaRPr lang="tr-TR"/>
        </a:p>
      </dgm:t>
    </dgm:pt>
    <dgm:pt modelId="{850C604B-66A6-4022-A267-DF2134BDE7CF}" type="pres">
      <dgm:prSet presAssocID="{E5B720DF-01A8-4315-B848-55CD92FA5794}" presName="sibTrans" presStyleCnt="0"/>
      <dgm:spPr/>
    </dgm:pt>
    <dgm:pt modelId="{B0F4548A-35F5-4756-B102-BF15A1AD98B8}" type="pres">
      <dgm:prSet presAssocID="{608ED03D-751C-44B3-92B7-E3490473A5BB}" presName="composite" presStyleCnt="0"/>
      <dgm:spPr/>
    </dgm:pt>
    <dgm:pt modelId="{280F8432-76DF-4F46-84E8-28C590361EF3}" type="pres">
      <dgm:prSet presAssocID="{608ED03D-751C-44B3-92B7-E3490473A5BB}" presName="rect1" presStyleLbl="bgImgPlace1" presStyleIdx="1" presStyleCnt="8" custScaleX="65992" custScaleY="73309" custLinFactNeighborX="44550" custLinFactNeighborY="277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817B93A4-C42B-4557-B6F9-90A5025B8994}" type="pres">
      <dgm:prSet presAssocID="{608ED03D-751C-44B3-92B7-E3490473A5BB}" presName="wedgeRectCallout1" presStyleLbl="node1" presStyleIdx="1" presStyleCnt="8" custScaleX="87714" custScaleY="72752" custLinFactNeighborX="46123" custLinFactNeighborY="-8540">
        <dgm:presLayoutVars>
          <dgm:bulletEnabled val="1"/>
        </dgm:presLayoutVars>
      </dgm:prSet>
      <dgm:spPr/>
      <dgm:t>
        <a:bodyPr/>
        <a:lstStyle/>
        <a:p>
          <a:endParaRPr lang="tr-TR"/>
        </a:p>
      </dgm:t>
    </dgm:pt>
    <dgm:pt modelId="{A5E0260F-6EDE-4CA4-90DE-3C95F1C4953A}" type="pres">
      <dgm:prSet presAssocID="{6BB3D3B3-3406-4533-9D5C-37218CF48CAA}" presName="sibTrans" presStyleCnt="0"/>
      <dgm:spPr/>
    </dgm:pt>
    <dgm:pt modelId="{3E22A62B-53D2-4AAC-9118-2313016201FF}" type="pres">
      <dgm:prSet presAssocID="{C627ADAD-65D4-422B-B51D-AC51FE035979}" presName="composite" presStyleCnt="0"/>
      <dgm:spPr/>
    </dgm:pt>
    <dgm:pt modelId="{86740A8E-2E3F-411F-ACC9-111C2B321E2E}" type="pres">
      <dgm:prSet presAssocID="{C627ADAD-65D4-422B-B51D-AC51FE035979}" presName="rect1" presStyleLbl="bgImgPlace1" presStyleIdx="2" presStyleCnt="8" custScaleX="65788" custScaleY="80512" custLinFactNeighborX="38697" custLinFactNeighborY="-1174"/>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9724CF8A-BDD1-4123-8A61-713FE96B6CE5}" type="pres">
      <dgm:prSet presAssocID="{C627ADAD-65D4-422B-B51D-AC51FE035979}" presName="wedgeRectCallout1" presStyleLbl="node1" presStyleIdx="2" presStyleCnt="8" custScaleX="75616" custScaleY="66178" custLinFactNeighborX="36580" custLinFactNeighborY="-15328">
        <dgm:presLayoutVars>
          <dgm:bulletEnabled val="1"/>
        </dgm:presLayoutVars>
      </dgm:prSet>
      <dgm:spPr/>
      <dgm:t>
        <a:bodyPr/>
        <a:lstStyle/>
        <a:p>
          <a:endParaRPr lang="tr-TR"/>
        </a:p>
      </dgm:t>
    </dgm:pt>
    <dgm:pt modelId="{039E6683-6909-4B43-8CCC-C0CF86F7BC15}" type="pres">
      <dgm:prSet presAssocID="{3C54881D-5A35-4397-93D3-477941F1A9CC}" presName="sibTrans" presStyleCnt="0"/>
      <dgm:spPr/>
    </dgm:pt>
    <dgm:pt modelId="{F2254F59-7CE9-4582-8C06-D963775E0E7A}" type="pres">
      <dgm:prSet presAssocID="{861202AB-DF6D-4114-942F-721F5054BDC8}" presName="composite" presStyleCnt="0"/>
      <dgm:spPr/>
    </dgm:pt>
    <dgm:pt modelId="{24A5961F-6BB2-4ED7-9C10-2770B1A21494}" type="pres">
      <dgm:prSet presAssocID="{861202AB-DF6D-4114-942F-721F5054BDC8}" presName="rect1" presStyleLbl="bgImgPlace1" presStyleIdx="3" presStyleCnt="8" custScaleX="64942" custScaleY="70208" custLinFactNeighborX="31000" custLinFactNeighborY="170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FC1131FA-9CA5-43A1-96D9-5467CD0362E8}" type="pres">
      <dgm:prSet presAssocID="{861202AB-DF6D-4114-942F-721F5054BDC8}" presName="wedgeRectCallout1" presStyleLbl="node1" presStyleIdx="3" presStyleCnt="8" custScaleX="77384" custScaleY="92492" custLinFactNeighborX="33106" custLinFactNeighborY="-7944">
        <dgm:presLayoutVars>
          <dgm:bulletEnabled val="1"/>
        </dgm:presLayoutVars>
      </dgm:prSet>
      <dgm:spPr/>
      <dgm:t>
        <a:bodyPr/>
        <a:lstStyle/>
        <a:p>
          <a:endParaRPr lang="tr-TR"/>
        </a:p>
      </dgm:t>
    </dgm:pt>
    <dgm:pt modelId="{21DF5DB0-C5FD-42A4-BDB4-3E4EBF0CE322}" type="pres">
      <dgm:prSet presAssocID="{0E58961F-3286-41CF-9D9B-4D4838A8B3B1}" presName="sibTrans" presStyleCnt="0"/>
      <dgm:spPr/>
    </dgm:pt>
    <dgm:pt modelId="{0037E019-5784-46A3-A281-168CC7B0E300}" type="pres">
      <dgm:prSet presAssocID="{FEC6604A-937D-4C12-8E3A-C22928E6F642}" presName="composite" presStyleCnt="0"/>
      <dgm:spPr/>
    </dgm:pt>
    <dgm:pt modelId="{639F0D9B-0B4B-4720-8074-AA9E07345B3E}" type="pres">
      <dgm:prSet presAssocID="{FEC6604A-937D-4C12-8E3A-C22928E6F642}" presName="rect1" presStyleLbl="bgImgPlace1" presStyleIdx="4" presStyleCnt="8" custScaleX="69058" custScaleY="67982" custLinFactNeighborX="7078" custLinFactNeighborY="-38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47BD1036-6090-452A-AE6D-6AD5094DF397}" type="pres">
      <dgm:prSet presAssocID="{FEC6604A-937D-4C12-8E3A-C22928E6F642}" presName="wedgeRectCallout1" presStyleLbl="node1" presStyleIdx="4" presStyleCnt="8">
        <dgm:presLayoutVars>
          <dgm:bulletEnabled val="1"/>
        </dgm:presLayoutVars>
      </dgm:prSet>
      <dgm:spPr/>
      <dgm:t>
        <a:bodyPr/>
        <a:lstStyle/>
        <a:p>
          <a:endParaRPr lang="tr-TR"/>
        </a:p>
      </dgm:t>
    </dgm:pt>
    <dgm:pt modelId="{92F94713-C722-41A1-A1AF-0869253E59D2}" type="pres">
      <dgm:prSet presAssocID="{49584A9E-93FC-4810-A998-251DC669B38E}" presName="sibTrans" presStyleCnt="0"/>
      <dgm:spPr/>
    </dgm:pt>
    <dgm:pt modelId="{CD17B591-456C-44B8-BA97-BF44060AFD3B}" type="pres">
      <dgm:prSet presAssocID="{82319133-3F62-4ABC-BAD8-9160722413C2}" presName="composite" presStyleCnt="0"/>
      <dgm:spPr/>
    </dgm:pt>
    <dgm:pt modelId="{A93C8810-B234-4CF7-90D2-FB8479C024E0}" type="pres">
      <dgm:prSet presAssocID="{82319133-3F62-4ABC-BAD8-9160722413C2}" presName="rect1" presStyleLbl="bgImgPlace1" presStyleIdx="5" presStyleCnt="8" custScaleX="84050" custScaleY="67982"/>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dgm:spPr>
    </dgm:pt>
    <dgm:pt modelId="{05A8FD9F-A565-44E4-A24E-BD5F20E3876D}" type="pres">
      <dgm:prSet presAssocID="{82319133-3F62-4ABC-BAD8-9160722413C2}" presName="wedgeRectCallout1" presStyleLbl="node1" presStyleIdx="5" presStyleCnt="8">
        <dgm:presLayoutVars>
          <dgm:bulletEnabled val="1"/>
        </dgm:presLayoutVars>
      </dgm:prSet>
      <dgm:spPr/>
      <dgm:t>
        <a:bodyPr/>
        <a:lstStyle/>
        <a:p>
          <a:endParaRPr lang="tr-TR"/>
        </a:p>
      </dgm:t>
    </dgm:pt>
    <dgm:pt modelId="{CEC0654A-ADB2-4EA7-83B6-CA8F02371E65}" type="pres">
      <dgm:prSet presAssocID="{1F4BD1C0-C988-4579-8A26-3B205C58A7EB}" presName="sibTrans" presStyleCnt="0"/>
      <dgm:spPr/>
    </dgm:pt>
    <dgm:pt modelId="{0FCCBDB8-432A-43EF-9D77-6ED9B01EC328}" type="pres">
      <dgm:prSet presAssocID="{7D971EF1-24A8-4965-ADED-293BC5B030DB}" presName="composite" presStyleCnt="0"/>
      <dgm:spPr/>
    </dgm:pt>
    <dgm:pt modelId="{94BA043A-FFC7-4552-B0BC-51447407759B}" type="pres">
      <dgm:prSet presAssocID="{7D971EF1-24A8-4965-ADED-293BC5B030DB}" presName="rect1" presStyleLbl="bgImgPlace1" presStyleIdx="6" presStyleCnt="8" custScaleX="86258" custScaleY="74570" custLinFactNeighborX="5673" custLinFactNeighborY="-34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6000" b="-16000"/>
          </a:stretch>
        </a:blipFill>
      </dgm:spPr>
    </dgm:pt>
    <dgm:pt modelId="{A6391789-425F-43DE-AE76-8E7104E35727}" type="pres">
      <dgm:prSet presAssocID="{7D971EF1-24A8-4965-ADED-293BC5B030DB}" presName="wedgeRectCallout1" presStyleLbl="node1" presStyleIdx="6" presStyleCnt="8">
        <dgm:presLayoutVars>
          <dgm:bulletEnabled val="1"/>
        </dgm:presLayoutVars>
      </dgm:prSet>
      <dgm:spPr/>
      <dgm:t>
        <a:bodyPr/>
        <a:lstStyle/>
        <a:p>
          <a:endParaRPr lang="tr-TR"/>
        </a:p>
      </dgm:t>
    </dgm:pt>
    <dgm:pt modelId="{46D2297E-D3AF-4061-AE6D-F80BDCA07A70}" type="pres">
      <dgm:prSet presAssocID="{03C6B2D8-CCB4-4DE2-B536-0D90A185AC8A}" presName="sibTrans" presStyleCnt="0"/>
      <dgm:spPr/>
    </dgm:pt>
    <dgm:pt modelId="{78A5480A-165E-4738-8BC0-74DC5EBDF6AD}" type="pres">
      <dgm:prSet presAssocID="{07F038B2-20CF-4209-814D-7A48374506A0}" presName="composite" presStyleCnt="0"/>
      <dgm:spPr/>
    </dgm:pt>
    <dgm:pt modelId="{DB677930-A178-492C-BBEF-17C9B65D3485}" type="pres">
      <dgm:prSet presAssocID="{07F038B2-20CF-4209-814D-7A48374506A0}" presName="rect1" presStyleLbl="bgImgPlace1" presStyleIdx="7" presStyleCnt="8" custScaleX="81098" custScaleY="74324" custLinFactNeighborX="3753" custLinFactNeighborY="-590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12000" b="-12000"/>
          </a:stretch>
        </a:blipFill>
      </dgm:spPr>
    </dgm:pt>
    <dgm:pt modelId="{539E775A-1635-453D-A1D0-7D602163514B}" type="pres">
      <dgm:prSet presAssocID="{07F038B2-20CF-4209-814D-7A48374506A0}" presName="wedgeRectCallout1" presStyleLbl="node1" presStyleIdx="7" presStyleCnt="8" custLinFactNeighborX="1614" custLinFactNeighborY="-15721">
        <dgm:presLayoutVars>
          <dgm:bulletEnabled val="1"/>
        </dgm:presLayoutVars>
      </dgm:prSet>
      <dgm:spPr/>
      <dgm:t>
        <a:bodyPr/>
        <a:lstStyle/>
        <a:p>
          <a:endParaRPr lang="tr-TR"/>
        </a:p>
      </dgm:t>
    </dgm:pt>
  </dgm:ptLst>
  <dgm:cxnLst>
    <dgm:cxn modelId="{EDA92616-1EA5-494B-8307-4C826D824661}" type="presOf" srcId="{8C2E8F0C-C65E-4DE1-ABE6-C60D849DD490}" destId="{9BF60237-22D8-4DA2-A1FB-B6F2F26876A9}" srcOrd="0" destOrd="0" presId="urn:microsoft.com/office/officeart/2008/layout/BendingPictureCaptionList"/>
    <dgm:cxn modelId="{E63A593B-6B13-4CE4-A834-E600A7784A88}" type="presOf" srcId="{82319133-3F62-4ABC-BAD8-9160722413C2}" destId="{05A8FD9F-A565-44E4-A24E-BD5F20E3876D}" srcOrd="0" destOrd="0" presId="urn:microsoft.com/office/officeart/2008/layout/BendingPictureCaptionList"/>
    <dgm:cxn modelId="{62DD4F3C-09F0-40D4-9538-CC3B07D4699F}" type="presOf" srcId="{608ED03D-751C-44B3-92B7-E3490473A5BB}" destId="{817B93A4-C42B-4557-B6F9-90A5025B8994}" srcOrd="0" destOrd="0" presId="urn:microsoft.com/office/officeart/2008/layout/BendingPictureCaptionList"/>
    <dgm:cxn modelId="{9FDBFA2A-FC1C-4983-B466-0A7C1F40C0C1}" srcId="{8C2E8F0C-C65E-4DE1-ABE6-C60D849DD490}" destId="{608ED03D-751C-44B3-92B7-E3490473A5BB}" srcOrd="1" destOrd="0" parTransId="{1B08A83B-122C-45B6-A9F8-B03A4B988BBA}" sibTransId="{6BB3D3B3-3406-4533-9D5C-37218CF48CAA}"/>
    <dgm:cxn modelId="{6690F6DB-4706-40DD-B9D5-DDDA0A84128B}" srcId="{8C2E8F0C-C65E-4DE1-ABE6-C60D849DD490}" destId="{FEC6604A-937D-4C12-8E3A-C22928E6F642}" srcOrd="4" destOrd="0" parTransId="{406A0970-626E-4C7A-8991-D0F009E65DF0}" sibTransId="{49584A9E-93FC-4810-A998-251DC669B38E}"/>
    <dgm:cxn modelId="{D912AFB5-2E89-46A0-B548-2C7397EE396E}" type="presOf" srcId="{7D971EF1-24A8-4965-ADED-293BC5B030DB}" destId="{A6391789-425F-43DE-AE76-8E7104E35727}" srcOrd="0" destOrd="0" presId="urn:microsoft.com/office/officeart/2008/layout/BendingPictureCaptionList"/>
    <dgm:cxn modelId="{6860D4E4-3745-4F15-89EA-F1AA5654DA03}" type="presOf" srcId="{861202AB-DF6D-4114-942F-721F5054BDC8}" destId="{FC1131FA-9CA5-43A1-96D9-5467CD0362E8}" srcOrd="0" destOrd="0" presId="urn:microsoft.com/office/officeart/2008/layout/BendingPictureCaptionList"/>
    <dgm:cxn modelId="{D31EFB00-07B1-4963-B485-00AF34C5E244}" srcId="{8C2E8F0C-C65E-4DE1-ABE6-C60D849DD490}" destId="{C627ADAD-65D4-422B-B51D-AC51FE035979}" srcOrd="2" destOrd="0" parTransId="{35451350-D283-4A60-98D4-FA31E9F2EE7E}" sibTransId="{3C54881D-5A35-4397-93D3-477941F1A9CC}"/>
    <dgm:cxn modelId="{04B69494-7E64-4703-B4D5-3A25B37666C9}" srcId="{8C2E8F0C-C65E-4DE1-ABE6-C60D849DD490}" destId="{82319133-3F62-4ABC-BAD8-9160722413C2}" srcOrd="5" destOrd="0" parTransId="{9859457E-A8B7-4C3F-B684-541FB0DBEB84}" sibTransId="{1F4BD1C0-C988-4579-8A26-3B205C58A7EB}"/>
    <dgm:cxn modelId="{16B2BB43-965E-4086-A0D2-75BDAF57C245}" type="presOf" srcId="{C627ADAD-65D4-422B-B51D-AC51FE035979}" destId="{9724CF8A-BDD1-4123-8A61-713FE96B6CE5}" srcOrd="0" destOrd="0" presId="urn:microsoft.com/office/officeart/2008/layout/BendingPictureCaptionList"/>
    <dgm:cxn modelId="{3337D95D-6BE6-4BC5-89B9-0574A302C3BD}" srcId="{8C2E8F0C-C65E-4DE1-ABE6-C60D849DD490}" destId="{861202AB-DF6D-4114-942F-721F5054BDC8}" srcOrd="3" destOrd="0" parTransId="{16ADE628-68FC-4E59-9777-8E7537D0607D}" sibTransId="{0E58961F-3286-41CF-9D9B-4D4838A8B3B1}"/>
    <dgm:cxn modelId="{D1ADCB81-EB0B-42FF-9549-95265EB39BF5}" srcId="{8C2E8F0C-C65E-4DE1-ABE6-C60D849DD490}" destId="{7D971EF1-24A8-4965-ADED-293BC5B030DB}" srcOrd="6" destOrd="0" parTransId="{C3AA76C1-297A-4DC1-894A-038C29AE1864}" sibTransId="{03C6B2D8-CCB4-4DE2-B536-0D90A185AC8A}"/>
    <dgm:cxn modelId="{AC85161E-FF77-4CE1-B2C8-53B3DE114B90}" type="presOf" srcId="{FEC6604A-937D-4C12-8E3A-C22928E6F642}" destId="{47BD1036-6090-452A-AE6D-6AD5094DF397}" srcOrd="0" destOrd="0" presId="urn:microsoft.com/office/officeart/2008/layout/BendingPictureCaptionList"/>
    <dgm:cxn modelId="{973FCD7B-775C-4681-B779-CFCE88BF41BF}" srcId="{8C2E8F0C-C65E-4DE1-ABE6-C60D849DD490}" destId="{8912C718-225C-4169-862B-8AFC149B6922}" srcOrd="0" destOrd="0" parTransId="{F2150FFA-04A9-47C2-BD14-E491BC1AE793}" sibTransId="{E5B720DF-01A8-4315-B848-55CD92FA5794}"/>
    <dgm:cxn modelId="{D48A67FD-8904-4BEA-A8D7-83EFE6EBC3E4}" type="presOf" srcId="{8912C718-225C-4169-862B-8AFC149B6922}" destId="{85FCC2EA-E91A-4F04-822B-AB1586A2653F}" srcOrd="0" destOrd="0" presId="urn:microsoft.com/office/officeart/2008/layout/BendingPictureCaptionList"/>
    <dgm:cxn modelId="{41EE3F76-D207-420C-B9C5-51C54E504AF2}" type="presOf" srcId="{07F038B2-20CF-4209-814D-7A48374506A0}" destId="{539E775A-1635-453D-A1D0-7D602163514B}" srcOrd="0" destOrd="0" presId="urn:microsoft.com/office/officeart/2008/layout/BendingPictureCaptionList"/>
    <dgm:cxn modelId="{A30ABB99-CE3A-4CA6-84C1-B7F63FBA5F97}" srcId="{8C2E8F0C-C65E-4DE1-ABE6-C60D849DD490}" destId="{07F038B2-20CF-4209-814D-7A48374506A0}" srcOrd="7" destOrd="0" parTransId="{11465DAC-EC8F-4C85-9DE1-272FA3CD76A9}" sibTransId="{BB9B4856-78B3-42CE-93DD-DCFB0B4575C5}"/>
    <dgm:cxn modelId="{2EFFA420-6D2C-46F8-A5A2-215F498A4BB6}" type="presParOf" srcId="{9BF60237-22D8-4DA2-A1FB-B6F2F26876A9}" destId="{EDA093A7-B0A1-4CD6-B13B-667C7B0730A5}" srcOrd="0" destOrd="0" presId="urn:microsoft.com/office/officeart/2008/layout/BendingPictureCaptionList"/>
    <dgm:cxn modelId="{DE46D222-2499-4EEE-BDEC-3D9C9295741B}" type="presParOf" srcId="{EDA093A7-B0A1-4CD6-B13B-667C7B0730A5}" destId="{9077083B-4366-4F9A-A3D1-332C8DBAE7EF}" srcOrd="0" destOrd="0" presId="urn:microsoft.com/office/officeart/2008/layout/BendingPictureCaptionList"/>
    <dgm:cxn modelId="{D0BF3AE0-0A39-4C3A-9D0D-692C02C01DC0}" type="presParOf" srcId="{EDA093A7-B0A1-4CD6-B13B-667C7B0730A5}" destId="{85FCC2EA-E91A-4F04-822B-AB1586A2653F}" srcOrd="1" destOrd="0" presId="urn:microsoft.com/office/officeart/2008/layout/BendingPictureCaptionList"/>
    <dgm:cxn modelId="{7E64D9D3-B1DB-4BF1-962E-ABE217F89899}" type="presParOf" srcId="{9BF60237-22D8-4DA2-A1FB-B6F2F26876A9}" destId="{850C604B-66A6-4022-A267-DF2134BDE7CF}" srcOrd="1" destOrd="0" presId="urn:microsoft.com/office/officeart/2008/layout/BendingPictureCaptionList"/>
    <dgm:cxn modelId="{4BBE0C8A-BC8D-4955-BAE1-4C2EB2B40435}" type="presParOf" srcId="{9BF60237-22D8-4DA2-A1FB-B6F2F26876A9}" destId="{B0F4548A-35F5-4756-B102-BF15A1AD98B8}" srcOrd="2" destOrd="0" presId="urn:microsoft.com/office/officeart/2008/layout/BendingPictureCaptionList"/>
    <dgm:cxn modelId="{CE184114-5FE3-4B4F-8CD5-16304486E8D7}" type="presParOf" srcId="{B0F4548A-35F5-4756-B102-BF15A1AD98B8}" destId="{280F8432-76DF-4F46-84E8-28C590361EF3}" srcOrd="0" destOrd="0" presId="urn:microsoft.com/office/officeart/2008/layout/BendingPictureCaptionList"/>
    <dgm:cxn modelId="{0F212A8B-34A3-4036-AABA-1A71DA827890}" type="presParOf" srcId="{B0F4548A-35F5-4756-B102-BF15A1AD98B8}" destId="{817B93A4-C42B-4557-B6F9-90A5025B8994}" srcOrd="1" destOrd="0" presId="urn:microsoft.com/office/officeart/2008/layout/BendingPictureCaptionList"/>
    <dgm:cxn modelId="{31362581-B9A0-4341-8CE1-CE9868FE1456}" type="presParOf" srcId="{9BF60237-22D8-4DA2-A1FB-B6F2F26876A9}" destId="{A5E0260F-6EDE-4CA4-90DE-3C95F1C4953A}" srcOrd="3" destOrd="0" presId="urn:microsoft.com/office/officeart/2008/layout/BendingPictureCaptionList"/>
    <dgm:cxn modelId="{8E8F52E2-12C8-410A-8AED-B81596E8E806}" type="presParOf" srcId="{9BF60237-22D8-4DA2-A1FB-B6F2F26876A9}" destId="{3E22A62B-53D2-4AAC-9118-2313016201FF}" srcOrd="4" destOrd="0" presId="urn:microsoft.com/office/officeart/2008/layout/BendingPictureCaptionList"/>
    <dgm:cxn modelId="{307D494F-3B27-4F42-B352-A1300402B377}" type="presParOf" srcId="{3E22A62B-53D2-4AAC-9118-2313016201FF}" destId="{86740A8E-2E3F-411F-ACC9-111C2B321E2E}" srcOrd="0" destOrd="0" presId="urn:microsoft.com/office/officeart/2008/layout/BendingPictureCaptionList"/>
    <dgm:cxn modelId="{8128E570-A6C3-49EC-A60A-B0E2A1E40827}" type="presParOf" srcId="{3E22A62B-53D2-4AAC-9118-2313016201FF}" destId="{9724CF8A-BDD1-4123-8A61-713FE96B6CE5}" srcOrd="1" destOrd="0" presId="urn:microsoft.com/office/officeart/2008/layout/BendingPictureCaptionList"/>
    <dgm:cxn modelId="{FCFCDB89-3BC8-4C58-86BC-1AE366EF5125}" type="presParOf" srcId="{9BF60237-22D8-4DA2-A1FB-B6F2F26876A9}" destId="{039E6683-6909-4B43-8CCC-C0CF86F7BC15}" srcOrd="5" destOrd="0" presId="urn:microsoft.com/office/officeart/2008/layout/BendingPictureCaptionList"/>
    <dgm:cxn modelId="{8893A122-3B0F-4C61-A83B-4EB5057F911D}" type="presParOf" srcId="{9BF60237-22D8-4DA2-A1FB-B6F2F26876A9}" destId="{F2254F59-7CE9-4582-8C06-D963775E0E7A}" srcOrd="6" destOrd="0" presId="urn:microsoft.com/office/officeart/2008/layout/BendingPictureCaptionList"/>
    <dgm:cxn modelId="{1F4FD450-5B75-4076-8168-7599C4ACCEC6}" type="presParOf" srcId="{F2254F59-7CE9-4582-8C06-D963775E0E7A}" destId="{24A5961F-6BB2-4ED7-9C10-2770B1A21494}" srcOrd="0" destOrd="0" presId="urn:microsoft.com/office/officeart/2008/layout/BendingPictureCaptionList"/>
    <dgm:cxn modelId="{B36E7D43-BA09-4700-BF33-EBADBFD17C9C}" type="presParOf" srcId="{F2254F59-7CE9-4582-8C06-D963775E0E7A}" destId="{FC1131FA-9CA5-43A1-96D9-5467CD0362E8}" srcOrd="1" destOrd="0" presId="urn:microsoft.com/office/officeart/2008/layout/BendingPictureCaptionList"/>
    <dgm:cxn modelId="{81610F33-F8C1-4DBC-BE82-853ED9CA7257}" type="presParOf" srcId="{9BF60237-22D8-4DA2-A1FB-B6F2F26876A9}" destId="{21DF5DB0-C5FD-42A4-BDB4-3E4EBF0CE322}" srcOrd="7" destOrd="0" presId="urn:microsoft.com/office/officeart/2008/layout/BendingPictureCaptionList"/>
    <dgm:cxn modelId="{EDD7E8AE-1DD6-4F9F-9F53-F2CB209BB3A3}" type="presParOf" srcId="{9BF60237-22D8-4DA2-A1FB-B6F2F26876A9}" destId="{0037E019-5784-46A3-A281-168CC7B0E300}" srcOrd="8" destOrd="0" presId="urn:microsoft.com/office/officeart/2008/layout/BendingPictureCaptionList"/>
    <dgm:cxn modelId="{9CAE5A58-A194-4508-A019-B2A4645E2F48}" type="presParOf" srcId="{0037E019-5784-46A3-A281-168CC7B0E300}" destId="{639F0D9B-0B4B-4720-8074-AA9E07345B3E}" srcOrd="0" destOrd="0" presId="urn:microsoft.com/office/officeart/2008/layout/BendingPictureCaptionList"/>
    <dgm:cxn modelId="{2DAFC6D6-53CD-4402-9922-74A4798347E3}" type="presParOf" srcId="{0037E019-5784-46A3-A281-168CC7B0E300}" destId="{47BD1036-6090-452A-AE6D-6AD5094DF397}" srcOrd="1" destOrd="0" presId="urn:microsoft.com/office/officeart/2008/layout/BendingPictureCaptionList"/>
    <dgm:cxn modelId="{E8AA4CF3-3D18-4C5F-AD89-BDD2F1954DFA}" type="presParOf" srcId="{9BF60237-22D8-4DA2-A1FB-B6F2F26876A9}" destId="{92F94713-C722-41A1-A1AF-0869253E59D2}" srcOrd="9" destOrd="0" presId="urn:microsoft.com/office/officeart/2008/layout/BendingPictureCaptionList"/>
    <dgm:cxn modelId="{A5A85159-439A-4A4F-8B6A-CD5D85BF878F}" type="presParOf" srcId="{9BF60237-22D8-4DA2-A1FB-B6F2F26876A9}" destId="{CD17B591-456C-44B8-BA97-BF44060AFD3B}" srcOrd="10" destOrd="0" presId="urn:microsoft.com/office/officeart/2008/layout/BendingPictureCaptionList"/>
    <dgm:cxn modelId="{D65A99C8-C32E-4987-9884-2A3651861B4B}" type="presParOf" srcId="{CD17B591-456C-44B8-BA97-BF44060AFD3B}" destId="{A93C8810-B234-4CF7-90D2-FB8479C024E0}" srcOrd="0" destOrd="0" presId="urn:microsoft.com/office/officeart/2008/layout/BendingPictureCaptionList"/>
    <dgm:cxn modelId="{13F50DFD-FD0B-4BE1-8EC6-D37AD1B76E46}" type="presParOf" srcId="{CD17B591-456C-44B8-BA97-BF44060AFD3B}" destId="{05A8FD9F-A565-44E4-A24E-BD5F20E3876D}" srcOrd="1" destOrd="0" presId="urn:microsoft.com/office/officeart/2008/layout/BendingPictureCaptionList"/>
    <dgm:cxn modelId="{DC6E49CC-04B0-4765-A18F-63CF877197A4}" type="presParOf" srcId="{9BF60237-22D8-4DA2-A1FB-B6F2F26876A9}" destId="{CEC0654A-ADB2-4EA7-83B6-CA8F02371E65}" srcOrd="11" destOrd="0" presId="urn:microsoft.com/office/officeart/2008/layout/BendingPictureCaptionList"/>
    <dgm:cxn modelId="{260F6808-E96C-4099-9166-D77EB1665144}" type="presParOf" srcId="{9BF60237-22D8-4DA2-A1FB-B6F2F26876A9}" destId="{0FCCBDB8-432A-43EF-9D77-6ED9B01EC328}" srcOrd="12" destOrd="0" presId="urn:microsoft.com/office/officeart/2008/layout/BendingPictureCaptionList"/>
    <dgm:cxn modelId="{393673B9-DA45-4FA7-90E5-85939C4A1C8E}" type="presParOf" srcId="{0FCCBDB8-432A-43EF-9D77-6ED9B01EC328}" destId="{94BA043A-FFC7-4552-B0BC-51447407759B}" srcOrd="0" destOrd="0" presId="urn:microsoft.com/office/officeart/2008/layout/BendingPictureCaptionList"/>
    <dgm:cxn modelId="{7A86375C-9E88-4A37-B5A9-FD39BDC71AF9}" type="presParOf" srcId="{0FCCBDB8-432A-43EF-9D77-6ED9B01EC328}" destId="{A6391789-425F-43DE-AE76-8E7104E35727}" srcOrd="1" destOrd="0" presId="urn:microsoft.com/office/officeart/2008/layout/BendingPictureCaptionList"/>
    <dgm:cxn modelId="{49BB5702-CFE3-472C-BF2B-8D73C4156A04}" type="presParOf" srcId="{9BF60237-22D8-4DA2-A1FB-B6F2F26876A9}" destId="{46D2297E-D3AF-4061-AE6D-F80BDCA07A70}" srcOrd="13" destOrd="0" presId="urn:microsoft.com/office/officeart/2008/layout/BendingPictureCaptionList"/>
    <dgm:cxn modelId="{D075C74E-7DB8-4604-9164-92C6A1055471}" type="presParOf" srcId="{9BF60237-22D8-4DA2-A1FB-B6F2F26876A9}" destId="{78A5480A-165E-4738-8BC0-74DC5EBDF6AD}" srcOrd="14" destOrd="0" presId="urn:microsoft.com/office/officeart/2008/layout/BendingPictureCaptionList"/>
    <dgm:cxn modelId="{D8F6589D-13CE-4289-8889-3344DF6E943A}" type="presParOf" srcId="{78A5480A-165E-4738-8BC0-74DC5EBDF6AD}" destId="{DB677930-A178-492C-BBEF-17C9B65D3485}" srcOrd="0" destOrd="0" presId="urn:microsoft.com/office/officeart/2008/layout/BendingPictureCaptionList"/>
    <dgm:cxn modelId="{96F773D0-A18F-44E9-9459-44FCEBEAFCD7}" type="presParOf" srcId="{78A5480A-165E-4738-8BC0-74DC5EBDF6AD}" destId="{539E775A-1635-453D-A1D0-7D602163514B}" srcOrd="1" destOrd="0" presId="urn:microsoft.com/office/officeart/2008/layout/BendingPictureCa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2E8F0C-C65E-4DE1-ABE6-C60D849DD490}" type="doc">
      <dgm:prSet loTypeId="urn:microsoft.com/office/officeart/2005/8/layout/vList3" loCatId="picture" qsTypeId="urn:microsoft.com/office/officeart/2005/8/quickstyle/simple3" qsCatId="simple" csTypeId="urn:microsoft.com/office/officeart/2005/8/colors/accent1_1" csCatId="accent1" phldr="1"/>
      <dgm:spPr/>
      <dgm:t>
        <a:bodyPr/>
        <a:lstStyle/>
        <a:p>
          <a:endParaRPr lang="tr-TR"/>
        </a:p>
      </dgm:t>
    </dgm:pt>
    <dgm:pt modelId="{37D80531-EB37-4D54-9205-9921A7665FF4}">
      <dgm:prSet/>
      <dgm:spPr/>
      <dgm:t>
        <a:bodyPr/>
        <a:lstStyle/>
        <a:p>
          <a:pPr rtl="0"/>
          <a:r>
            <a:rPr lang="tr-TR" b="1" dirty="0">
              <a:solidFill>
                <a:srgbClr val="222268"/>
              </a:solidFill>
            </a:rPr>
            <a:t>Avrupa Çevre Ajansı</a:t>
          </a:r>
        </a:p>
      </dgm:t>
    </dgm:pt>
    <dgm:pt modelId="{1510EED4-924A-4E74-9DD9-FB61884547C7}" type="parTrans" cxnId="{0AAC529D-075B-4F09-9C64-6B3F2302CFB9}">
      <dgm:prSet/>
      <dgm:spPr/>
      <dgm:t>
        <a:bodyPr/>
        <a:lstStyle/>
        <a:p>
          <a:endParaRPr lang="tr-TR"/>
        </a:p>
      </dgm:t>
    </dgm:pt>
    <dgm:pt modelId="{6930A4E0-73EA-444C-B3AF-FAA433360F3E}" type="sibTrans" cxnId="{0AAC529D-075B-4F09-9C64-6B3F2302CFB9}">
      <dgm:prSet/>
      <dgm:spPr/>
      <dgm:t>
        <a:bodyPr/>
        <a:lstStyle/>
        <a:p>
          <a:endParaRPr lang="tr-TR"/>
        </a:p>
      </dgm:t>
    </dgm:pt>
    <dgm:pt modelId="{7EFB437D-4645-41FB-BC3B-D2C86A78378B}">
      <dgm:prSet/>
      <dgm:spPr/>
      <dgm:t>
        <a:bodyPr/>
        <a:lstStyle/>
        <a:p>
          <a:pPr rtl="0"/>
          <a:r>
            <a:rPr lang="en-GB" b="1" dirty="0" err="1">
              <a:solidFill>
                <a:srgbClr val="222268"/>
              </a:solidFill>
            </a:rPr>
            <a:t>Avrupa</a:t>
          </a:r>
          <a:r>
            <a:rPr lang="en-GB" b="1" dirty="0">
              <a:solidFill>
                <a:srgbClr val="222268"/>
              </a:solidFill>
            </a:rPr>
            <a:t> </a:t>
          </a:r>
          <a:r>
            <a:rPr lang="en-GB" b="1" dirty="0" err="1">
              <a:solidFill>
                <a:srgbClr val="222268"/>
              </a:solidFill>
            </a:rPr>
            <a:t>Uyuşturucu</a:t>
          </a:r>
          <a:r>
            <a:rPr lang="en-GB" b="1" dirty="0">
              <a:solidFill>
                <a:srgbClr val="222268"/>
              </a:solidFill>
            </a:rPr>
            <a:t> </a:t>
          </a:r>
          <a:r>
            <a:rPr lang="en-GB" b="1" dirty="0" err="1">
              <a:solidFill>
                <a:srgbClr val="222268"/>
              </a:solidFill>
            </a:rPr>
            <a:t>ve</a:t>
          </a:r>
          <a:r>
            <a:rPr lang="en-GB" b="1" dirty="0">
              <a:solidFill>
                <a:srgbClr val="222268"/>
              </a:solidFill>
            </a:rPr>
            <a:t> </a:t>
          </a:r>
          <a:r>
            <a:rPr lang="en-GB" b="1" dirty="0" err="1">
              <a:solidFill>
                <a:srgbClr val="222268"/>
              </a:solidFill>
            </a:rPr>
            <a:t>Uyuşturucu</a:t>
          </a:r>
          <a:r>
            <a:rPr lang="en-GB" b="1" dirty="0">
              <a:solidFill>
                <a:srgbClr val="222268"/>
              </a:solidFill>
            </a:rPr>
            <a:t> </a:t>
          </a:r>
          <a:r>
            <a:rPr lang="en-GB" b="1" dirty="0" err="1">
              <a:solidFill>
                <a:srgbClr val="222268"/>
              </a:solidFill>
            </a:rPr>
            <a:t>Bağımlılığını</a:t>
          </a:r>
          <a:r>
            <a:rPr lang="en-GB" b="1" dirty="0">
              <a:solidFill>
                <a:srgbClr val="222268"/>
              </a:solidFill>
            </a:rPr>
            <a:t> </a:t>
          </a:r>
          <a:r>
            <a:rPr lang="en-GB" b="1" dirty="0" err="1">
              <a:solidFill>
                <a:srgbClr val="222268"/>
              </a:solidFill>
            </a:rPr>
            <a:t>İzleme</a:t>
          </a:r>
          <a:r>
            <a:rPr lang="en-GB" b="1" dirty="0">
              <a:solidFill>
                <a:srgbClr val="222268"/>
              </a:solidFill>
            </a:rPr>
            <a:t> </a:t>
          </a:r>
          <a:r>
            <a:rPr lang="en-GB" b="1" dirty="0" err="1">
              <a:solidFill>
                <a:srgbClr val="222268"/>
              </a:solidFill>
            </a:rPr>
            <a:t>Merkezi</a:t>
          </a:r>
          <a:r>
            <a:rPr lang="tr-TR" b="1" dirty="0">
              <a:solidFill>
                <a:srgbClr val="222268"/>
              </a:solidFill>
            </a:rPr>
            <a:t> (EMCDDA)</a:t>
          </a:r>
        </a:p>
      </dgm:t>
    </dgm:pt>
    <dgm:pt modelId="{23E8B897-EA50-4BB2-A796-D336621E6A38}" type="parTrans" cxnId="{5FB619C2-2194-4814-A894-1E087FEF07D7}">
      <dgm:prSet/>
      <dgm:spPr/>
      <dgm:t>
        <a:bodyPr/>
        <a:lstStyle/>
        <a:p>
          <a:endParaRPr lang="tr-TR"/>
        </a:p>
      </dgm:t>
    </dgm:pt>
    <dgm:pt modelId="{A2CDE682-A242-47F4-95CC-FF497EBB65BD}" type="sibTrans" cxnId="{5FB619C2-2194-4814-A894-1E087FEF07D7}">
      <dgm:prSet/>
      <dgm:spPr/>
      <dgm:t>
        <a:bodyPr/>
        <a:lstStyle/>
        <a:p>
          <a:endParaRPr lang="tr-TR"/>
        </a:p>
      </dgm:t>
    </dgm:pt>
    <dgm:pt modelId="{90F1276B-2789-4F9B-9D12-AB91FCF9969F}">
      <dgm:prSet/>
      <dgm:spPr/>
      <dgm:t>
        <a:bodyPr/>
        <a:lstStyle/>
        <a:p>
          <a:pPr rtl="0"/>
          <a:r>
            <a:rPr lang="tr-TR" b="1" dirty="0">
              <a:solidFill>
                <a:srgbClr val="222268"/>
              </a:solidFill>
            </a:rPr>
            <a:t>2000 yılından bu yana katılım sağlanmaktadır.</a:t>
          </a:r>
        </a:p>
      </dgm:t>
    </dgm:pt>
    <dgm:pt modelId="{EC34F930-CEA9-4664-9DB1-52C7292DA141}" type="parTrans" cxnId="{E75A88AB-7428-4192-89BF-B28AE8AB772D}">
      <dgm:prSet/>
      <dgm:spPr/>
      <dgm:t>
        <a:bodyPr/>
        <a:lstStyle/>
        <a:p>
          <a:endParaRPr lang="tr-TR"/>
        </a:p>
      </dgm:t>
    </dgm:pt>
    <dgm:pt modelId="{FBD1EBE7-1DE4-4154-922D-19F9A91AAB6D}" type="sibTrans" cxnId="{E75A88AB-7428-4192-89BF-B28AE8AB772D}">
      <dgm:prSet/>
      <dgm:spPr/>
      <dgm:t>
        <a:bodyPr/>
        <a:lstStyle/>
        <a:p>
          <a:endParaRPr lang="tr-TR"/>
        </a:p>
      </dgm:t>
    </dgm:pt>
    <dgm:pt modelId="{76596150-9DC1-46BF-9F04-2FBBF122E76E}">
      <dgm:prSet/>
      <dgm:spPr/>
      <dgm:t>
        <a:bodyPr/>
        <a:lstStyle/>
        <a:p>
          <a:pPr rtl="0"/>
          <a:r>
            <a:rPr lang="tr-TR" b="1" dirty="0">
              <a:solidFill>
                <a:srgbClr val="222268"/>
              </a:solidFill>
            </a:rPr>
            <a:t>2007 yılından bu yana katılım sağlanmaktadır.</a:t>
          </a:r>
        </a:p>
      </dgm:t>
    </dgm:pt>
    <dgm:pt modelId="{BBF09B41-60CE-497D-83C4-975E3026ADA5}" type="parTrans" cxnId="{8B630CA3-EFF2-4E99-93E8-D71F38E9D719}">
      <dgm:prSet/>
      <dgm:spPr/>
      <dgm:t>
        <a:bodyPr/>
        <a:lstStyle/>
        <a:p>
          <a:endParaRPr lang="tr-TR"/>
        </a:p>
      </dgm:t>
    </dgm:pt>
    <dgm:pt modelId="{F7B15AA3-7E80-40DC-8F5C-2C0495C053AE}" type="sibTrans" cxnId="{8B630CA3-EFF2-4E99-93E8-D71F38E9D719}">
      <dgm:prSet/>
      <dgm:spPr/>
      <dgm:t>
        <a:bodyPr/>
        <a:lstStyle/>
        <a:p>
          <a:endParaRPr lang="tr-TR"/>
        </a:p>
      </dgm:t>
    </dgm:pt>
    <dgm:pt modelId="{28C947FE-BBD2-4A60-A7E2-F41FD7D8A8FC}">
      <dgm:prSet/>
      <dgm:spPr/>
      <dgm:t>
        <a:bodyPr/>
        <a:lstStyle/>
        <a:p>
          <a:pPr rtl="0"/>
          <a:r>
            <a:rPr lang="tr-TR" b="1" dirty="0">
              <a:solidFill>
                <a:srgbClr val="222268"/>
              </a:solidFill>
            </a:rPr>
            <a:t>Çevre ve Şehircilik Bakanlığı</a:t>
          </a:r>
        </a:p>
      </dgm:t>
    </dgm:pt>
    <dgm:pt modelId="{9708B03E-960B-4CCA-A0B8-6463FCD8C443}" type="parTrans" cxnId="{6C91B707-5522-4184-B683-BFB488A682B8}">
      <dgm:prSet/>
      <dgm:spPr/>
      <dgm:t>
        <a:bodyPr/>
        <a:lstStyle/>
        <a:p>
          <a:endParaRPr lang="tr-TR"/>
        </a:p>
      </dgm:t>
    </dgm:pt>
    <dgm:pt modelId="{2666A3C1-93C4-4372-A396-52944B0626D3}" type="sibTrans" cxnId="{6C91B707-5522-4184-B683-BFB488A682B8}">
      <dgm:prSet/>
      <dgm:spPr/>
      <dgm:t>
        <a:bodyPr/>
        <a:lstStyle/>
        <a:p>
          <a:endParaRPr lang="tr-TR"/>
        </a:p>
      </dgm:t>
    </dgm:pt>
    <dgm:pt modelId="{87BE8259-C16B-4AC7-BD3A-7B869F8B1A67}">
      <dgm:prSet/>
      <dgm:spPr/>
      <dgm:t>
        <a:bodyPr/>
        <a:lstStyle/>
        <a:p>
          <a:pPr rtl="0"/>
          <a:endParaRPr lang="tr-TR" b="1" dirty="0">
            <a:solidFill>
              <a:srgbClr val="222268"/>
            </a:solidFill>
          </a:endParaRPr>
        </a:p>
      </dgm:t>
    </dgm:pt>
    <dgm:pt modelId="{CB3CBEF6-AC1E-41D0-A7E8-AAE5C706130E}" type="parTrans" cxnId="{667D0019-1401-499F-A238-D2D9F061C4B6}">
      <dgm:prSet/>
      <dgm:spPr/>
      <dgm:t>
        <a:bodyPr/>
        <a:lstStyle/>
        <a:p>
          <a:endParaRPr lang="tr-TR"/>
        </a:p>
      </dgm:t>
    </dgm:pt>
    <dgm:pt modelId="{271E6EFF-9414-4C0A-95E6-02CAF71E792D}" type="sibTrans" cxnId="{667D0019-1401-499F-A238-D2D9F061C4B6}">
      <dgm:prSet/>
      <dgm:spPr/>
      <dgm:t>
        <a:bodyPr/>
        <a:lstStyle/>
        <a:p>
          <a:endParaRPr lang="tr-TR"/>
        </a:p>
      </dgm:t>
    </dgm:pt>
    <dgm:pt modelId="{45D3416E-C515-4DE4-AA0A-A60101FFCA30}">
      <dgm:prSet/>
      <dgm:spPr/>
      <dgm:t>
        <a:bodyPr/>
        <a:lstStyle/>
        <a:p>
          <a:pPr rtl="0"/>
          <a:r>
            <a:rPr lang="tr-TR" b="1" dirty="0">
              <a:solidFill>
                <a:srgbClr val="222268"/>
              </a:solidFill>
            </a:rPr>
            <a:t>Türkiye Uyuşturucu ve Uyuşturucu Bağımlılığı ile Mücadele İzleme Merkezi (TUBİM) </a:t>
          </a:r>
        </a:p>
      </dgm:t>
    </dgm:pt>
    <dgm:pt modelId="{9B9B14EA-920A-4EF4-8748-3C62F4D2164C}" type="parTrans" cxnId="{5173CAF3-024B-4AD4-9721-BA2EDB88B39B}">
      <dgm:prSet/>
      <dgm:spPr/>
      <dgm:t>
        <a:bodyPr/>
        <a:lstStyle/>
        <a:p>
          <a:endParaRPr lang="tr-TR"/>
        </a:p>
      </dgm:t>
    </dgm:pt>
    <dgm:pt modelId="{1B7C197D-1692-48F5-B1AD-F62FB62EFBFF}" type="sibTrans" cxnId="{5173CAF3-024B-4AD4-9721-BA2EDB88B39B}">
      <dgm:prSet/>
      <dgm:spPr/>
      <dgm:t>
        <a:bodyPr/>
        <a:lstStyle/>
        <a:p>
          <a:endParaRPr lang="tr-TR"/>
        </a:p>
      </dgm:t>
    </dgm:pt>
    <dgm:pt modelId="{49B794FA-5518-490C-A73B-ADB0DC1392BA}" type="pres">
      <dgm:prSet presAssocID="{8C2E8F0C-C65E-4DE1-ABE6-C60D849DD490}" presName="linearFlow" presStyleCnt="0">
        <dgm:presLayoutVars>
          <dgm:dir/>
          <dgm:resizeHandles val="exact"/>
        </dgm:presLayoutVars>
      </dgm:prSet>
      <dgm:spPr/>
      <dgm:t>
        <a:bodyPr/>
        <a:lstStyle/>
        <a:p>
          <a:endParaRPr lang="tr-TR"/>
        </a:p>
      </dgm:t>
    </dgm:pt>
    <dgm:pt modelId="{58836793-1046-4797-9635-6864A9718886}" type="pres">
      <dgm:prSet presAssocID="{37D80531-EB37-4D54-9205-9921A7665FF4}" presName="composite" presStyleCnt="0"/>
      <dgm:spPr/>
    </dgm:pt>
    <dgm:pt modelId="{40B8C4D1-8E07-421F-87ED-4A9AE3AD1EB0}" type="pres">
      <dgm:prSet presAssocID="{37D80531-EB37-4D54-9205-9921A7665FF4}"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E434E362-11FF-46AF-BD98-52BA649BED56}" type="pres">
      <dgm:prSet presAssocID="{37D80531-EB37-4D54-9205-9921A7665FF4}" presName="txShp" presStyleLbl="node1" presStyleIdx="0" presStyleCnt="2">
        <dgm:presLayoutVars>
          <dgm:bulletEnabled val="1"/>
        </dgm:presLayoutVars>
      </dgm:prSet>
      <dgm:spPr/>
      <dgm:t>
        <a:bodyPr/>
        <a:lstStyle/>
        <a:p>
          <a:endParaRPr lang="tr-TR"/>
        </a:p>
      </dgm:t>
    </dgm:pt>
    <dgm:pt modelId="{0C7655BF-FAEC-49A1-AE48-5EEFF07EBF6F}" type="pres">
      <dgm:prSet presAssocID="{6930A4E0-73EA-444C-B3AF-FAA433360F3E}" presName="spacing" presStyleCnt="0"/>
      <dgm:spPr/>
    </dgm:pt>
    <dgm:pt modelId="{39AADFDF-BC8B-477C-809D-68EA0642235D}" type="pres">
      <dgm:prSet presAssocID="{7EFB437D-4645-41FB-BC3B-D2C86A78378B}" presName="composite" presStyleCnt="0"/>
      <dgm:spPr/>
    </dgm:pt>
    <dgm:pt modelId="{708599AD-A354-4150-983A-0B0E86290DE1}" type="pres">
      <dgm:prSet presAssocID="{7EFB437D-4645-41FB-BC3B-D2C86A78378B}"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56EF3BAC-FF34-482F-B5DF-4723C37063A2}" type="pres">
      <dgm:prSet presAssocID="{7EFB437D-4645-41FB-BC3B-D2C86A78378B}" presName="txShp" presStyleLbl="node1" presStyleIdx="1" presStyleCnt="2">
        <dgm:presLayoutVars>
          <dgm:bulletEnabled val="1"/>
        </dgm:presLayoutVars>
      </dgm:prSet>
      <dgm:spPr/>
      <dgm:t>
        <a:bodyPr/>
        <a:lstStyle/>
        <a:p>
          <a:endParaRPr lang="tr-TR"/>
        </a:p>
      </dgm:t>
    </dgm:pt>
  </dgm:ptLst>
  <dgm:cxnLst>
    <dgm:cxn modelId="{EB35F97A-B54A-4343-8313-7F037AE908DD}" type="presOf" srcId="{37D80531-EB37-4D54-9205-9921A7665FF4}" destId="{E434E362-11FF-46AF-BD98-52BA649BED56}" srcOrd="0" destOrd="0" presId="urn:microsoft.com/office/officeart/2005/8/layout/vList3"/>
    <dgm:cxn modelId="{8E9B0CA2-20A6-4176-8727-20DA88A5B024}" type="presOf" srcId="{28C947FE-BBD2-4A60-A7E2-F41FD7D8A8FC}" destId="{E434E362-11FF-46AF-BD98-52BA649BED56}" srcOrd="0" destOrd="2" presId="urn:microsoft.com/office/officeart/2005/8/layout/vList3"/>
    <dgm:cxn modelId="{6C91B707-5522-4184-B683-BFB488A682B8}" srcId="{37D80531-EB37-4D54-9205-9921A7665FF4}" destId="{28C947FE-BBD2-4A60-A7E2-F41FD7D8A8FC}" srcOrd="1" destOrd="0" parTransId="{9708B03E-960B-4CCA-A0B8-6463FCD8C443}" sibTransId="{2666A3C1-93C4-4372-A396-52944B0626D3}"/>
    <dgm:cxn modelId="{E75A88AB-7428-4192-89BF-B28AE8AB772D}" srcId="{37D80531-EB37-4D54-9205-9921A7665FF4}" destId="{90F1276B-2789-4F9B-9D12-AB91FCF9969F}" srcOrd="0" destOrd="0" parTransId="{EC34F930-CEA9-4664-9DB1-52C7292DA141}" sibTransId="{FBD1EBE7-1DE4-4154-922D-19F9A91AAB6D}"/>
    <dgm:cxn modelId="{0AAC529D-075B-4F09-9C64-6B3F2302CFB9}" srcId="{8C2E8F0C-C65E-4DE1-ABE6-C60D849DD490}" destId="{37D80531-EB37-4D54-9205-9921A7665FF4}" srcOrd="0" destOrd="0" parTransId="{1510EED4-924A-4E74-9DD9-FB61884547C7}" sibTransId="{6930A4E0-73EA-444C-B3AF-FAA433360F3E}"/>
    <dgm:cxn modelId="{342D6045-DFD3-4C42-9D69-9257865DB408}" type="presOf" srcId="{90F1276B-2789-4F9B-9D12-AB91FCF9969F}" destId="{E434E362-11FF-46AF-BD98-52BA649BED56}" srcOrd="0" destOrd="1" presId="urn:microsoft.com/office/officeart/2005/8/layout/vList3"/>
    <dgm:cxn modelId="{5AAEEC5B-D3C3-46FE-8883-7F8D940A95DA}" type="presOf" srcId="{87BE8259-C16B-4AC7-BD3A-7B869F8B1A67}" destId="{56EF3BAC-FF34-482F-B5DF-4723C37063A2}" srcOrd="0" destOrd="3" presId="urn:microsoft.com/office/officeart/2005/8/layout/vList3"/>
    <dgm:cxn modelId="{5173CAF3-024B-4AD4-9721-BA2EDB88B39B}" srcId="{7EFB437D-4645-41FB-BC3B-D2C86A78378B}" destId="{45D3416E-C515-4DE4-AA0A-A60101FFCA30}" srcOrd="1" destOrd="0" parTransId="{9B9B14EA-920A-4EF4-8748-3C62F4D2164C}" sibTransId="{1B7C197D-1692-48F5-B1AD-F62FB62EFBFF}"/>
    <dgm:cxn modelId="{0DCDB07B-C4AA-43B3-95EA-C682B1435742}" type="presOf" srcId="{45D3416E-C515-4DE4-AA0A-A60101FFCA30}" destId="{56EF3BAC-FF34-482F-B5DF-4723C37063A2}" srcOrd="0" destOrd="2" presId="urn:microsoft.com/office/officeart/2005/8/layout/vList3"/>
    <dgm:cxn modelId="{C90B06F8-6D7C-4569-AD58-B973EE7E673E}" type="presOf" srcId="{7EFB437D-4645-41FB-BC3B-D2C86A78378B}" destId="{56EF3BAC-FF34-482F-B5DF-4723C37063A2}" srcOrd="0" destOrd="0" presId="urn:microsoft.com/office/officeart/2005/8/layout/vList3"/>
    <dgm:cxn modelId="{7DBFA3AD-617D-4267-9EBF-946E296C0DB4}" type="presOf" srcId="{76596150-9DC1-46BF-9F04-2FBBF122E76E}" destId="{56EF3BAC-FF34-482F-B5DF-4723C37063A2}" srcOrd="0" destOrd="1" presId="urn:microsoft.com/office/officeart/2005/8/layout/vList3"/>
    <dgm:cxn modelId="{8B630CA3-EFF2-4E99-93E8-D71F38E9D719}" srcId="{7EFB437D-4645-41FB-BC3B-D2C86A78378B}" destId="{76596150-9DC1-46BF-9F04-2FBBF122E76E}" srcOrd="0" destOrd="0" parTransId="{BBF09B41-60CE-497D-83C4-975E3026ADA5}" sibTransId="{F7B15AA3-7E80-40DC-8F5C-2C0495C053AE}"/>
    <dgm:cxn modelId="{5FB619C2-2194-4814-A894-1E087FEF07D7}" srcId="{8C2E8F0C-C65E-4DE1-ABE6-C60D849DD490}" destId="{7EFB437D-4645-41FB-BC3B-D2C86A78378B}" srcOrd="1" destOrd="0" parTransId="{23E8B897-EA50-4BB2-A796-D336621E6A38}" sibTransId="{A2CDE682-A242-47F4-95CC-FF497EBB65BD}"/>
    <dgm:cxn modelId="{58B3A959-E9DC-40E1-80C8-ED86979FBF77}" type="presOf" srcId="{8C2E8F0C-C65E-4DE1-ABE6-C60D849DD490}" destId="{49B794FA-5518-490C-A73B-ADB0DC1392BA}" srcOrd="0" destOrd="0" presId="urn:microsoft.com/office/officeart/2005/8/layout/vList3"/>
    <dgm:cxn modelId="{667D0019-1401-499F-A238-D2D9F061C4B6}" srcId="{7EFB437D-4645-41FB-BC3B-D2C86A78378B}" destId="{87BE8259-C16B-4AC7-BD3A-7B869F8B1A67}" srcOrd="2" destOrd="0" parTransId="{CB3CBEF6-AC1E-41D0-A7E8-AAE5C706130E}" sibTransId="{271E6EFF-9414-4C0A-95E6-02CAF71E792D}"/>
    <dgm:cxn modelId="{25B67678-F74C-4CE9-A185-55B9A8B9F076}" type="presParOf" srcId="{49B794FA-5518-490C-A73B-ADB0DC1392BA}" destId="{58836793-1046-4797-9635-6864A9718886}" srcOrd="0" destOrd="0" presId="urn:microsoft.com/office/officeart/2005/8/layout/vList3"/>
    <dgm:cxn modelId="{32D7F630-07FA-4F42-B55F-46028825114B}" type="presParOf" srcId="{58836793-1046-4797-9635-6864A9718886}" destId="{40B8C4D1-8E07-421F-87ED-4A9AE3AD1EB0}" srcOrd="0" destOrd="0" presId="urn:microsoft.com/office/officeart/2005/8/layout/vList3"/>
    <dgm:cxn modelId="{4CBEE4AA-CE6E-44F4-A5FE-E0D26C972BD8}" type="presParOf" srcId="{58836793-1046-4797-9635-6864A9718886}" destId="{E434E362-11FF-46AF-BD98-52BA649BED56}" srcOrd="1" destOrd="0" presId="urn:microsoft.com/office/officeart/2005/8/layout/vList3"/>
    <dgm:cxn modelId="{76CE778B-F021-430E-8ACB-23CC87221DA1}" type="presParOf" srcId="{49B794FA-5518-490C-A73B-ADB0DC1392BA}" destId="{0C7655BF-FAEC-49A1-AE48-5EEFF07EBF6F}" srcOrd="1" destOrd="0" presId="urn:microsoft.com/office/officeart/2005/8/layout/vList3"/>
    <dgm:cxn modelId="{0B55F778-DC18-44F9-8DDD-D3CBB197A060}" type="presParOf" srcId="{49B794FA-5518-490C-A73B-ADB0DC1392BA}" destId="{39AADFDF-BC8B-477C-809D-68EA0642235D}" srcOrd="2" destOrd="0" presId="urn:microsoft.com/office/officeart/2005/8/layout/vList3"/>
    <dgm:cxn modelId="{42A4D7BC-83DD-4E77-9392-2C7CFC11A46B}" type="presParOf" srcId="{39AADFDF-BC8B-477C-809D-68EA0642235D}" destId="{708599AD-A354-4150-983A-0B0E86290DE1}" srcOrd="0" destOrd="0" presId="urn:microsoft.com/office/officeart/2005/8/layout/vList3"/>
    <dgm:cxn modelId="{6B4598D8-2F52-4AB8-B6AC-5653E41429EA}" type="presParOf" srcId="{39AADFDF-BC8B-477C-809D-68EA0642235D}" destId="{56EF3BAC-FF34-482F-B5DF-4723C37063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02711-369E-428E-86FB-F6EA34A7480A}" type="doc">
      <dgm:prSet loTypeId="urn:microsoft.com/office/officeart/2011/layout/InterconnectedBlockProcess" loCatId="process" qsTypeId="urn:microsoft.com/office/officeart/2005/8/quickstyle/3d3" qsCatId="3D" csTypeId="urn:microsoft.com/office/officeart/2005/8/colors/colorful4" csCatId="colorful" phldr="1"/>
      <dgm:spPr/>
      <dgm:t>
        <a:bodyPr/>
        <a:lstStyle/>
        <a:p>
          <a:endParaRPr lang="tr-TR"/>
        </a:p>
      </dgm:t>
    </dgm:pt>
    <dgm:pt modelId="{A684014E-1A38-4E5A-9F2A-E60A7BBFB320}">
      <dgm:prSet phldrT="[Text]" custT="1"/>
      <dgm:spPr/>
      <dgm:t>
        <a:bodyPr/>
        <a:lstStyle/>
        <a:p>
          <a:r>
            <a:rPr lang="tr-TR" sz="1400" b="1" dirty="0"/>
            <a:t>AB Başkanlığı </a:t>
          </a:r>
        </a:p>
        <a:p>
          <a:r>
            <a:rPr lang="tr-TR" sz="1400" b="1" dirty="0"/>
            <a:t>+ Koordinatör Kurumlar</a:t>
          </a:r>
        </a:p>
      </dgm:t>
    </dgm:pt>
    <dgm:pt modelId="{2DB12EAF-6171-4156-8BFE-1DEE3FEFA7C0}" type="parTrans" cxnId="{3310547B-4C9A-4381-8D46-94ED2719085E}">
      <dgm:prSet/>
      <dgm:spPr/>
      <dgm:t>
        <a:bodyPr/>
        <a:lstStyle/>
        <a:p>
          <a:endParaRPr lang="tr-TR"/>
        </a:p>
      </dgm:t>
    </dgm:pt>
    <dgm:pt modelId="{85BE7474-D5CD-43C1-B8F6-1CBF28AFA5FF}" type="sibTrans" cxnId="{3310547B-4C9A-4381-8D46-94ED2719085E}">
      <dgm:prSet/>
      <dgm:spPr/>
      <dgm:t>
        <a:bodyPr/>
        <a:lstStyle/>
        <a:p>
          <a:endParaRPr lang="tr-TR"/>
        </a:p>
      </dgm:t>
    </dgm:pt>
    <dgm:pt modelId="{34A59185-46F7-4732-9096-7E646CFE7249}">
      <dgm:prSet phldrT="[Text]" custT="1"/>
      <dgm:spPr/>
      <dgm:t>
        <a:bodyPr/>
        <a:lstStyle/>
        <a:p>
          <a:pPr algn="l">
            <a:buFont typeface="Wingdings" panose="05000000000000000000" pitchFamily="2" charset="2"/>
            <a:buNone/>
          </a:pPr>
          <a:endParaRPr lang="tr-TR" sz="1800" dirty="0"/>
        </a:p>
        <a:p>
          <a:pPr algn="l">
            <a:buFont typeface="Wingdings" panose="05000000000000000000" pitchFamily="2" charset="2"/>
            <a:buChar char="Ø"/>
          </a:pPr>
          <a:r>
            <a:rPr lang="tr-TR" sz="1800" dirty="0"/>
            <a:t>- Düzenli Bilgi Paylaşımı</a:t>
          </a:r>
        </a:p>
        <a:p>
          <a:pPr algn="l">
            <a:buFont typeface="Wingdings" panose="05000000000000000000" pitchFamily="2" charset="2"/>
            <a:buChar char="Ø"/>
          </a:pPr>
          <a:r>
            <a:rPr lang="tr-TR" sz="1800" dirty="0"/>
            <a:t>- Eğitim İhtiyaç Analizi</a:t>
          </a:r>
        </a:p>
        <a:p>
          <a:pPr algn="l">
            <a:buFont typeface="Wingdings" panose="05000000000000000000" pitchFamily="2" charset="2"/>
            <a:buChar char="Ø"/>
          </a:pPr>
          <a:r>
            <a:rPr lang="tr-TR" sz="1800" dirty="0"/>
            <a:t>- Eğitim Desteği </a:t>
          </a:r>
        </a:p>
        <a:p>
          <a:pPr algn="l">
            <a:buFont typeface="Wingdings" panose="05000000000000000000" pitchFamily="2" charset="2"/>
            <a:buChar char="Ø"/>
          </a:pPr>
          <a:r>
            <a:rPr lang="tr-TR" sz="1800" dirty="0"/>
            <a:t>- BP İrtibat noktalarını Takip/İzleme </a:t>
          </a:r>
          <a:endParaRPr lang="tr-TR" sz="1800" dirty="0" smtClean="0"/>
        </a:p>
        <a:p>
          <a:pPr algn="l">
            <a:buFont typeface="Wingdings" panose="05000000000000000000" pitchFamily="2" charset="2"/>
            <a:buChar char="Ø"/>
          </a:pPr>
          <a:r>
            <a:rPr lang="tr-TR" sz="1800" dirty="0" smtClean="0"/>
            <a:t>AB Kuruluna raporlama</a:t>
          </a:r>
          <a:endParaRPr lang="tr-TR" sz="1800" dirty="0"/>
        </a:p>
      </dgm:t>
    </dgm:pt>
    <dgm:pt modelId="{5454CC96-6D55-4265-875C-AB98067CA1BB}" type="parTrans" cxnId="{23F64A11-C061-468B-9D37-CAF55245B2DD}">
      <dgm:prSet/>
      <dgm:spPr/>
      <dgm:t>
        <a:bodyPr/>
        <a:lstStyle/>
        <a:p>
          <a:endParaRPr lang="tr-TR"/>
        </a:p>
      </dgm:t>
    </dgm:pt>
    <dgm:pt modelId="{4920835A-6055-47D5-BBEA-A56B2F84654F}" type="sibTrans" cxnId="{23F64A11-C061-468B-9D37-CAF55245B2DD}">
      <dgm:prSet/>
      <dgm:spPr/>
      <dgm:t>
        <a:bodyPr/>
        <a:lstStyle/>
        <a:p>
          <a:endParaRPr lang="tr-TR"/>
        </a:p>
      </dgm:t>
    </dgm:pt>
    <dgm:pt modelId="{E810D1CF-5C45-4F95-8766-9279C8A834C4}">
      <dgm:prSet phldrT="[Text]" custT="1"/>
      <dgm:spPr/>
      <dgm:t>
        <a:bodyPr/>
        <a:lstStyle/>
        <a:p>
          <a:r>
            <a:rPr lang="tr-TR" sz="1400" b="1" dirty="0"/>
            <a:t>BP İrtibat Noktaları</a:t>
          </a:r>
        </a:p>
      </dgm:t>
    </dgm:pt>
    <dgm:pt modelId="{652FB4C2-F81E-4426-B15E-E1FCE40D9177}" type="parTrans" cxnId="{7452B501-1121-4BB4-871A-734A563A80CC}">
      <dgm:prSet/>
      <dgm:spPr/>
      <dgm:t>
        <a:bodyPr/>
        <a:lstStyle/>
        <a:p>
          <a:endParaRPr lang="tr-TR"/>
        </a:p>
      </dgm:t>
    </dgm:pt>
    <dgm:pt modelId="{49989F25-80E7-44D0-A4B6-5BADDD8C216B}" type="sibTrans" cxnId="{7452B501-1121-4BB4-871A-734A563A80CC}">
      <dgm:prSet/>
      <dgm:spPr/>
      <dgm:t>
        <a:bodyPr/>
        <a:lstStyle/>
        <a:p>
          <a:endParaRPr lang="tr-TR"/>
        </a:p>
      </dgm:t>
    </dgm:pt>
    <dgm:pt modelId="{55B1E623-1AE7-4D3C-A33E-4AC808B18D6E}">
      <dgm:prSet phldrT="[Text]" custT="1"/>
      <dgm:spPr/>
      <dgm:t>
        <a:bodyPr/>
        <a:lstStyle/>
        <a:p>
          <a:pPr algn="l">
            <a:buFont typeface="Wingdings" panose="05000000000000000000" pitchFamily="2" charset="2"/>
            <a:buChar char="Ø"/>
          </a:pPr>
          <a:r>
            <a:rPr lang="tr-TR" sz="1800" dirty="0"/>
            <a:t>- Kurum </a:t>
          </a:r>
          <a:r>
            <a:rPr lang="tr-TR" sz="1800" dirty="0" err="1" smtClean="0"/>
            <a:t>Kurum</a:t>
          </a:r>
          <a:r>
            <a:rPr lang="tr-TR" sz="1800" dirty="0" smtClean="0"/>
            <a:t> içi/İlgili </a:t>
          </a:r>
          <a:r>
            <a:rPr lang="tr-TR" sz="1800" dirty="0"/>
            <a:t>paydaşlara sektöre bilgiyi  yaygınlaştırma</a:t>
          </a:r>
        </a:p>
        <a:p>
          <a:pPr algn="l">
            <a:buFont typeface="Wingdings" panose="05000000000000000000" pitchFamily="2" charset="2"/>
            <a:buChar char="Ø"/>
          </a:pPr>
          <a:r>
            <a:rPr lang="tr-TR" sz="1800" dirty="0"/>
            <a:t>- Kurum içi birimlere proje desteği </a:t>
          </a:r>
        </a:p>
        <a:p>
          <a:pPr algn="l">
            <a:buFont typeface="Wingdings" panose="05000000000000000000" pitchFamily="2" charset="2"/>
            <a:buChar char="Ø"/>
          </a:pPr>
          <a:r>
            <a:rPr lang="tr-TR" sz="1800" dirty="0"/>
            <a:t>- Uygun çağrı varsa proje hazırlama</a:t>
          </a:r>
        </a:p>
        <a:p>
          <a:pPr algn="l">
            <a:buFont typeface="Wingdings" panose="05000000000000000000" pitchFamily="2" charset="2"/>
            <a:buChar char="Ø"/>
          </a:pPr>
          <a:r>
            <a:rPr lang="tr-TR" sz="1800" dirty="0"/>
            <a:t>- ABB ile koordinasyon </a:t>
          </a:r>
        </a:p>
        <a:p>
          <a:pPr algn="l">
            <a:buFont typeface="Wingdings" panose="05000000000000000000" pitchFamily="2" charset="2"/>
            <a:buChar char="Ø"/>
          </a:pPr>
          <a:r>
            <a:rPr lang="tr-TR" sz="1800" dirty="0"/>
            <a:t>- Düzenli takip ve raporlama</a:t>
          </a:r>
        </a:p>
      </dgm:t>
    </dgm:pt>
    <dgm:pt modelId="{DB7DDC05-DF2A-463C-9A45-474D1B32E9FD}" type="parTrans" cxnId="{DC7B6011-928C-4CB1-A284-7CD83AAC6B17}">
      <dgm:prSet/>
      <dgm:spPr/>
      <dgm:t>
        <a:bodyPr/>
        <a:lstStyle/>
        <a:p>
          <a:endParaRPr lang="tr-TR"/>
        </a:p>
      </dgm:t>
    </dgm:pt>
    <dgm:pt modelId="{786BBA45-1CA1-4918-A7F1-11AF9120674E}" type="sibTrans" cxnId="{DC7B6011-928C-4CB1-A284-7CD83AAC6B17}">
      <dgm:prSet/>
      <dgm:spPr/>
      <dgm:t>
        <a:bodyPr/>
        <a:lstStyle/>
        <a:p>
          <a:endParaRPr lang="tr-TR"/>
        </a:p>
      </dgm:t>
    </dgm:pt>
    <dgm:pt modelId="{FE43ACC7-8CF2-4188-AC14-620B33BA6573}">
      <dgm:prSet phldrT="[Text]" custT="1"/>
      <dgm:spPr/>
      <dgm:t>
        <a:bodyPr/>
        <a:lstStyle/>
        <a:p>
          <a:r>
            <a:rPr lang="tr-TR" sz="1400" b="1" dirty="0"/>
            <a:t>ABB ve AB Programları Kurulu </a:t>
          </a:r>
        </a:p>
      </dgm:t>
    </dgm:pt>
    <dgm:pt modelId="{6BEB1508-928C-4425-B9B4-3717F13CA516}" type="parTrans" cxnId="{D8270C1A-4958-45A8-9264-4F122B4852C1}">
      <dgm:prSet/>
      <dgm:spPr/>
      <dgm:t>
        <a:bodyPr/>
        <a:lstStyle/>
        <a:p>
          <a:endParaRPr lang="tr-TR"/>
        </a:p>
      </dgm:t>
    </dgm:pt>
    <dgm:pt modelId="{54D4AE59-75BE-4A29-85BD-35E19F256665}" type="sibTrans" cxnId="{D8270C1A-4958-45A8-9264-4F122B4852C1}">
      <dgm:prSet/>
      <dgm:spPr/>
      <dgm:t>
        <a:bodyPr/>
        <a:lstStyle/>
        <a:p>
          <a:endParaRPr lang="tr-TR"/>
        </a:p>
      </dgm:t>
    </dgm:pt>
    <dgm:pt modelId="{7FC29FE5-0E51-4E28-8126-EBAE5F3EEFCC}">
      <dgm:prSet phldrT="[Text]" custT="1"/>
      <dgm:spPr/>
      <dgm:t>
        <a:bodyPr/>
        <a:lstStyle/>
        <a:p>
          <a:pPr algn="l"/>
          <a:endParaRPr lang="tr-TR" sz="1800" dirty="0" smtClean="0"/>
        </a:p>
        <a:p>
          <a:pPr algn="l"/>
          <a:r>
            <a:rPr lang="tr-TR" sz="1800" dirty="0" smtClean="0"/>
            <a:t>Raporların genel değerlendirmesi</a:t>
          </a:r>
        </a:p>
        <a:p>
          <a:pPr algn="l"/>
          <a:r>
            <a:rPr lang="tr-TR" sz="1800" dirty="0" smtClean="0"/>
            <a:t>Performans odaklı izleme</a:t>
          </a:r>
        </a:p>
        <a:p>
          <a:pPr algn="l"/>
          <a:r>
            <a:rPr lang="tr-TR" sz="1800" dirty="0" smtClean="0"/>
            <a:t>Katılımın artırılması için tedbir alınması</a:t>
          </a:r>
        </a:p>
        <a:p>
          <a:pPr algn="l"/>
          <a:endParaRPr lang="tr-TR" sz="1800" dirty="0"/>
        </a:p>
        <a:p>
          <a:pPr algn="l"/>
          <a:endParaRPr lang="tr-TR" sz="1800" dirty="0"/>
        </a:p>
      </dgm:t>
    </dgm:pt>
    <dgm:pt modelId="{776831C4-BFB0-489B-A785-8C7F196F6024}" type="parTrans" cxnId="{85B96E9C-81B0-4726-B2C0-A79759920E1F}">
      <dgm:prSet/>
      <dgm:spPr/>
      <dgm:t>
        <a:bodyPr/>
        <a:lstStyle/>
        <a:p>
          <a:endParaRPr lang="tr-TR"/>
        </a:p>
      </dgm:t>
    </dgm:pt>
    <dgm:pt modelId="{49667C5E-0B2E-4AB3-AA2C-EB252122D28D}" type="sibTrans" cxnId="{85B96E9C-81B0-4726-B2C0-A79759920E1F}">
      <dgm:prSet/>
      <dgm:spPr/>
      <dgm:t>
        <a:bodyPr/>
        <a:lstStyle/>
        <a:p>
          <a:endParaRPr lang="tr-TR"/>
        </a:p>
      </dgm:t>
    </dgm:pt>
    <dgm:pt modelId="{F7C6E6F6-C908-44BD-9681-5CA2D72D121D}" type="pres">
      <dgm:prSet presAssocID="{4B002711-369E-428E-86FB-F6EA34A7480A}" presName="Name0" presStyleCnt="0">
        <dgm:presLayoutVars>
          <dgm:chMax val="7"/>
          <dgm:chPref val="5"/>
          <dgm:dir/>
          <dgm:animOne val="branch"/>
          <dgm:animLvl val="lvl"/>
        </dgm:presLayoutVars>
      </dgm:prSet>
      <dgm:spPr/>
      <dgm:t>
        <a:bodyPr/>
        <a:lstStyle/>
        <a:p>
          <a:endParaRPr lang="tr-TR"/>
        </a:p>
      </dgm:t>
    </dgm:pt>
    <dgm:pt modelId="{64C4557E-3B95-410E-9CD7-2CD93D8EB4C1}" type="pres">
      <dgm:prSet presAssocID="{FE43ACC7-8CF2-4188-AC14-620B33BA6573}" presName="ChildAccent3" presStyleCnt="0"/>
      <dgm:spPr/>
    </dgm:pt>
    <dgm:pt modelId="{B785F98F-754E-4E2B-885B-13BFC8F8E0D9}" type="pres">
      <dgm:prSet presAssocID="{FE43ACC7-8CF2-4188-AC14-620B33BA6573}" presName="ChildAccent" presStyleLbl="alignImgPlace1" presStyleIdx="0" presStyleCnt="3"/>
      <dgm:spPr/>
      <dgm:t>
        <a:bodyPr/>
        <a:lstStyle/>
        <a:p>
          <a:endParaRPr lang="tr-TR"/>
        </a:p>
      </dgm:t>
    </dgm:pt>
    <dgm:pt modelId="{A7FF998C-F6DA-4D86-AB45-FE8FE4D5A98A}" type="pres">
      <dgm:prSet presAssocID="{FE43ACC7-8CF2-4188-AC14-620B33BA6573}" presName="Child3" presStyleLbl="revTx" presStyleIdx="0" presStyleCnt="0">
        <dgm:presLayoutVars>
          <dgm:chMax val="0"/>
          <dgm:chPref val="0"/>
          <dgm:bulletEnabled val="1"/>
        </dgm:presLayoutVars>
      </dgm:prSet>
      <dgm:spPr/>
      <dgm:t>
        <a:bodyPr/>
        <a:lstStyle/>
        <a:p>
          <a:endParaRPr lang="tr-TR"/>
        </a:p>
      </dgm:t>
    </dgm:pt>
    <dgm:pt modelId="{E7A11FB9-4C09-494E-A0D6-4F283FEFFD2E}" type="pres">
      <dgm:prSet presAssocID="{FE43ACC7-8CF2-4188-AC14-620B33BA6573}" presName="Parent3" presStyleLbl="node1" presStyleIdx="0" presStyleCnt="3">
        <dgm:presLayoutVars>
          <dgm:chMax val="2"/>
          <dgm:chPref val="1"/>
          <dgm:bulletEnabled val="1"/>
        </dgm:presLayoutVars>
      </dgm:prSet>
      <dgm:spPr/>
      <dgm:t>
        <a:bodyPr/>
        <a:lstStyle/>
        <a:p>
          <a:endParaRPr lang="tr-TR"/>
        </a:p>
      </dgm:t>
    </dgm:pt>
    <dgm:pt modelId="{DA203FD2-58D1-4ECD-BFAE-C983E02707D5}" type="pres">
      <dgm:prSet presAssocID="{E810D1CF-5C45-4F95-8766-9279C8A834C4}" presName="ChildAccent2" presStyleCnt="0"/>
      <dgm:spPr/>
    </dgm:pt>
    <dgm:pt modelId="{96E61B57-AEB9-43DD-ABFC-B1B6707A8023}" type="pres">
      <dgm:prSet presAssocID="{E810D1CF-5C45-4F95-8766-9279C8A834C4}" presName="ChildAccent" presStyleLbl="alignImgPlace1" presStyleIdx="1" presStyleCnt="3" custScaleX="104735" custScaleY="112295"/>
      <dgm:spPr/>
      <dgm:t>
        <a:bodyPr/>
        <a:lstStyle/>
        <a:p>
          <a:endParaRPr lang="tr-TR"/>
        </a:p>
      </dgm:t>
    </dgm:pt>
    <dgm:pt modelId="{B5625FFC-DA65-46FC-8791-FD82CD9B9EB0}" type="pres">
      <dgm:prSet presAssocID="{E810D1CF-5C45-4F95-8766-9279C8A834C4}" presName="Child2" presStyleLbl="revTx" presStyleIdx="0" presStyleCnt="0">
        <dgm:presLayoutVars>
          <dgm:chMax val="0"/>
          <dgm:chPref val="0"/>
          <dgm:bulletEnabled val="1"/>
        </dgm:presLayoutVars>
      </dgm:prSet>
      <dgm:spPr/>
      <dgm:t>
        <a:bodyPr/>
        <a:lstStyle/>
        <a:p>
          <a:endParaRPr lang="tr-TR"/>
        </a:p>
      </dgm:t>
    </dgm:pt>
    <dgm:pt modelId="{FD8632B7-D99D-4064-9046-683E97AC3AD6}" type="pres">
      <dgm:prSet presAssocID="{E810D1CF-5C45-4F95-8766-9279C8A834C4}" presName="Parent2" presStyleLbl="node1" presStyleIdx="1" presStyleCnt="3">
        <dgm:presLayoutVars>
          <dgm:chMax val="2"/>
          <dgm:chPref val="1"/>
          <dgm:bulletEnabled val="1"/>
        </dgm:presLayoutVars>
      </dgm:prSet>
      <dgm:spPr/>
      <dgm:t>
        <a:bodyPr/>
        <a:lstStyle/>
        <a:p>
          <a:endParaRPr lang="tr-TR"/>
        </a:p>
      </dgm:t>
    </dgm:pt>
    <dgm:pt modelId="{D022B4E6-F8E8-480B-81D2-C8E617B8B3B4}" type="pres">
      <dgm:prSet presAssocID="{A684014E-1A38-4E5A-9F2A-E60A7BBFB320}" presName="ChildAccent1" presStyleCnt="0"/>
      <dgm:spPr/>
    </dgm:pt>
    <dgm:pt modelId="{5BE6EFC3-F2AC-437F-B7D5-749D0CC001F1}" type="pres">
      <dgm:prSet presAssocID="{A684014E-1A38-4E5A-9F2A-E60A7BBFB320}" presName="ChildAccent" presStyleLbl="alignImgPlace1" presStyleIdx="2" presStyleCnt="3"/>
      <dgm:spPr/>
      <dgm:t>
        <a:bodyPr/>
        <a:lstStyle/>
        <a:p>
          <a:endParaRPr lang="tr-TR"/>
        </a:p>
      </dgm:t>
    </dgm:pt>
    <dgm:pt modelId="{9A7AF254-6E11-4524-BD74-01C4EBB7F8A2}" type="pres">
      <dgm:prSet presAssocID="{A684014E-1A38-4E5A-9F2A-E60A7BBFB320}" presName="Child1" presStyleLbl="revTx" presStyleIdx="0" presStyleCnt="0">
        <dgm:presLayoutVars>
          <dgm:chMax val="0"/>
          <dgm:chPref val="0"/>
          <dgm:bulletEnabled val="1"/>
        </dgm:presLayoutVars>
      </dgm:prSet>
      <dgm:spPr/>
      <dgm:t>
        <a:bodyPr/>
        <a:lstStyle/>
        <a:p>
          <a:endParaRPr lang="tr-TR"/>
        </a:p>
      </dgm:t>
    </dgm:pt>
    <dgm:pt modelId="{898B8DF3-DBCB-4BFC-ABC9-8C9C9E80D05E}" type="pres">
      <dgm:prSet presAssocID="{A684014E-1A38-4E5A-9F2A-E60A7BBFB320}" presName="Parent1" presStyleLbl="node1" presStyleIdx="2" presStyleCnt="3">
        <dgm:presLayoutVars>
          <dgm:chMax val="2"/>
          <dgm:chPref val="1"/>
          <dgm:bulletEnabled val="1"/>
        </dgm:presLayoutVars>
      </dgm:prSet>
      <dgm:spPr/>
      <dgm:t>
        <a:bodyPr/>
        <a:lstStyle/>
        <a:p>
          <a:endParaRPr lang="tr-TR"/>
        </a:p>
      </dgm:t>
    </dgm:pt>
  </dgm:ptLst>
  <dgm:cxnLst>
    <dgm:cxn modelId="{6BD3573C-AE30-4CF6-880E-104D6F8FC914}" type="presOf" srcId="{7FC29FE5-0E51-4E28-8126-EBAE5F3EEFCC}" destId="{A7FF998C-F6DA-4D86-AB45-FE8FE4D5A98A}" srcOrd="1" destOrd="0" presId="urn:microsoft.com/office/officeart/2011/layout/InterconnectedBlockProcess"/>
    <dgm:cxn modelId="{869C9263-5E59-49E2-8600-E2867E9D94E3}" type="presOf" srcId="{34A59185-46F7-4732-9096-7E646CFE7249}" destId="{9A7AF254-6E11-4524-BD74-01C4EBB7F8A2}" srcOrd="1" destOrd="0" presId="urn:microsoft.com/office/officeart/2011/layout/InterconnectedBlockProcess"/>
    <dgm:cxn modelId="{7AD34E27-45FF-4013-995D-48F2D8ADA9F0}" type="presOf" srcId="{7FC29FE5-0E51-4E28-8126-EBAE5F3EEFCC}" destId="{B785F98F-754E-4E2B-885B-13BFC8F8E0D9}" srcOrd="0" destOrd="0" presId="urn:microsoft.com/office/officeart/2011/layout/InterconnectedBlockProcess"/>
    <dgm:cxn modelId="{23F64A11-C061-468B-9D37-CAF55245B2DD}" srcId="{A684014E-1A38-4E5A-9F2A-E60A7BBFB320}" destId="{34A59185-46F7-4732-9096-7E646CFE7249}" srcOrd="0" destOrd="0" parTransId="{5454CC96-6D55-4265-875C-AB98067CA1BB}" sibTransId="{4920835A-6055-47D5-BBEA-A56B2F84654F}"/>
    <dgm:cxn modelId="{A26401E0-5EC9-40C4-A436-49673A2C9BA5}" type="presOf" srcId="{34A59185-46F7-4732-9096-7E646CFE7249}" destId="{5BE6EFC3-F2AC-437F-B7D5-749D0CC001F1}" srcOrd="0" destOrd="0" presId="urn:microsoft.com/office/officeart/2011/layout/InterconnectedBlockProcess"/>
    <dgm:cxn modelId="{0C0AF2D2-D0C1-4C43-899A-70B9552B04A2}" type="presOf" srcId="{A684014E-1A38-4E5A-9F2A-E60A7BBFB320}" destId="{898B8DF3-DBCB-4BFC-ABC9-8C9C9E80D05E}" srcOrd="0" destOrd="0" presId="urn:microsoft.com/office/officeart/2011/layout/InterconnectedBlockProcess"/>
    <dgm:cxn modelId="{DC7B6011-928C-4CB1-A284-7CD83AAC6B17}" srcId="{E810D1CF-5C45-4F95-8766-9279C8A834C4}" destId="{55B1E623-1AE7-4D3C-A33E-4AC808B18D6E}" srcOrd="0" destOrd="0" parTransId="{DB7DDC05-DF2A-463C-9A45-474D1B32E9FD}" sibTransId="{786BBA45-1CA1-4918-A7F1-11AF9120674E}"/>
    <dgm:cxn modelId="{23922F9B-C50D-490A-A298-F4C3BDDAB894}" type="presOf" srcId="{E810D1CF-5C45-4F95-8766-9279C8A834C4}" destId="{FD8632B7-D99D-4064-9046-683E97AC3AD6}" srcOrd="0" destOrd="0" presId="urn:microsoft.com/office/officeart/2011/layout/InterconnectedBlockProcess"/>
    <dgm:cxn modelId="{D8270C1A-4958-45A8-9264-4F122B4852C1}" srcId="{4B002711-369E-428E-86FB-F6EA34A7480A}" destId="{FE43ACC7-8CF2-4188-AC14-620B33BA6573}" srcOrd="2" destOrd="0" parTransId="{6BEB1508-928C-4425-B9B4-3717F13CA516}" sibTransId="{54D4AE59-75BE-4A29-85BD-35E19F256665}"/>
    <dgm:cxn modelId="{258A801A-CC1E-41D1-9304-A28E83C0A6DE}" type="presOf" srcId="{4B002711-369E-428E-86FB-F6EA34A7480A}" destId="{F7C6E6F6-C908-44BD-9681-5CA2D72D121D}" srcOrd="0" destOrd="0" presId="urn:microsoft.com/office/officeart/2011/layout/InterconnectedBlockProcess"/>
    <dgm:cxn modelId="{85918605-5753-46E1-AC3E-D69E48CDE286}" type="presOf" srcId="{55B1E623-1AE7-4D3C-A33E-4AC808B18D6E}" destId="{96E61B57-AEB9-43DD-ABFC-B1B6707A8023}" srcOrd="0" destOrd="0" presId="urn:microsoft.com/office/officeart/2011/layout/InterconnectedBlockProcess"/>
    <dgm:cxn modelId="{7452B501-1121-4BB4-871A-734A563A80CC}" srcId="{4B002711-369E-428E-86FB-F6EA34A7480A}" destId="{E810D1CF-5C45-4F95-8766-9279C8A834C4}" srcOrd="1" destOrd="0" parTransId="{652FB4C2-F81E-4426-B15E-E1FCE40D9177}" sibTransId="{49989F25-80E7-44D0-A4B6-5BADDD8C216B}"/>
    <dgm:cxn modelId="{BD920BA6-0522-4772-83A4-EC7E78BDFF7B}" type="presOf" srcId="{55B1E623-1AE7-4D3C-A33E-4AC808B18D6E}" destId="{B5625FFC-DA65-46FC-8791-FD82CD9B9EB0}" srcOrd="1" destOrd="0" presId="urn:microsoft.com/office/officeart/2011/layout/InterconnectedBlockProcess"/>
    <dgm:cxn modelId="{CC9EEE88-CEC2-4683-9193-4C9CA960B03E}" type="presOf" srcId="{FE43ACC7-8CF2-4188-AC14-620B33BA6573}" destId="{E7A11FB9-4C09-494E-A0D6-4F283FEFFD2E}" srcOrd="0" destOrd="0" presId="urn:microsoft.com/office/officeart/2011/layout/InterconnectedBlockProcess"/>
    <dgm:cxn modelId="{3310547B-4C9A-4381-8D46-94ED2719085E}" srcId="{4B002711-369E-428E-86FB-F6EA34A7480A}" destId="{A684014E-1A38-4E5A-9F2A-E60A7BBFB320}" srcOrd="0" destOrd="0" parTransId="{2DB12EAF-6171-4156-8BFE-1DEE3FEFA7C0}" sibTransId="{85BE7474-D5CD-43C1-B8F6-1CBF28AFA5FF}"/>
    <dgm:cxn modelId="{85B96E9C-81B0-4726-B2C0-A79759920E1F}" srcId="{FE43ACC7-8CF2-4188-AC14-620B33BA6573}" destId="{7FC29FE5-0E51-4E28-8126-EBAE5F3EEFCC}" srcOrd="0" destOrd="0" parTransId="{776831C4-BFB0-489B-A785-8C7F196F6024}" sibTransId="{49667C5E-0B2E-4AB3-AA2C-EB252122D28D}"/>
    <dgm:cxn modelId="{4C988B6B-C2EA-454E-907A-12F57E892C4E}" type="presParOf" srcId="{F7C6E6F6-C908-44BD-9681-5CA2D72D121D}" destId="{64C4557E-3B95-410E-9CD7-2CD93D8EB4C1}" srcOrd="0" destOrd="0" presId="urn:microsoft.com/office/officeart/2011/layout/InterconnectedBlockProcess"/>
    <dgm:cxn modelId="{76646380-F516-4D88-AC75-EA6A035A118D}" type="presParOf" srcId="{64C4557E-3B95-410E-9CD7-2CD93D8EB4C1}" destId="{B785F98F-754E-4E2B-885B-13BFC8F8E0D9}" srcOrd="0" destOrd="0" presId="urn:microsoft.com/office/officeart/2011/layout/InterconnectedBlockProcess"/>
    <dgm:cxn modelId="{F695F349-61CD-4025-AB06-F26B59B501CC}" type="presParOf" srcId="{F7C6E6F6-C908-44BD-9681-5CA2D72D121D}" destId="{A7FF998C-F6DA-4D86-AB45-FE8FE4D5A98A}" srcOrd="1" destOrd="0" presId="urn:microsoft.com/office/officeart/2011/layout/InterconnectedBlockProcess"/>
    <dgm:cxn modelId="{5BC35A16-675D-4DEF-A130-0FB50EFC04C2}" type="presParOf" srcId="{F7C6E6F6-C908-44BD-9681-5CA2D72D121D}" destId="{E7A11FB9-4C09-494E-A0D6-4F283FEFFD2E}" srcOrd="2" destOrd="0" presId="urn:microsoft.com/office/officeart/2011/layout/InterconnectedBlockProcess"/>
    <dgm:cxn modelId="{4568E433-5DD9-4117-9318-E9EB679685EE}" type="presParOf" srcId="{F7C6E6F6-C908-44BD-9681-5CA2D72D121D}" destId="{DA203FD2-58D1-4ECD-BFAE-C983E02707D5}" srcOrd="3" destOrd="0" presId="urn:microsoft.com/office/officeart/2011/layout/InterconnectedBlockProcess"/>
    <dgm:cxn modelId="{EF25972B-70A9-4A1E-B1DF-1279774A586D}" type="presParOf" srcId="{DA203FD2-58D1-4ECD-BFAE-C983E02707D5}" destId="{96E61B57-AEB9-43DD-ABFC-B1B6707A8023}" srcOrd="0" destOrd="0" presId="urn:microsoft.com/office/officeart/2011/layout/InterconnectedBlockProcess"/>
    <dgm:cxn modelId="{55DAB0FA-23B6-41F4-B18A-943BF99876DA}" type="presParOf" srcId="{F7C6E6F6-C908-44BD-9681-5CA2D72D121D}" destId="{B5625FFC-DA65-46FC-8791-FD82CD9B9EB0}" srcOrd="4" destOrd="0" presId="urn:microsoft.com/office/officeart/2011/layout/InterconnectedBlockProcess"/>
    <dgm:cxn modelId="{9D282EFE-8E29-4E93-B658-239037231FFA}" type="presParOf" srcId="{F7C6E6F6-C908-44BD-9681-5CA2D72D121D}" destId="{FD8632B7-D99D-4064-9046-683E97AC3AD6}" srcOrd="5" destOrd="0" presId="urn:microsoft.com/office/officeart/2011/layout/InterconnectedBlockProcess"/>
    <dgm:cxn modelId="{6C38E9A4-C5F7-44B8-A78A-593B844B0E1B}" type="presParOf" srcId="{F7C6E6F6-C908-44BD-9681-5CA2D72D121D}" destId="{D022B4E6-F8E8-480B-81D2-C8E617B8B3B4}" srcOrd="6" destOrd="0" presId="urn:microsoft.com/office/officeart/2011/layout/InterconnectedBlockProcess"/>
    <dgm:cxn modelId="{16CE15CC-504B-4CBB-BBCA-82EA727A0EA5}" type="presParOf" srcId="{D022B4E6-F8E8-480B-81D2-C8E617B8B3B4}" destId="{5BE6EFC3-F2AC-437F-B7D5-749D0CC001F1}" srcOrd="0" destOrd="0" presId="urn:microsoft.com/office/officeart/2011/layout/InterconnectedBlockProcess"/>
    <dgm:cxn modelId="{3FD997D5-F40F-4675-8D33-B01F31814DC5}" type="presParOf" srcId="{F7C6E6F6-C908-44BD-9681-5CA2D72D121D}" destId="{9A7AF254-6E11-4524-BD74-01C4EBB7F8A2}" srcOrd="7" destOrd="0" presId="urn:microsoft.com/office/officeart/2011/layout/InterconnectedBlockProcess"/>
    <dgm:cxn modelId="{4D8FF6E1-C4E9-459B-86F4-B5CB7C0DFA24}" type="presParOf" srcId="{F7C6E6F6-C908-44BD-9681-5CA2D72D121D}" destId="{898B8DF3-DBCB-4BFC-ABC9-8C9C9E80D05E}"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7083B-4366-4F9A-A3D1-332C8DBAE7EF}">
      <dsp:nvSpPr>
        <dsp:cNvPr id="0" name=""/>
        <dsp:cNvSpPr/>
      </dsp:nvSpPr>
      <dsp:spPr>
        <a:xfrm>
          <a:off x="104354" y="541033"/>
          <a:ext cx="1735574" cy="13200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5FCC2EA-E91A-4F04-822B-AB1586A2653F}">
      <dsp:nvSpPr>
        <dsp:cNvPr id="0" name=""/>
        <dsp:cNvSpPr/>
      </dsp:nvSpPr>
      <dsp:spPr>
        <a:xfrm>
          <a:off x="86443" y="1953355"/>
          <a:ext cx="1620561" cy="528773"/>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dirty="0"/>
            <a:t>Erasmus+ </a:t>
          </a:r>
          <a:br>
            <a:rPr lang="tr-TR" sz="1400" b="1" kern="1200" dirty="0"/>
          </a:br>
          <a:r>
            <a:rPr lang="tr-TR" sz="1100" i="1" kern="1200" dirty="0"/>
            <a:t>(Ulusal Ajans)</a:t>
          </a:r>
          <a:endParaRPr lang="en-GB" sz="1400" i="1" kern="1200" dirty="0"/>
        </a:p>
      </dsp:txBody>
      <dsp:txXfrm>
        <a:off x="86443" y="1953355"/>
        <a:ext cx="1620561" cy="528773"/>
      </dsp:txXfrm>
    </dsp:sp>
    <dsp:sp modelId="{280F8432-76DF-4F46-84E8-28C590361EF3}">
      <dsp:nvSpPr>
        <dsp:cNvPr id="0" name=""/>
        <dsp:cNvSpPr/>
      </dsp:nvSpPr>
      <dsp:spPr>
        <a:xfrm>
          <a:off x="3815022" y="515529"/>
          <a:ext cx="1519401" cy="135029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17B93A4-C42B-4557-B6F9-90A5025B8994}">
      <dsp:nvSpPr>
        <dsp:cNvPr id="0" name=""/>
        <dsp:cNvSpPr/>
      </dsp:nvSpPr>
      <dsp:spPr>
        <a:xfrm>
          <a:off x="3676020" y="1909034"/>
          <a:ext cx="1797381" cy="469012"/>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a:t>Ufuk 2020</a:t>
          </a:r>
          <a:br>
            <a:rPr lang="tr-TR" sz="1400" b="1" kern="1200"/>
          </a:br>
          <a:r>
            <a:rPr lang="tr-TR" sz="1100" i="1" kern="1200"/>
            <a:t>(TÜBİTAK)</a:t>
          </a:r>
          <a:endParaRPr lang="en-GB" sz="1400" i="1" kern="1200" dirty="0"/>
        </a:p>
      </dsp:txBody>
      <dsp:txXfrm>
        <a:off x="3676020" y="1909034"/>
        <a:ext cx="1797381" cy="469012"/>
      </dsp:txXfrm>
    </dsp:sp>
    <dsp:sp modelId="{86740A8E-2E3F-411F-ACC9-111C2B321E2E}">
      <dsp:nvSpPr>
        <dsp:cNvPr id="0" name=""/>
        <dsp:cNvSpPr/>
      </dsp:nvSpPr>
      <dsp:spPr>
        <a:xfrm>
          <a:off x="5649479" y="420145"/>
          <a:ext cx="1514704" cy="14829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724CF8A-BDD1-4123-8A61-713FE96B6CE5}">
      <dsp:nvSpPr>
        <dsp:cNvPr id="0" name=""/>
        <dsp:cNvSpPr/>
      </dsp:nvSpPr>
      <dsp:spPr>
        <a:xfrm>
          <a:off x="5571291" y="1930227"/>
          <a:ext cx="1549476" cy="426631"/>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dirty="0"/>
            <a:t>COSME</a:t>
          </a:r>
          <a:br>
            <a:rPr lang="tr-TR" sz="1400" b="1" kern="1200" dirty="0"/>
          </a:br>
          <a:r>
            <a:rPr lang="tr-TR" sz="1100" i="1" kern="1200" dirty="0"/>
            <a:t>(KOSGEB)</a:t>
          </a:r>
          <a:endParaRPr lang="en-GB" sz="1400" i="1" kern="1200" dirty="0"/>
        </a:p>
      </dsp:txBody>
      <dsp:txXfrm>
        <a:off x="5571291" y="1930227"/>
        <a:ext cx="1549476" cy="426631"/>
      </dsp:txXfrm>
    </dsp:sp>
    <dsp:sp modelId="{24A5961F-6BB2-4ED7-9C10-2770B1A21494}">
      <dsp:nvSpPr>
        <dsp:cNvPr id="0" name=""/>
        <dsp:cNvSpPr/>
      </dsp:nvSpPr>
      <dsp:spPr>
        <a:xfrm>
          <a:off x="7315178" y="478230"/>
          <a:ext cx="1495226" cy="129317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C1131FA-9CA5-43A1-96D9-5467CD0362E8}">
      <dsp:nvSpPr>
        <dsp:cNvPr id="0" name=""/>
        <dsp:cNvSpPr/>
      </dsp:nvSpPr>
      <dsp:spPr>
        <a:xfrm>
          <a:off x="7315165" y="1803153"/>
          <a:ext cx="1585705" cy="596270"/>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dirty="0" err="1"/>
            <a:t>EaSI</a:t>
          </a:r>
          <a:r>
            <a:rPr lang="tr-TR" sz="1400" b="1" kern="1200" dirty="0"/>
            <a:t/>
          </a:r>
          <a:br>
            <a:rPr lang="tr-TR" sz="1400" b="1" kern="1200" dirty="0"/>
          </a:br>
          <a:r>
            <a:rPr lang="tr-TR" sz="1100" i="1" kern="1200" dirty="0"/>
            <a:t>(AB Başkanlığı)</a:t>
          </a:r>
          <a:endParaRPr lang="en-GB" sz="1400" i="1" kern="1200" dirty="0"/>
        </a:p>
      </dsp:txBody>
      <dsp:txXfrm>
        <a:off x="7315165" y="1803153"/>
        <a:ext cx="1585705" cy="596270"/>
      </dsp:txXfrm>
    </dsp:sp>
    <dsp:sp modelId="{639F0D9B-0B4B-4720-8074-AA9E07345B3E}">
      <dsp:nvSpPr>
        <dsp:cNvPr id="0" name=""/>
        <dsp:cNvSpPr/>
      </dsp:nvSpPr>
      <dsp:spPr>
        <a:xfrm>
          <a:off x="314250" y="2709160"/>
          <a:ext cx="1589993" cy="1252175"/>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7BD1036-6090-452A-AE6D-6AD5094DF397}">
      <dsp:nvSpPr>
        <dsp:cNvPr id="0" name=""/>
        <dsp:cNvSpPr/>
      </dsp:nvSpPr>
      <dsp:spPr>
        <a:xfrm>
          <a:off x="2297" y="4079108"/>
          <a:ext cx="2049138" cy="644672"/>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dirty="0" err="1"/>
            <a:t>Fiscalis</a:t>
          </a:r>
          <a:r>
            <a:rPr lang="tr-TR" sz="1400" b="1" kern="1200" dirty="0"/>
            <a:t> 2020</a:t>
          </a:r>
          <a:br>
            <a:rPr lang="tr-TR" sz="1400" b="1" kern="1200" dirty="0"/>
          </a:br>
          <a:r>
            <a:rPr lang="tr-TR" sz="1100" kern="1200" dirty="0"/>
            <a:t>(</a:t>
          </a:r>
          <a:r>
            <a:rPr lang="tr-TR" sz="1100" i="1" kern="1200" dirty="0"/>
            <a:t>Hazine ve Maliye Bakanlığı)</a:t>
          </a:r>
          <a:endParaRPr lang="en-GB" sz="1400" i="1" kern="1200" dirty="0"/>
        </a:p>
      </dsp:txBody>
      <dsp:txXfrm>
        <a:off x="2297" y="4079108"/>
        <a:ext cx="2049138" cy="644672"/>
      </dsp:txXfrm>
    </dsp:sp>
    <dsp:sp modelId="{A93C8810-B234-4CF7-90D2-FB8479C024E0}">
      <dsp:nvSpPr>
        <dsp:cNvPr id="0" name=""/>
        <dsp:cNvSpPr/>
      </dsp:nvSpPr>
      <dsp:spPr>
        <a:xfrm>
          <a:off x="2281676" y="2716251"/>
          <a:ext cx="1935169" cy="125217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5A8FD9F-A565-44E4-A24E-BD5F20E3876D}">
      <dsp:nvSpPr>
        <dsp:cNvPr id="0" name=""/>
        <dsp:cNvSpPr/>
      </dsp:nvSpPr>
      <dsp:spPr>
        <a:xfrm>
          <a:off x="2305276" y="4079108"/>
          <a:ext cx="2049138" cy="644672"/>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a:t>Gümrükler 2020</a:t>
          </a:r>
          <a:br>
            <a:rPr lang="tr-TR" sz="1400" b="1" kern="1200"/>
          </a:br>
          <a:r>
            <a:rPr lang="tr-TR" sz="1100" i="1" kern="1200"/>
            <a:t>(Ticaret Bakanlığı)</a:t>
          </a:r>
          <a:endParaRPr lang="en-GB" sz="1400" i="1" kern="1200" dirty="0"/>
        </a:p>
      </dsp:txBody>
      <dsp:txXfrm>
        <a:off x="2305276" y="4079108"/>
        <a:ext cx="2049138" cy="644672"/>
      </dsp:txXfrm>
    </dsp:sp>
    <dsp:sp modelId="{94BA043A-FFC7-4552-B0BC-51447407759B}">
      <dsp:nvSpPr>
        <dsp:cNvPr id="0" name=""/>
        <dsp:cNvSpPr/>
      </dsp:nvSpPr>
      <dsp:spPr>
        <a:xfrm>
          <a:off x="4715270" y="2679523"/>
          <a:ext cx="1986006" cy="137352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6000" b="-16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6391789-425F-43DE-AE76-8E7104E35727}">
      <dsp:nvSpPr>
        <dsp:cNvPr id="0" name=""/>
        <dsp:cNvSpPr/>
      </dsp:nvSpPr>
      <dsp:spPr>
        <a:xfrm>
          <a:off x="4633673" y="4109444"/>
          <a:ext cx="2049138" cy="644672"/>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a:t>Sivil Koruma Mekanizması</a:t>
          </a:r>
          <a:br>
            <a:rPr lang="tr-TR" sz="1400" b="1" kern="1200"/>
          </a:br>
          <a:r>
            <a:rPr lang="tr-TR" sz="1100" kern="1200"/>
            <a:t>(</a:t>
          </a:r>
          <a:r>
            <a:rPr lang="tr-TR" sz="1100" i="1" kern="1200"/>
            <a:t>AFAD)</a:t>
          </a:r>
          <a:endParaRPr lang="en-GB" sz="1400" i="1" kern="1200" dirty="0"/>
        </a:p>
      </dsp:txBody>
      <dsp:txXfrm>
        <a:off x="4633673" y="4109444"/>
        <a:ext cx="2049138" cy="644672"/>
      </dsp:txXfrm>
    </dsp:sp>
    <dsp:sp modelId="{DB677930-A178-492C-BBEF-17C9B65D3485}">
      <dsp:nvSpPr>
        <dsp:cNvPr id="0" name=""/>
        <dsp:cNvSpPr/>
      </dsp:nvSpPr>
      <dsp:spPr>
        <a:xfrm>
          <a:off x="7009844" y="2578374"/>
          <a:ext cx="1867202" cy="1368990"/>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39E775A-1635-453D-A1D0-7D602163514B}">
      <dsp:nvSpPr>
        <dsp:cNvPr id="0" name=""/>
        <dsp:cNvSpPr/>
      </dsp:nvSpPr>
      <dsp:spPr>
        <a:xfrm>
          <a:off x="6915349" y="4006962"/>
          <a:ext cx="2049138" cy="644672"/>
        </a:xfrm>
        <a:prstGeom prst="wedgeRectCallout">
          <a:avLst>
            <a:gd name="adj1" fmla="val 20250"/>
            <a:gd name="adj2" fmla="val -607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buFont typeface="+mj-lt"/>
          </a:pPr>
          <a:r>
            <a:rPr lang="tr-TR" sz="1400" b="1" kern="1200" dirty="0"/>
            <a:t>Yaratıcı Avrupa</a:t>
          </a:r>
          <a:br>
            <a:rPr lang="tr-TR" sz="1400" b="1" kern="1200" dirty="0"/>
          </a:br>
          <a:r>
            <a:rPr lang="tr-TR" sz="1100" i="1" kern="1200" dirty="0"/>
            <a:t>(Kültür ve Turizm Bakanlığı) </a:t>
          </a:r>
          <a:br>
            <a:rPr lang="tr-TR" sz="1100" i="1" kern="1200" dirty="0"/>
          </a:br>
          <a:r>
            <a:rPr lang="tr-TR" sz="1100" kern="1200" dirty="0"/>
            <a:t>(2015-2016)</a:t>
          </a:r>
          <a:endParaRPr lang="en-GB" sz="1400" kern="1200" dirty="0"/>
        </a:p>
      </dsp:txBody>
      <dsp:txXfrm>
        <a:off x="6915349" y="4006962"/>
        <a:ext cx="2049138" cy="644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4E362-11FF-46AF-BD98-52BA649BED56}">
      <dsp:nvSpPr>
        <dsp:cNvPr id="0" name=""/>
        <dsp:cNvSpPr/>
      </dsp:nvSpPr>
      <dsp:spPr>
        <a:xfrm rot="10800000">
          <a:off x="1888689" y="1112"/>
          <a:ext cx="5602582" cy="1910049"/>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279" tIns="76200" rIns="142240" bIns="76200" numCol="1" spcCol="1270" anchor="t" anchorCtr="0">
          <a:noAutofit/>
        </a:bodyPr>
        <a:lstStyle/>
        <a:p>
          <a:pPr lvl="0" algn="l" defTabSz="889000" rtl="0">
            <a:lnSpc>
              <a:spcPct val="90000"/>
            </a:lnSpc>
            <a:spcBef>
              <a:spcPct val="0"/>
            </a:spcBef>
            <a:spcAft>
              <a:spcPct val="35000"/>
            </a:spcAft>
          </a:pPr>
          <a:r>
            <a:rPr lang="tr-TR" sz="2000" b="1" kern="1200" dirty="0">
              <a:solidFill>
                <a:srgbClr val="222268"/>
              </a:solidFill>
            </a:rPr>
            <a:t>Avrupa Çevre Ajansı</a:t>
          </a:r>
        </a:p>
        <a:p>
          <a:pPr marL="171450" lvl="1" indent="-171450" algn="l" defTabSz="711200" rtl="0">
            <a:lnSpc>
              <a:spcPct val="90000"/>
            </a:lnSpc>
            <a:spcBef>
              <a:spcPct val="0"/>
            </a:spcBef>
            <a:spcAft>
              <a:spcPct val="15000"/>
            </a:spcAft>
            <a:buChar char="••"/>
          </a:pPr>
          <a:r>
            <a:rPr lang="tr-TR" sz="1600" b="1" kern="1200" dirty="0">
              <a:solidFill>
                <a:srgbClr val="222268"/>
              </a:solidFill>
            </a:rPr>
            <a:t>2000 yılından bu yana katılım sağlanmaktadır.</a:t>
          </a:r>
        </a:p>
        <a:p>
          <a:pPr marL="171450" lvl="1" indent="-171450" algn="l" defTabSz="711200" rtl="0">
            <a:lnSpc>
              <a:spcPct val="90000"/>
            </a:lnSpc>
            <a:spcBef>
              <a:spcPct val="0"/>
            </a:spcBef>
            <a:spcAft>
              <a:spcPct val="15000"/>
            </a:spcAft>
            <a:buChar char="••"/>
          </a:pPr>
          <a:r>
            <a:rPr lang="tr-TR" sz="1600" b="1" kern="1200" dirty="0">
              <a:solidFill>
                <a:srgbClr val="222268"/>
              </a:solidFill>
            </a:rPr>
            <a:t>Çevre ve Şehircilik Bakanlığı</a:t>
          </a:r>
        </a:p>
      </dsp:txBody>
      <dsp:txXfrm rot="10800000">
        <a:off x="2366201" y="1112"/>
        <a:ext cx="5125070" cy="1910049"/>
      </dsp:txXfrm>
    </dsp:sp>
    <dsp:sp modelId="{40B8C4D1-8E07-421F-87ED-4A9AE3AD1EB0}">
      <dsp:nvSpPr>
        <dsp:cNvPr id="0" name=""/>
        <dsp:cNvSpPr/>
      </dsp:nvSpPr>
      <dsp:spPr>
        <a:xfrm>
          <a:off x="933664" y="1112"/>
          <a:ext cx="1910049" cy="19100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6EF3BAC-FF34-482F-B5DF-4723C37063A2}">
      <dsp:nvSpPr>
        <dsp:cNvPr id="0" name=""/>
        <dsp:cNvSpPr/>
      </dsp:nvSpPr>
      <dsp:spPr>
        <a:xfrm rot="10800000">
          <a:off x="1888689" y="2481326"/>
          <a:ext cx="5602582" cy="1910049"/>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2279" tIns="76200" rIns="142240" bIns="76200" numCol="1" spcCol="1270" anchor="t" anchorCtr="0">
          <a:noAutofit/>
        </a:bodyPr>
        <a:lstStyle/>
        <a:p>
          <a:pPr lvl="0" algn="l" defTabSz="889000" rtl="0">
            <a:lnSpc>
              <a:spcPct val="90000"/>
            </a:lnSpc>
            <a:spcBef>
              <a:spcPct val="0"/>
            </a:spcBef>
            <a:spcAft>
              <a:spcPct val="35000"/>
            </a:spcAft>
          </a:pPr>
          <a:r>
            <a:rPr lang="en-GB" sz="2000" b="1" kern="1200" dirty="0" err="1">
              <a:solidFill>
                <a:srgbClr val="222268"/>
              </a:solidFill>
            </a:rPr>
            <a:t>Avrupa</a:t>
          </a:r>
          <a:r>
            <a:rPr lang="en-GB" sz="2000" b="1" kern="1200" dirty="0">
              <a:solidFill>
                <a:srgbClr val="222268"/>
              </a:solidFill>
            </a:rPr>
            <a:t> </a:t>
          </a:r>
          <a:r>
            <a:rPr lang="en-GB" sz="2000" b="1" kern="1200" dirty="0" err="1">
              <a:solidFill>
                <a:srgbClr val="222268"/>
              </a:solidFill>
            </a:rPr>
            <a:t>Uyuşturucu</a:t>
          </a:r>
          <a:r>
            <a:rPr lang="en-GB" sz="2000" b="1" kern="1200" dirty="0">
              <a:solidFill>
                <a:srgbClr val="222268"/>
              </a:solidFill>
            </a:rPr>
            <a:t> </a:t>
          </a:r>
          <a:r>
            <a:rPr lang="en-GB" sz="2000" b="1" kern="1200" dirty="0" err="1">
              <a:solidFill>
                <a:srgbClr val="222268"/>
              </a:solidFill>
            </a:rPr>
            <a:t>ve</a:t>
          </a:r>
          <a:r>
            <a:rPr lang="en-GB" sz="2000" b="1" kern="1200" dirty="0">
              <a:solidFill>
                <a:srgbClr val="222268"/>
              </a:solidFill>
            </a:rPr>
            <a:t> </a:t>
          </a:r>
          <a:r>
            <a:rPr lang="en-GB" sz="2000" b="1" kern="1200" dirty="0" err="1">
              <a:solidFill>
                <a:srgbClr val="222268"/>
              </a:solidFill>
            </a:rPr>
            <a:t>Uyuşturucu</a:t>
          </a:r>
          <a:r>
            <a:rPr lang="en-GB" sz="2000" b="1" kern="1200" dirty="0">
              <a:solidFill>
                <a:srgbClr val="222268"/>
              </a:solidFill>
            </a:rPr>
            <a:t> </a:t>
          </a:r>
          <a:r>
            <a:rPr lang="en-GB" sz="2000" b="1" kern="1200" dirty="0" err="1">
              <a:solidFill>
                <a:srgbClr val="222268"/>
              </a:solidFill>
            </a:rPr>
            <a:t>Bağımlılığını</a:t>
          </a:r>
          <a:r>
            <a:rPr lang="en-GB" sz="2000" b="1" kern="1200" dirty="0">
              <a:solidFill>
                <a:srgbClr val="222268"/>
              </a:solidFill>
            </a:rPr>
            <a:t> </a:t>
          </a:r>
          <a:r>
            <a:rPr lang="en-GB" sz="2000" b="1" kern="1200" dirty="0" err="1">
              <a:solidFill>
                <a:srgbClr val="222268"/>
              </a:solidFill>
            </a:rPr>
            <a:t>İzleme</a:t>
          </a:r>
          <a:r>
            <a:rPr lang="en-GB" sz="2000" b="1" kern="1200" dirty="0">
              <a:solidFill>
                <a:srgbClr val="222268"/>
              </a:solidFill>
            </a:rPr>
            <a:t> </a:t>
          </a:r>
          <a:r>
            <a:rPr lang="en-GB" sz="2000" b="1" kern="1200" dirty="0" err="1">
              <a:solidFill>
                <a:srgbClr val="222268"/>
              </a:solidFill>
            </a:rPr>
            <a:t>Merkezi</a:t>
          </a:r>
          <a:r>
            <a:rPr lang="tr-TR" sz="2000" b="1" kern="1200" dirty="0">
              <a:solidFill>
                <a:srgbClr val="222268"/>
              </a:solidFill>
            </a:rPr>
            <a:t> (EMCDDA)</a:t>
          </a:r>
        </a:p>
        <a:p>
          <a:pPr marL="171450" lvl="1" indent="-171450" algn="l" defTabSz="711200" rtl="0">
            <a:lnSpc>
              <a:spcPct val="90000"/>
            </a:lnSpc>
            <a:spcBef>
              <a:spcPct val="0"/>
            </a:spcBef>
            <a:spcAft>
              <a:spcPct val="15000"/>
            </a:spcAft>
            <a:buChar char="••"/>
          </a:pPr>
          <a:r>
            <a:rPr lang="tr-TR" sz="1600" b="1" kern="1200" dirty="0">
              <a:solidFill>
                <a:srgbClr val="222268"/>
              </a:solidFill>
            </a:rPr>
            <a:t>2007 yılından bu yana katılım sağlanmaktadır.</a:t>
          </a:r>
        </a:p>
        <a:p>
          <a:pPr marL="171450" lvl="1" indent="-171450" algn="l" defTabSz="711200" rtl="0">
            <a:lnSpc>
              <a:spcPct val="90000"/>
            </a:lnSpc>
            <a:spcBef>
              <a:spcPct val="0"/>
            </a:spcBef>
            <a:spcAft>
              <a:spcPct val="15000"/>
            </a:spcAft>
            <a:buChar char="••"/>
          </a:pPr>
          <a:r>
            <a:rPr lang="tr-TR" sz="1600" b="1" kern="1200" dirty="0">
              <a:solidFill>
                <a:srgbClr val="222268"/>
              </a:solidFill>
            </a:rPr>
            <a:t>Türkiye Uyuşturucu ve Uyuşturucu Bağımlılığı ile Mücadele İzleme Merkezi (TUBİM) </a:t>
          </a:r>
        </a:p>
        <a:p>
          <a:pPr marL="171450" lvl="1" indent="-171450" algn="l" defTabSz="711200" rtl="0">
            <a:lnSpc>
              <a:spcPct val="90000"/>
            </a:lnSpc>
            <a:spcBef>
              <a:spcPct val="0"/>
            </a:spcBef>
            <a:spcAft>
              <a:spcPct val="15000"/>
            </a:spcAft>
            <a:buChar char="••"/>
          </a:pPr>
          <a:endParaRPr lang="tr-TR" sz="1600" b="1" kern="1200" dirty="0">
            <a:solidFill>
              <a:srgbClr val="222268"/>
            </a:solidFill>
          </a:endParaRPr>
        </a:p>
      </dsp:txBody>
      <dsp:txXfrm rot="10800000">
        <a:off x="2366201" y="2481326"/>
        <a:ext cx="5125070" cy="1910049"/>
      </dsp:txXfrm>
    </dsp:sp>
    <dsp:sp modelId="{708599AD-A354-4150-983A-0B0E86290DE1}">
      <dsp:nvSpPr>
        <dsp:cNvPr id="0" name=""/>
        <dsp:cNvSpPr/>
      </dsp:nvSpPr>
      <dsp:spPr>
        <a:xfrm>
          <a:off x="933664" y="2481326"/>
          <a:ext cx="1910049" cy="19100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5F98F-754E-4E2B-885B-13BFC8F8E0D9}">
      <dsp:nvSpPr>
        <dsp:cNvPr id="0" name=""/>
        <dsp:cNvSpPr/>
      </dsp:nvSpPr>
      <dsp:spPr>
        <a:xfrm>
          <a:off x="5512643" y="911596"/>
          <a:ext cx="1924520" cy="4276774"/>
        </a:xfrm>
        <a:prstGeom prst="wedgeRectCallout">
          <a:avLst>
            <a:gd name="adj1" fmla="val 0"/>
            <a:gd name="adj2" fmla="val 0"/>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pPr>
          <a:endParaRPr lang="tr-TR" sz="1800" kern="1200" dirty="0" smtClean="0"/>
        </a:p>
        <a:p>
          <a:pPr lvl="0" algn="l" defTabSz="800100">
            <a:lnSpc>
              <a:spcPct val="90000"/>
            </a:lnSpc>
            <a:spcBef>
              <a:spcPct val="0"/>
            </a:spcBef>
            <a:spcAft>
              <a:spcPct val="35000"/>
            </a:spcAft>
          </a:pPr>
          <a:r>
            <a:rPr lang="tr-TR" sz="1800" kern="1200" dirty="0" smtClean="0"/>
            <a:t>Raporların genel değerlendirmesi</a:t>
          </a:r>
        </a:p>
        <a:p>
          <a:pPr lvl="0" algn="l" defTabSz="800100">
            <a:lnSpc>
              <a:spcPct val="90000"/>
            </a:lnSpc>
            <a:spcBef>
              <a:spcPct val="0"/>
            </a:spcBef>
            <a:spcAft>
              <a:spcPct val="35000"/>
            </a:spcAft>
          </a:pPr>
          <a:r>
            <a:rPr lang="tr-TR" sz="1800" kern="1200" dirty="0" smtClean="0"/>
            <a:t>Performans odaklı izleme</a:t>
          </a:r>
        </a:p>
        <a:p>
          <a:pPr lvl="0" algn="l" defTabSz="800100">
            <a:lnSpc>
              <a:spcPct val="90000"/>
            </a:lnSpc>
            <a:spcBef>
              <a:spcPct val="0"/>
            </a:spcBef>
            <a:spcAft>
              <a:spcPct val="35000"/>
            </a:spcAft>
          </a:pPr>
          <a:r>
            <a:rPr lang="tr-TR" sz="1800" kern="1200" dirty="0" smtClean="0"/>
            <a:t>Katılımın artırılması için tedbir alınması</a:t>
          </a:r>
        </a:p>
        <a:p>
          <a:pPr lvl="0" algn="l" defTabSz="800100">
            <a:lnSpc>
              <a:spcPct val="90000"/>
            </a:lnSpc>
            <a:spcBef>
              <a:spcPct val="0"/>
            </a:spcBef>
            <a:spcAft>
              <a:spcPct val="35000"/>
            </a:spcAft>
          </a:pPr>
          <a:endParaRPr lang="tr-TR" sz="1800" kern="1200" dirty="0"/>
        </a:p>
        <a:p>
          <a:pPr lvl="0" algn="l" defTabSz="800100">
            <a:lnSpc>
              <a:spcPct val="90000"/>
            </a:lnSpc>
            <a:spcBef>
              <a:spcPct val="0"/>
            </a:spcBef>
            <a:spcAft>
              <a:spcPct val="35000"/>
            </a:spcAft>
          </a:pPr>
          <a:endParaRPr lang="tr-TR" sz="1800" kern="1200" dirty="0"/>
        </a:p>
      </dsp:txBody>
      <dsp:txXfrm>
        <a:off x="5756889" y="911596"/>
        <a:ext cx="1680274" cy="4276774"/>
      </dsp:txXfrm>
    </dsp:sp>
    <dsp:sp modelId="{E7A11FB9-4C09-494E-A0D6-4F283FEFFD2E}">
      <dsp:nvSpPr>
        <dsp:cNvPr id="0" name=""/>
        <dsp:cNvSpPr/>
      </dsp:nvSpPr>
      <dsp:spPr>
        <a:xfrm>
          <a:off x="5512643" y="0"/>
          <a:ext cx="1924520" cy="913153"/>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tr-TR" sz="1400" b="1" kern="1200" dirty="0"/>
            <a:t>ABB ve AB Programları Kurulu </a:t>
          </a:r>
        </a:p>
      </dsp:txBody>
      <dsp:txXfrm>
        <a:off x="5512643" y="0"/>
        <a:ext cx="1924520" cy="913153"/>
      </dsp:txXfrm>
    </dsp:sp>
    <dsp:sp modelId="{96E61B57-AEB9-43DD-ABFC-B1B6707A8023}">
      <dsp:nvSpPr>
        <dsp:cNvPr id="0" name=""/>
        <dsp:cNvSpPr/>
      </dsp:nvSpPr>
      <dsp:spPr>
        <a:xfrm>
          <a:off x="3541983" y="667436"/>
          <a:ext cx="2015646" cy="4460018"/>
        </a:xfrm>
        <a:prstGeom prst="wedgeRectCallout">
          <a:avLst>
            <a:gd name="adj1" fmla="val 62500"/>
            <a:gd name="adj2" fmla="val 20830"/>
          </a:avLst>
        </a:prstGeom>
        <a:solidFill>
          <a:schemeClr val="accent4">
            <a:tint val="50000"/>
            <a:hueOff val="5579466"/>
            <a:satOff val="18804"/>
            <a:lumOff val="1226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buFont typeface="Wingdings" panose="05000000000000000000" pitchFamily="2" charset="2"/>
            <a:buChar char="Ø"/>
          </a:pPr>
          <a:r>
            <a:rPr lang="tr-TR" sz="1800" kern="1200" dirty="0"/>
            <a:t>- Kurum </a:t>
          </a:r>
          <a:r>
            <a:rPr lang="tr-TR" sz="1800" kern="1200" dirty="0" err="1" smtClean="0"/>
            <a:t>Kurum</a:t>
          </a:r>
          <a:r>
            <a:rPr lang="tr-TR" sz="1800" kern="1200" dirty="0" smtClean="0"/>
            <a:t> içi/İlgili </a:t>
          </a:r>
          <a:r>
            <a:rPr lang="tr-TR" sz="1800" kern="1200" dirty="0"/>
            <a:t>paydaşlara sektöre bilgiyi  yaygınlaştırma</a:t>
          </a:r>
        </a:p>
        <a:p>
          <a:pPr lvl="0" algn="l" defTabSz="800100">
            <a:lnSpc>
              <a:spcPct val="90000"/>
            </a:lnSpc>
            <a:spcBef>
              <a:spcPct val="0"/>
            </a:spcBef>
            <a:spcAft>
              <a:spcPct val="35000"/>
            </a:spcAft>
            <a:buFont typeface="Wingdings" panose="05000000000000000000" pitchFamily="2" charset="2"/>
            <a:buChar char="Ø"/>
          </a:pPr>
          <a:r>
            <a:rPr lang="tr-TR" sz="1800" kern="1200" dirty="0"/>
            <a:t>- Kurum içi birimlere proje desteği </a:t>
          </a:r>
        </a:p>
        <a:p>
          <a:pPr lvl="0" algn="l" defTabSz="800100">
            <a:lnSpc>
              <a:spcPct val="90000"/>
            </a:lnSpc>
            <a:spcBef>
              <a:spcPct val="0"/>
            </a:spcBef>
            <a:spcAft>
              <a:spcPct val="35000"/>
            </a:spcAft>
            <a:buFont typeface="Wingdings" panose="05000000000000000000" pitchFamily="2" charset="2"/>
            <a:buChar char="Ø"/>
          </a:pPr>
          <a:r>
            <a:rPr lang="tr-TR" sz="1800" kern="1200" dirty="0"/>
            <a:t>- Uygun çağrı varsa proje hazırlama</a:t>
          </a:r>
        </a:p>
        <a:p>
          <a:pPr lvl="0" algn="l" defTabSz="800100">
            <a:lnSpc>
              <a:spcPct val="90000"/>
            </a:lnSpc>
            <a:spcBef>
              <a:spcPct val="0"/>
            </a:spcBef>
            <a:spcAft>
              <a:spcPct val="35000"/>
            </a:spcAft>
            <a:buFont typeface="Wingdings" panose="05000000000000000000" pitchFamily="2" charset="2"/>
            <a:buChar char="Ø"/>
          </a:pPr>
          <a:r>
            <a:rPr lang="tr-TR" sz="1800" kern="1200" dirty="0"/>
            <a:t>- ABB ile koordinasyon </a:t>
          </a:r>
        </a:p>
        <a:p>
          <a:pPr lvl="0" algn="l" defTabSz="800100">
            <a:lnSpc>
              <a:spcPct val="90000"/>
            </a:lnSpc>
            <a:spcBef>
              <a:spcPct val="0"/>
            </a:spcBef>
            <a:spcAft>
              <a:spcPct val="35000"/>
            </a:spcAft>
            <a:buFont typeface="Wingdings" panose="05000000000000000000" pitchFamily="2" charset="2"/>
            <a:buChar char="Ø"/>
          </a:pPr>
          <a:r>
            <a:rPr lang="tr-TR" sz="1800" kern="1200" dirty="0"/>
            <a:t>- Düzenli takip ve raporlama</a:t>
          </a:r>
        </a:p>
      </dsp:txBody>
      <dsp:txXfrm>
        <a:off x="3797794" y="667436"/>
        <a:ext cx="1759835" cy="4460018"/>
      </dsp:txXfrm>
    </dsp:sp>
    <dsp:sp modelId="{FD8632B7-D99D-4064-9046-683E97AC3AD6}">
      <dsp:nvSpPr>
        <dsp:cNvPr id="0" name=""/>
        <dsp:cNvSpPr/>
      </dsp:nvSpPr>
      <dsp:spPr>
        <a:xfrm>
          <a:off x="3587546" y="147868"/>
          <a:ext cx="1924520" cy="763728"/>
        </a:xfrm>
        <a:prstGeom prst="rect">
          <a:avLst/>
        </a:prstGeom>
        <a:solidFill>
          <a:schemeClr val="accent4">
            <a:hueOff val="5571487"/>
            <a:satOff val="19812"/>
            <a:lumOff val="44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tr-TR" sz="1400" b="1" kern="1200" dirty="0"/>
            <a:t>BP İrtibat Noktaları</a:t>
          </a:r>
        </a:p>
      </dsp:txBody>
      <dsp:txXfrm>
        <a:off x="3587546" y="147868"/>
        <a:ext cx="1924520" cy="763728"/>
      </dsp:txXfrm>
    </dsp:sp>
    <dsp:sp modelId="{5BE6EFC3-F2AC-437F-B7D5-749D0CC001F1}">
      <dsp:nvSpPr>
        <dsp:cNvPr id="0" name=""/>
        <dsp:cNvSpPr/>
      </dsp:nvSpPr>
      <dsp:spPr>
        <a:xfrm>
          <a:off x="1663025" y="911596"/>
          <a:ext cx="1924520" cy="3666102"/>
        </a:xfrm>
        <a:prstGeom prst="wedgeRectCallout">
          <a:avLst>
            <a:gd name="adj1" fmla="val 62500"/>
            <a:gd name="adj2" fmla="val 20830"/>
          </a:avLst>
        </a:prstGeom>
        <a:solidFill>
          <a:schemeClr val="accent4">
            <a:tint val="50000"/>
            <a:hueOff val="11158932"/>
            <a:satOff val="37609"/>
            <a:lumOff val="2452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t" anchorCtr="0">
          <a:noAutofit/>
        </a:bodyPr>
        <a:lstStyle/>
        <a:p>
          <a:pPr lvl="0" algn="l" defTabSz="800100">
            <a:lnSpc>
              <a:spcPct val="90000"/>
            </a:lnSpc>
            <a:spcBef>
              <a:spcPct val="0"/>
            </a:spcBef>
            <a:spcAft>
              <a:spcPct val="35000"/>
            </a:spcAft>
            <a:buFont typeface="Wingdings" panose="05000000000000000000" pitchFamily="2" charset="2"/>
            <a:buNone/>
          </a:pPr>
          <a:endParaRPr lang="tr-TR" sz="1800" kern="1200" dirty="0"/>
        </a:p>
        <a:p>
          <a:pPr lvl="0" algn="l" defTabSz="800100">
            <a:lnSpc>
              <a:spcPct val="90000"/>
            </a:lnSpc>
            <a:spcBef>
              <a:spcPct val="0"/>
            </a:spcBef>
            <a:spcAft>
              <a:spcPct val="35000"/>
            </a:spcAft>
            <a:buFont typeface="Wingdings" panose="05000000000000000000" pitchFamily="2" charset="2"/>
            <a:buChar char="Ø"/>
          </a:pPr>
          <a:r>
            <a:rPr lang="tr-TR" sz="1800" kern="1200" dirty="0"/>
            <a:t>- Düzenli Bilgi Paylaşımı</a:t>
          </a:r>
        </a:p>
        <a:p>
          <a:pPr lvl="0" algn="l" defTabSz="800100">
            <a:lnSpc>
              <a:spcPct val="90000"/>
            </a:lnSpc>
            <a:spcBef>
              <a:spcPct val="0"/>
            </a:spcBef>
            <a:spcAft>
              <a:spcPct val="35000"/>
            </a:spcAft>
            <a:buFont typeface="Wingdings" panose="05000000000000000000" pitchFamily="2" charset="2"/>
            <a:buChar char="Ø"/>
          </a:pPr>
          <a:r>
            <a:rPr lang="tr-TR" sz="1800" kern="1200" dirty="0"/>
            <a:t>- Eğitim İhtiyaç Analizi</a:t>
          </a:r>
        </a:p>
        <a:p>
          <a:pPr lvl="0" algn="l" defTabSz="800100">
            <a:lnSpc>
              <a:spcPct val="90000"/>
            </a:lnSpc>
            <a:spcBef>
              <a:spcPct val="0"/>
            </a:spcBef>
            <a:spcAft>
              <a:spcPct val="35000"/>
            </a:spcAft>
            <a:buFont typeface="Wingdings" panose="05000000000000000000" pitchFamily="2" charset="2"/>
            <a:buChar char="Ø"/>
          </a:pPr>
          <a:r>
            <a:rPr lang="tr-TR" sz="1800" kern="1200" dirty="0"/>
            <a:t>- Eğitim Desteği </a:t>
          </a:r>
        </a:p>
        <a:p>
          <a:pPr lvl="0" algn="l" defTabSz="800100">
            <a:lnSpc>
              <a:spcPct val="90000"/>
            </a:lnSpc>
            <a:spcBef>
              <a:spcPct val="0"/>
            </a:spcBef>
            <a:spcAft>
              <a:spcPct val="35000"/>
            </a:spcAft>
            <a:buFont typeface="Wingdings" panose="05000000000000000000" pitchFamily="2" charset="2"/>
            <a:buChar char="Ø"/>
          </a:pPr>
          <a:r>
            <a:rPr lang="tr-TR" sz="1800" kern="1200" dirty="0"/>
            <a:t>- BP İrtibat noktalarını Takip/İzleme </a:t>
          </a:r>
          <a:endParaRPr lang="tr-TR" sz="1800" kern="1200" dirty="0" smtClean="0"/>
        </a:p>
        <a:p>
          <a:pPr lvl="0" algn="l" defTabSz="800100">
            <a:lnSpc>
              <a:spcPct val="90000"/>
            </a:lnSpc>
            <a:spcBef>
              <a:spcPct val="0"/>
            </a:spcBef>
            <a:spcAft>
              <a:spcPct val="35000"/>
            </a:spcAft>
            <a:buFont typeface="Wingdings" panose="05000000000000000000" pitchFamily="2" charset="2"/>
            <a:buChar char="Ø"/>
          </a:pPr>
          <a:r>
            <a:rPr lang="tr-TR" sz="1800" kern="1200" dirty="0" smtClean="0"/>
            <a:t>AB Kuruluna raporlama</a:t>
          </a:r>
          <a:endParaRPr lang="tr-TR" sz="1800" kern="1200" dirty="0"/>
        </a:p>
      </dsp:txBody>
      <dsp:txXfrm>
        <a:off x="1907271" y="911596"/>
        <a:ext cx="1680274" cy="3666102"/>
      </dsp:txXfrm>
    </dsp:sp>
    <dsp:sp modelId="{898B8DF3-DBCB-4BFC-ABC9-8C9C9E80D05E}">
      <dsp:nvSpPr>
        <dsp:cNvPr id="0" name=""/>
        <dsp:cNvSpPr/>
      </dsp:nvSpPr>
      <dsp:spPr>
        <a:xfrm>
          <a:off x="1663025" y="300406"/>
          <a:ext cx="1924520" cy="611190"/>
        </a:xfrm>
        <a:prstGeom prst="rect">
          <a:avLst/>
        </a:prstGeom>
        <a:solidFill>
          <a:schemeClr val="accent4">
            <a:hueOff val="11142974"/>
            <a:satOff val="39624"/>
            <a:lumOff val="89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622300">
            <a:lnSpc>
              <a:spcPct val="90000"/>
            </a:lnSpc>
            <a:spcBef>
              <a:spcPct val="0"/>
            </a:spcBef>
            <a:spcAft>
              <a:spcPct val="35000"/>
            </a:spcAft>
          </a:pPr>
          <a:r>
            <a:rPr lang="tr-TR" sz="1400" b="1" kern="1200" dirty="0"/>
            <a:t>AB Başkanlığı </a:t>
          </a:r>
        </a:p>
        <a:p>
          <a:pPr lvl="0" algn="ctr" defTabSz="622300">
            <a:lnSpc>
              <a:spcPct val="90000"/>
            </a:lnSpc>
            <a:spcBef>
              <a:spcPct val="0"/>
            </a:spcBef>
            <a:spcAft>
              <a:spcPct val="35000"/>
            </a:spcAft>
          </a:pPr>
          <a:r>
            <a:rPr lang="tr-TR" sz="1400" b="1" kern="1200" dirty="0"/>
            <a:t>+ Koordinatör Kurumlar</a:t>
          </a:r>
        </a:p>
      </dsp:txBody>
      <dsp:txXfrm>
        <a:off x="1663025" y="300406"/>
        <a:ext cx="1924520" cy="61119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4304381" cy="339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81923" name="Rectangle 3"/>
          <p:cNvSpPr>
            <a:spLocks noGrp="1" noChangeArrowheads="1"/>
          </p:cNvSpPr>
          <p:nvPr>
            <p:ph type="dt" sz="quarter" idx="1"/>
          </p:nvPr>
        </p:nvSpPr>
        <p:spPr bwMode="auto">
          <a:xfrm>
            <a:off x="5624700" y="0"/>
            <a:ext cx="4304381" cy="339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B13EF77A-7B1E-48F1-AABC-579650744AC1}" type="datetimeFigureOut">
              <a:rPr lang="tr-TR"/>
              <a:pPr>
                <a:defRPr/>
              </a:pPr>
              <a:t>25.06.2020</a:t>
            </a:fld>
            <a:endParaRPr lang="tr-TR"/>
          </a:p>
        </p:txBody>
      </p:sp>
      <p:sp>
        <p:nvSpPr>
          <p:cNvPr id="81924" name="Rectangle 4"/>
          <p:cNvSpPr>
            <a:spLocks noGrp="1" noChangeArrowheads="1"/>
          </p:cNvSpPr>
          <p:nvPr>
            <p:ph type="ftr" sz="quarter" idx="2"/>
          </p:nvPr>
        </p:nvSpPr>
        <p:spPr bwMode="auto">
          <a:xfrm>
            <a:off x="1" y="6453471"/>
            <a:ext cx="4304381" cy="3399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81925" name="Rectangle 5"/>
          <p:cNvSpPr>
            <a:spLocks noGrp="1" noChangeArrowheads="1"/>
          </p:cNvSpPr>
          <p:nvPr>
            <p:ph type="sldNum" sz="quarter" idx="3"/>
          </p:nvPr>
        </p:nvSpPr>
        <p:spPr bwMode="auto">
          <a:xfrm>
            <a:off x="5624700" y="6453471"/>
            <a:ext cx="4304381" cy="3399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E5E3EAE-B2BD-4E17-81EC-27D026E5D46B}" type="slidenum">
              <a:rPr lang="tr-TR"/>
              <a:pPr>
                <a:defRPr/>
              </a:pPr>
              <a:t>‹#›</a:t>
            </a:fld>
            <a:endParaRPr lang="tr-TR"/>
          </a:p>
        </p:txBody>
      </p:sp>
    </p:spTree>
    <p:extLst>
      <p:ext uri="{BB962C8B-B14F-4D97-AF65-F5344CB8AC3E}">
        <p14:creationId xmlns:p14="http://schemas.microsoft.com/office/powerpoint/2010/main" val="88571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0"/>
            <a:ext cx="4304381" cy="339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39939" name="Rectangle 3"/>
          <p:cNvSpPr>
            <a:spLocks noGrp="1" noChangeArrowheads="1"/>
          </p:cNvSpPr>
          <p:nvPr>
            <p:ph type="dt" idx="1"/>
          </p:nvPr>
        </p:nvSpPr>
        <p:spPr bwMode="auto">
          <a:xfrm>
            <a:off x="5624700" y="0"/>
            <a:ext cx="4304381" cy="339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6CCCA49-F505-4F7E-A050-AB56FC57A30E}" type="datetimeFigureOut">
              <a:rPr lang="tr-TR"/>
              <a:pPr>
                <a:defRPr/>
              </a:pPr>
              <a:t>25.06.2020</a:t>
            </a:fld>
            <a:endParaRPr lang="tr-TR"/>
          </a:p>
        </p:txBody>
      </p:sp>
      <p:sp>
        <p:nvSpPr>
          <p:cNvPr id="33796" name="Rectangle 4"/>
          <p:cNvSpPr>
            <a:spLocks noGrp="1" noRot="1" noChangeAspect="1" noChangeArrowheads="1" noTextEdit="1"/>
          </p:cNvSpPr>
          <p:nvPr>
            <p:ph type="sldImg" idx="2"/>
          </p:nvPr>
        </p:nvSpPr>
        <p:spPr bwMode="auto">
          <a:xfrm>
            <a:off x="3267075" y="509588"/>
            <a:ext cx="3397250"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93140" y="3227822"/>
            <a:ext cx="7945120" cy="30573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39942" name="Rectangle 6"/>
          <p:cNvSpPr>
            <a:spLocks noGrp="1" noChangeArrowheads="1"/>
          </p:cNvSpPr>
          <p:nvPr>
            <p:ph type="ftr" sz="quarter" idx="4"/>
          </p:nvPr>
        </p:nvSpPr>
        <p:spPr bwMode="auto">
          <a:xfrm>
            <a:off x="1" y="6453471"/>
            <a:ext cx="4304381" cy="3399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39943" name="Rectangle 7"/>
          <p:cNvSpPr>
            <a:spLocks noGrp="1" noChangeArrowheads="1"/>
          </p:cNvSpPr>
          <p:nvPr>
            <p:ph type="sldNum" sz="quarter" idx="5"/>
          </p:nvPr>
        </p:nvSpPr>
        <p:spPr bwMode="auto">
          <a:xfrm>
            <a:off x="5624700" y="6453471"/>
            <a:ext cx="4304381" cy="3399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D04EE70-9DBB-4731-9C1A-B7265C22CFBC}" type="slidenum">
              <a:rPr lang="tr-TR"/>
              <a:pPr>
                <a:defRPr/>
              </a:pPr>
              <a:t>‹#›</a:t>
            </a:fld>
            <a:endParaRPr lang="tr-TR"/>
          </a:p>
        </p:txBody>
      </p:sp>
    </p:spTree>
    <p:extLst>
      <p:ext uri="{BB962C8B-B14F-4D97-AF65-F5344CB8AC3E}">
        <p14:creationId xmlns:p14="http://schemas.microsoft.com/office/powerpoint/2010/main" val="3296392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27957" indent="-279984">
              <a:defRPr sz="2400" i="1">
                <a:solidFill>
                  <a:schemeClr val="tx1"/>
                </a:solidFill>
                <a:latin typeface="Times New Roman" pitchFamily="18" charset="0"/>
                <a:cs typeface="Arial" charset="0"/>
              </a:defRPr>
            </a:lvl2pPr>
            <a:lvl3pPr marL="1119935" indent="-223987">
              <a:defRPr sz="2400" i="1">
                <a:solidFill>
                  <a:schemeClr val="tx1"/>
                </a:solidFill>
                <a:latin typeface="Times New Roman" pitchFamily="18" charset="0"/>
                <a:cs typeface="Arial" charset="0"/>
              </a:defRPr>
            </a:lvl3pPr>
            <a:lvl4pPr marL="1567907" indent="-223987">
              <a:defRPr sz="2400" i="1">
                <a:solidFill>
                  <a:schemeClr val="tx1"/>
                </a:solidFill>
                <a:latin typeface="Times New Roman" pitchFamily="18" charset="0"/>
                <a:cs typeface="Arial" charset="0"/>
              </a:defRPr>
            </a:lvl4pPr>
            <a:lvl5pPr marL="2015882" indent="-223987">
              <a:defRPr sz="2400" i="1">
                <a:solidFill>
                  <a:schemeClr val="tx1"/>
                </a:solidFill>
                <a:latin typeface="Times New Roman" pitchFamily="18" charset="0"/>
                <a:cs typeface="Arial" charset="0"/>
              </a:defRPr>
            </a:lvl5pPr>
            <a:lvl6pPr marL="2463855" indent="-223987" eaLnBrk="0" fontAlgn="base" hangingPunct="0">
              <a:spcBef>
                <a:spcPct val="0"/>
              </a:spcBef>
              <a:spcAft>
                <a:spcPct val="0"/>
              </a:spcAft>
              <a:defRPr sz="2400" i="1">
                <a:solidFill>
                  <a:schemeClr val="tx1"/>
                </a:solidFill>
                <a:latin typeface="Times New Roman" pitchFamily="18" charset="0"/>
                <a:cs typeface="Arial" charset="0"/>
              </a:defRPr>
            </a:lvl6pPr>
            <a:lvl7pPr marL="2911829" indent="-223987" eaLnBrk="0" fontAlgn="base" hangingPunct="0">
              <a:spcBef>
                <a:spcPct val="0"/>
              </a:spcBef>
              <a:spcAft>
                <a:spcPct val="0"/>
              </a:spcAft>
              <a:defRPr sz="2400" i="1">
                <a:solidFill>
                  <a:schemeClr val="tx1"/>
                </a:solidFill>
                <a:latin typeface="Times New Roman" pitchFamily="18" charset="0"/>
                <a:cs typeface="Arial" charset="0"/>
              </a:defRPr>
            </a:lvl7pPr>
            <a:lvl8pPr marL="3359803" indent="-223987" eaLnBrk="0" fontAlgn="base" hangingPunct="0">
              <a:spcBef>
                <a:spcPct val="0"/>
              </a:spcBef>
              <a:spcAft>
                <a:spcPct val="0"/>
              </a:spcAft>
              <a:defRPr sz="2400" i="1">
                <a:solidFill>
                  <a:schemeClr val="tx1"/>
                </a:solidFill>
                <a:latin typeface="Times New Roman" pitchFamily="18" charset="0"/>
                <a:cs typeface="Arial" charset="0"/>
              </a:defRPr>
            </a:lvl8pPr>
            <a:lvl9pPr marL="3807777" indent="-223987" eaLnBrk="0" fontAlgn="base" hangingPunct="0">
              <a:spcBef>
                <a:spcPct val="0"/>
              </a:spcBef>
              <a:spcAft>
                <a:spcPct val="0"/>
              </a:spcAft>
              <a:defRPr sz="2400" i="1">
                <a:solidFill>
                  <a:schemeClr val="tx1"/>
                </a:solidFill>
                <a:latin typeface="Times New Roman"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21B872-7909-466F-B162-15FE7B047BCC}" type="slidenum">
              <a:rPr kumimoji="0" lang="tr-TR"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4250">
              <a:defRPr/>
            </a:pPr>
            <a:endParaRPr lang="tr-TR" dirty="0"/>
          </a:p>
        </p:txBody>
      </p:sp>
    </p:spTree>
    <p:extLst>
      <p:ext uri="{BB962C8B-B14F-4D97-AF65-F5344CB8AC3E}">
        <p14:creationId xmlns:p14="http://schemas.microsoft.com/office/powerpoint/2010/main" val="194929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Tx/>
              <a:buChar char="-"/>
            </a:pPr>
            <a:r>
              <a:rPr lang="tr-TR" dirty="0" smtClean="0"/>
              <a:t>İrtibat kişilerini tekrar düzenleyeceğiz, anket göndereceğiz, yapılanma ile ilgili şema isteyeceğiz</a:t>
            </a:r>
          </a:p>
          <a:p>
            <a:pPr marL="171450" indent="-171450">
              <a:buFontTx/>
              <a:buChar char="-"/>
            </a:pPr>
            <a:r>
              <a:rPr lang="tr-TR" dirty="0" smtClean="0"/>
              <a:t>Kurumların iç yapılanmalarına</a:t>
            </a:r>
            <a:r>
              <a:rPr lang="tr-TR" baseline="0" dirty="0" smtClean="0"/>
              <a:t> göre belirlensin, IPA ya da AB birimlerinden olabilir</a:t>
            </a:r>
          </a:p>
          <a:p>
            <a:pPr marL="171450" indent="-171450">
              <a:buFontTx/>
              <a:buChar char="-"/>
            </a:pPr>
            <a:r>
              <a:rPr lang="tr-TR" baseline="0" dirty="0" smtClean="0"/>
              <a:t>Çağrıları bu irtibat kişilerine bildireceğiz</a:t>
            </a:r>
          </a:p>
          <a:p>
            <a:pPr marL="171450" indent="-171450">
              <a:buFontTx/>
              <a:buChar char="-"/>
            </a:pPr>
            <a:r>
              <a:rPr lang="tr-TR" baseline="0" dirty="0" smtClean="0"/>
              <a:t>Kurul toplantıları öncesinde bilgi isteyeceğiz</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tr-TR" baseline="0" dirty="0" smtClean="0"/>
              <a:t>Yeni dönem için de düşünülmeli, belki </a:t>
            </a:r>
            <a:r>
              <a:rPr lang="tr-TR" baseline="0" dirty="0" err="1" smtClean="0"/>
              <a:t>ÇG’lerdeki</a:t>
            </a:r>
            <a:r>
              <a:rPr lang="tr-TR" baseline="0" dirty="0" smtClean="0"/>
              <a:t> kişiler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tr-TR" baseline="0" dirty="0" smtClean="0"/>
              <a:t>Gn. </a:t>
            </a:r>
            <a:r>
              <a:rPr lang="tr-TR" baseline="0" dirty="0" err="1" smtClean="0"/>
              <a:t>Md’ün</a:t>
            </a:r>
            <a:r>
              <a:rPr lang="tr-TR" baseline="0" dirty="0" smtClean="0"/>
              <a:t> belirttiği hedefler doğrultusunda en uygun yapılanma olmalı</a:t>
            </a:r>
            <a:endParaRPr lang="tr-TR" dirty="0" smtClean="0"/>
          </a:p>
          <a:p>
            <a:pPr marL="171450" indent="-171450">
              <a:buFontTx/>
              <a:buChar char="-"/>
            </a:pPr>
            <a:r>
              <a:rPr lang="tr-TR" baseline="0" dirty="0" smtClean="0"/>
              <a:t>Mevcutta Ufuk 2020 için </a:t>
            </a:r>
            <a:r>
              <a:rPr lang="tr-TR" baseline="0" dirty="0" err="1" smtClean="0"/>
              <a:t>UİN’ler</a:t>
            </a:r>
            <a:r>
              <a:rPr lang="tr-TR" baseline="0" dirty="0" smtClean="0"/>
              <a:t> var, bu kişilerle çakışabilir/çakışmayabilir</a:t>
            </a:r>
          </a:p>
          <a:p>
            <a:pPr marL="171450" indent="-171450">
              <a:buFontTx/>
              <a:buChar char="-"/>
            </a:pPr>
            <a:r>
              <a:rPr lang="tr-TR" baseline="0" dirty="0" smtClean="0"/>
              <a:t>Görevlendirilecek personelin iş yükü göz önüne alınmalı</a:t>
            </a:r>
          </a:p>
        </p:txBody>
      </p:sp>
      <p:sp>
        <p:nvSpPr>
          <p:cNvPr id="4" name="Slayt Numarası Yer Tutucusu 3"/>
          <p:cNvSpPr>
            <a:spLocks noGrp="1"/>
          </p:cNvSpPr>
          <p:nvPr>
            <p:ph type="sldNum" sz="quarter" idx="10"/>
          </p:nvPr>
        </p:nvSpPr>
        <p:spPr/>
        <p:txBody>
          <a:bodyPr/>
          <a:lstStyle/>
          <a:p>
            <a:pPr>
              <a:defRPr/>
            </a:pPr>
            <a:fld id="{5D04EE70-9DBB-4731-9C1A-B7265C22CFBC}" type="slidenum">
              <a:rPr lang="tr-TR" smtClean="0"/>
              <a:pPr>
                <a:defRPr/>
              </a:pPr>
              <a:t>16</a:t>
            </a:fld>
            <a:endParaRPr lang="tr-TR"/>
          </a:p>
        </p:txBody>
      </p:sp>
    </p:spTree>
    <p:extLst>
      <p:ext uri="{BB962C8B-B14F-4D97-AF65-F5344CB8AC3E}">
        <p14:creationId xmlns:p14="http://schemas.microsoft.com/office/powerpoint/2010/main" val="248345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17</a:t>
            </a:fld>
            <a:endParaRPr lang="tr-TR"/>
          </a:p>
        </p:txBody>
      </p:sp>
    </p:spTree>
    <p:extLst>
      <p:ext uri="{BB962C8B-B14F-4D97-AF65-F5344CB8AC3E}">
        <p14:creationId xmlns:p14="http://schemas.microsoft.com/office/powerpoint/2010/main" val="4939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pPr>
              <a:defRPr/>
            </a:pPr>
            <a:fld id="{2B05AFB0-60EF-4107-B0E2-B8AF84F7E600}" type="slidenum">
              <a:rPr lang="tr-TR" smtClean="0"/>
              <a:pPr>
                <a:defRPr/>
              </a:pPr>
              <a:t>19</a:t>
            </a:fld>
            <a:endParaRPr lang="tr-TR"/>
          </a:p>
        </p:txBody>
      </p:sp>
    </p:spTree>
    <p:extLst>
      <p:ext uri="{BB962C8B-B14F-4D97-AF65-F5344CB8AC3E}">
        <p14:creationId xmlns:p14="http://schemas.microsoft.com/office/powerpoint/2010/main" val="204654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a:ln/>
        </p:spPr>
      </p:sp>
      <p:sp>
        <p:nvSpPr>
          <p:cNvPr id="583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a:ea typeface="ＭＳ Ｐゴシック" pitchFamily="34" charset="-128"/>
            </a:endParaRPr>
          </a:p>
        </p:txBody>
      </p:sp>
      <p:sp>
        <p:nvSpPr>
          <p:cNvPr id="583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BDAEC94F-DA47-47E1-ACA5-72FDDE786A6A}" type="slidenum">
              <a:rPr lang="tr-TR" altLang="tr-TR" smtClean="0">
                <a:solidFill>
                  <a:srgbClr val="000000"/>
                </a:solidFill>
                <a:latin typeface="Arial" charset="0"/>
                <a:ea typeface="ＭＳ Ｐゴシック" pitchFamily="34" charset="-128"/>
              </a:rPr>
              <a:pPr/>
              <a:t>2</a:t>
            </a:fld>
            <a:endParaRPr lang="tr-TR" altLang="tr-TR">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359610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36128" indent="-283127">
              <a:defRPr sz="2400" i="1">
                <a:solidFill>
                  <a:schemeClr val="tx1"/>
                </a:solidFill>
                <a:latin typeface="Times New Roman" pitchFamily="18" charset="0"/>
                <a:cs typeface="Arial" charset="0"/>
              </a:defRPr>
            </a:lvl2pPr>
            <a:lvl3pPr marL="1132506" indent="-226501">
              <a:defRPr sz="2400" i="1">
                <a:solidFill>
                  <a:schemeClr val="tx1"/>
                </a:solidFill>
                <a:latin typeface="Times New Roman" pitchFamily="18" charset="0"/>
                <a:cs typeface="Arial" charset="0"/>
              </a:defRPr>
            </a:lvl3pPr>
            <a:lvl4pPr marL="1585506" indent="-226501">
              <a:defRPr sz="2400" i="1">
                <a:solidFill>
                  <a:schemeClr val="tx1"/>
                </a:solidFill>
                <a:latin typeface="Times New Roman" pitchFamily="18" charset="0"/>
                <a:cs typeface="Arial" charset="0"/>
              </a:defRPr>
            </a:lvl4pPr>
            <a:lvl5pPr marL="2038509" indent="-226501">
              <a:defRPr sz="2400" i="1">
                <a:solidFill>
                  <a:schemeClr val="tx1"/>
                </a:solidFill>
                <a:latin typeface="Times New Roman" pitchFamily="18" charset="0"/>
                <a:cs typeface="Arial" charset="0"/>
              </a:defRPr>
            </a:lvl5pPr>
            <a:lvl6pPr marL="2491511" indent="-226501" eaLnBrk="0" fontAlgn="base" hangingPunct="0">
              <a:spcBef>
                <a:spcPct val="0"/>
              </a:spcBef>
              <a:spcAft>
                <a:spcPct val="0"/>
              </a:spcAft>
              <a:defRPr sz="2400" i="1">
                <a:solidFill>
                  <a:schemeClr val="tx1"/>
                </a:solidFill>
                <a:latin typeface="Times New Roman" pitchFamily="18" charset="0"/>
                <a:cs typeface="Arial" charset="0"/>
              </a:defRPr>
            </a:lvl6pPr>
            <a:lvl7pPr marL="2944513" indent="-226501" eaLnBrk="0" fontAlgn="base" hangingPunct="0">
              <a:spcBef>
                <a:spcPct val="0"/>
              </a:spcBef>
              <a:spcAft>
                <a:spcPct val="0"/>
              </a:spcAft>
              <a:defRPr sz="2400" i="1">
                <a:solidFill>
                  <a:schemeClr val="tx1"/>
                </a:solidFill>
                <a:latin typeface="Times New Roman" pitchFamily="18" charset="0"/>
                <a:cs typeface="Arial" charset="0"/>
              </a:defRPr>
            </a:lvl7pPr>
            <a:lvl8pPr marL="3397515" indent="-226501" eaLnBrk="0" fontAlgn="base" hangingPunct="0">
              <a:spcBef>
                <a:spcPct val="0"/>
              </a:spcBef>
              <a:spcAft>
                <a:spcPct val="0"/>
              </a:spcAft>
              <a:defRPr sz="2400" i="1">
                <a:solidFill>
                  <a:schemeClr val="tx1"/>
                </a:solidFill>
                <a:latin typeface="Times New Roman" pitchFamily="18" charset="0"/>
                <a:cs typeface="Arial" charset="0"/>
              </a:defRPr>
            </a:lvl8pPr>
            <a:lvl9pPr marL="3850518" indent="-226501" eaLnBrk="0" fontAlgn="base" hangingPunct="0">
              <a:spcBef>
                <a:spcPct val="0"/>
              </a:spcBef>
              <a:spcAft>
                <a:spcPct val="0"/>
              </a:spcAft>
              <a:defRPr sz="2400" i="1">
                <a:solidFill>
                  <a:schemeClr val="tx1"/>
                </a:solidFill>
                <a:latin typeface="Times New Roman" pitchFamily="18" charset="0"/>
                <a:cs typeface="Arial" charset="0"/>
              </a:defRPr>
            </a:lvl9pPr>
          </a:lstStyle>
          <a:p>
            <a:fld id="{60CFD7D6-F9A4-4CBB-9D5F-5AEA7EED5644}" type="slidenum">
              <a:rPr lang="tr-TR" altLang="en-US" sz="1200" i="0"/>
              <a:pPr/>
              <a:t>4</a:t>
            </a:fld>
            <a:endParaRPr lang="tr-TR" altLang="en-US" sz="1200" i="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9888" marR="0" lvl="0" indent="-285750" algn="just" defTabSz="914400" rtl="0" eaLnBrk="0" fontAlgn="base" latinLnBrk="0" hangingPunct="0">
              <a:lnSpc>
                <a:spcPct val="100000"/>
              </a:lnSpc>
              <a:spcBef>
                <a:spcPts val="600"/>
              </a:spcBef>
              <a:spcAft>
                <a:spcPts val="600"/>
              </a:spcAft>
              <a:buClrTx/>
              <a:buSzPct val="80000"/>
              <a:buFont typeface="Wingdings" panose="05000000000000000000" pitchFamily="2" charset="2"/>
              <a:buChar char="q"/>
              <a:tabLst/>
              <a:defRPr/>
            </a:pP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AB’nin </a:t>
            </a:r>
            <a:r>
              <a:rPr kumimoji="0" lang="tr-TR" sz="1800" b="0" i="0" u="sng"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ortak politika alanlarında </a:t>
            </a: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karşılaştığı zorlukların üstesinden gelebilmek amacıyla oluşturduğu uzun dönemli strateji ve hedeflerine ulaşılabilmesi amacıyla </a:t>
            </a:r>
            <a:r>
              <a:rPr kumimoji="0" lang="tr-TR" sz="1800" b="0" i="0" u="sng"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odak konularda </a:t>
            </a: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oluşturulan </a:t>
            </a:r>
            <a:r>
              <a:rPr kumimoji="0" lang="tr-TR" sz="1800" b="0" i="0" u="sng"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çok yıllı </a:t>
            </a: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programlardır.</a:t>
            </a:r>
          </a:p>
          <a:p>
            <a:pPr marL="369888" marR="0" lvl="0" indent="-285750" algn="just" defTabSz="914400" rtl="0" eaLnBrk="0" fontAlgn="base" latinLnBrk="0" hangingPunct="0">
              <a:lnSpc>
                <a:spcPct val="100000"/>
              </a:lnSpc>
              <a:spcBef>
                <a:spcPts val="600"/>
              </a:spcBef>
              <a:spcAft>
                <a:spcPts val="600"/>
              </a:spcAft>
              <a:buClrTx/>
              <a:buSzPct val="80000"/>
              <a:buFont typeface="Wingdings" panose="05000000000000000000" pitchFamily="2" charset="2"/>
              <a:buChar char="q"/>
              <a:tabLst/>
              <a:defRPr/>
            </a:pP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Bu Programlar eğitim, kültür, medya, bilim, araştırma, sanayi, iş ortamı, istihdam, vb. odak alanlardaki sorunların çözümü amacıyla üretilen projeler aracılığıyla gerçek ve tüzel kişilere hibe edilmesine ilişkin faaliyetleri bütünüdür.</a:t>
            </a:r>
          </a:p>
          <a:p>
            <a:pPr marL="369888" marR="0" lvl="0" indent="-285750" algn="just" defTabSz="914400" rtl="0" eaLnBrk="0" fontAlgn="base" latinLnBrk="0" hangingPunct="0">
              <a:lnSpc>
                <a:spcPct val="100000"/>
              </a:lnSpc>
              <a:spcBef>
                <a:spcPts val="600"/>
              </a:spcBef>
              <a:spcAft>
                <a:spcPts val="600"/>
              </a:spcAft>
              <a:buClrTx/>
              <a:buSzPct val="80000"/>
              <a:buFont typeface="Wingdings" panose="05000000000000000000" pitchFamily="2" charset="2"/>
              <a:buChar char="q"/>
              <a:tabLst/>
              <a:defRPr/>
            </a:pP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Projeler tüm katılımcı ülkeler arasında yarışma usulüyle bağımsız değerlendiriciler tarafından puanlanmakta ve en iyi projeler hibe almaya hak kazanmaktadır. </a:t>
            </a:r>
          </a:p>
          <a:p>
            <a:pPr marL="369888" marR="0" lvl="0" indent="-285750" algn="just" defTabSz="914400" rtl="0" eaLnBrk="0" fontAlgn="base" latinLnBrk="0" hangingPunct="0">
              <a:lnSpc>
                <a:spcPct val="100000"/>
              </a:lnSpc>
              <a:spcBef>
                <a:spcPts val="600"/>
              </a:spcBef>
              <a:spcAft>
                <a:spcPts val="600"/>
              </a:spcAft>
              <a:buClrTx/>
              <a:buSzPct val="80000"/>
              <a:buFont typeface="Wingdings" panose="05000000000000000000" pitchFamily="2" charset="2"/>
              <a:buChar char="q"/>
              <a:tabLst/>
              <a:defRPr/>
            </a:pPr>
            <a:r>
              <a:rPr kumimoji="0" lang="tr-TR" sz="1800" b="0" i="0" u="none" strike="noStrike" kern="1200" cap="none" spc="0" normalizeH="0" baseline="0" noProof="0" dirty="0">
                <a:ln>
                  <a:noFill/>
                </a:ln>
                <a:solidFill>
                  <a:srgbClr val="002A7E"/>
                </a:solidFill>
                <a:effectLst/>
                <a:uLnTx/>
                <a:uFillTx/>
                <a:latin typeface="Arial" panose="020B0604020202020204" pitchFamily="34" charset="0"/>
                <a:ea typeface="+mn-ea"/>
                <a:cs typeface="Arial" panose="020B0604020202020204" pitchFamily="34" charset="0"/>
              </a:rPr>
              <a:t>Programlar AB Üye Devletleri ve diğer katılımcı ülkelerin oluşturduğu ortak bütçeyle yürütülmektedir.</a:t>
            </a:r>
          </a:p>
          <a:p>
            <a:pPr eaLnBrk="1" hangingPunct="1"/>
            <a:endParaRPr lang="tr-TR" altLang="tr-TR" dirty="0">
              <a:solidFill>
                <a:srgbClr val="222268"/>
              </a:solidFill>
              <a:latin typeface="Tahoma" pitchFamily="34" charset="0"/>
              <a:ea typeface="ＭＳ Ｐゴシック" pitchFamily="34" charset="-128"/>
              <a:cs typeface="Tahoma" pitchFamily="34" charset="0"/>
            </a:endParaRPr>
          </a:p>
          <a:p>
            <a:pPr eaLnBrk="1" hangingPunct="1"/>
            <a:r>
              <a:rPr lang="tr-TR" altLang="tr-TR" dirty="0">
                <a:solidFill>
                  <a:srgbClr val="222268"/>
                </a:solidFill>
                <a:latin typeface="Tahoma" pitchFamily="34" charset="0"/>
                <a:ea typeface="ＭＳ Ｐゴシック" pitchFamily="34" charset="-128"/>
                <a:cs typeface="Tahoma" pitchFamily="34" charset="0"/>
              </a:rPr>
              <a:t>Birlik Programları </a:t>
            </a:r>
            <a:r>
              <a:rPr lang="tr-TR" altLang="tr-TR" b="1" dirty="0">
                <a:solidFill>
                  <a:srgbClr val="222268"/>
                </a:solidFill>
                <a:latin typeface="Tahoma" pitchFamily="34" charset="0"/>
                <a:ea typeface="ＭＳ Ｐゴシック" pitchFamily="34" charset="-128"/>
                <a:cs typeface="Tahoma" pitchFamily="34" charset="0"/>
              </a:rPr>
              <a:t>konu bazlı programlardır. Bunlar altında spesifik olarak tanımlanmış hibe çağrılarına çıkılır. Öne çıkan özelliklerinden biri Yatırım içermeyen projelerin </a:t>
            </a:r>
            <a:r>
              <a:rPr lang="tr-TR" altLang="tr-TR" dirty="0">
                <a:solidFill>
                  <a:srgbClr val="222268"/>
                </a:solidFill>
                <a:latin typeface="Tahoma" pitchFamily="34" charset="0"/>
                <a:ea typeface="ＭＳ Ｐゴシック" pitchFamily="34" charset="-128"/>
                <a:cs typeface="Tahoma" pitchFamily="34" charset="0"/>
              </a:rPr>
              <a:t>desteklenmesidir. Yani altyapı projeleri ya da ekipman alımı, ofis oluşturulması gibi faaliyetler bunlar altında desteklenmez. </a:t>
            </a:r>
            <a:r>
              <a:rPr lang="tr-TR" altLang="tr-TR" dirty="0">
                <a:ea typeface="ＭＳ Ｐゴシック" pitchFamily="34" charset="-128"/>
                <a:cs typeface="Tahoma" pitchFamily="34" charset="0"/>
              </a:rPr>
              <a:t>Programların temel amacı </a:t>
            </a:r>
            <a:r>
              <a:rPr lang="tr-TR" altLang="tr-TR" dirty="0">
                <a:solidFill>
                  <a:srgbClr val="222268"/>
                </a:solidFill>
                <a:latin typeface="Tahoma" pitchFamily="34" charset="0"/>
                <a:ea typeface="ＭＳ Ｐゴシック" pitchFamily="34" charset="-128"/>
                <a:cs typeface="Tahoma" pitchFamily="34" charset="0"/>
              </a:rPr>
              <a:t>Programların uygulandığı alanlardaki uygulamaları yakınlaştırmak, uygulamalardan ve gelişmelerden haberdar olmak, bilgiyi paylaşmaktır. </a:t>
            </a:r>
            <a:r>
              <a:rPr lang="tr-TR" altLang="tr-TR" dirty="0">
                <a:ea typeface="ＭＳ Ｐゴシック" pitchFamily="34" charset="-128"/>
                <a:cs typeface="Tahoma" pitchFamily="34" charset="0"/>
              </a:rPr>
              <a:t>Birlik Programlarının esasen çok basit bir mantığı vardır. AB tarafından aynı alanda uygulanmakta olan dağınık ve koordinasyondan yoksun faaliyetleri tek bir çatı altında almaktadır. Örnek olarak eğitim alanını alacak olursak, 28 farklı ülkedeki eğitim desteklerini tek bir çatı altına almakta ve ayrıca Komisyon tarafından sağlanan hibe ile ilave finansman imkanı doğurmaktadır. Birlik programlarının uygulanıyor olması, yine tek tek ülkeler tarafından uygulanmakta olan faaliyetlere de engel teşkil etmemektedir. Ülkeler kendi programlarını aynen uygulamaya devam edebilirler. </a:t>
            </a:r>
          </a:p>
          <a:p>
            <a:pPr eaLnBrk="1" hangingPunct="1"/>
            <a:endParaRPr lang="tr-TR" altLang="tr-TR" dirty="0">
              <a:ea typeface="ＭＳ Ｐゴシック" pitchFamily="34" charset="-128"/>
              <a:cs typeface="Tahoma" pitchFamily="34" charset="0"/>
            </a:endParaRPr>
          </a:p>
          <a:p>
            <a:pPr eaLnBrk="1" hangingPunct="1"/>
            <a:endParaRPr lang="tr-TR" altLang="tr-TR" dirty="0">
              <a:ea typeface="ＭＳ Ｐゴシック" pitchFamily="34" charset="-128"/>
              <a:cs typeface="Tahoma" pitchFamily="34" charset="0"/>
            </a:endParaRPr>
          </a:p>
          <a:p>
            <a:pPr eaLnBrk="1" hangingPunct="1"/>
            <a:endParaRPr lang="tr-TR" altLang="tr-TR" dirty="0">
              <a:ea typeface="ＭＳ Ｐゴシック" pitchFamily="34" charset="-128"/>
              <a:cs typeface="Tahoma" pitchFamily="34" charset="0"/>
            </a:endParaRPr>
          </a:p>
        </p:txBody>
      </p:sp>
    </p:spTree>
    <p:extLst>
      <p:ext uri="{BB962C8B-B14F-4D97-AF65-F5344CB8AC3E}">
        <p14:creationId xmlns:p14="http://schemas.microsoft.com/office/powerpoint/2010/main" val="62203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Performans odaklı izleme,</a:t>
            </a:r>
            <a:r>
              <a:rPr lang="tr-TR" altLang="en-US" baseline="0" dirty="0" smtClean="0"/>
              <a:t> </a:t>
            </a:r>
          </a:p>
          <a:p>
            <a:pPr eaLnBrk="1" hangingPunct="1"/>
            <a:r>
              <a:rPr lang="tr-TR" altLang="en-US" baseline="0" dirty="0" smtClean="0"/>
              <a:t>Çağrılara başvurmayı teşvik</a:t>
            </a:r>
            <a:endParaRPr lang="en-GB" altLang="en-US" dirty="0"/>
          </a:p>
        </p:txBody>
      </p:sp>
    </p:spTree>
    <p:extLst>
      <p:ext uri="{BB962C8B-B14F-4D97-AF65-F5344CB8AC3E}">
        <p14:creationId xmlns:p14="http://schemas.microsoft.com/office/powerpoint/2010/main" val="338466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4EE70-9DBB-4731-9C1A-B7265C22CFBC}"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112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 de Sağlık Programı eklendi EU4Health</a:t>
            </a:r>
          </a:p>
          <a:p>
            <a:r>
              <a:rPr lang="tr-TR" dirty="0" smtClean="0"/>
              <a:t>Koordinatör kuruluşu belli olanlar ve belirlenecekler</a:t>
            </a:r>
            <a:endParaRPr lang="tr-TR" dirty="0"/>
          </a:p>
        </p:txBody>
      </p:sp>
      <p:sp>
        <p:nvSpPr>
          <p:cNvPr id="4" name="Slayt Numarası Yer Tutucusu 3"/>
          <p:cNvSpPr>
            <a:spLocks noGrp="1"/>
          </p:cNvSpPr>
          <p:nvPr>
            <p:ph type="sldNum" sz="quarter" idx="10"/>
          </p:nvPr>
        </p:nvSpPr>
        <p:spPr/>
        <p:txBody>
          <a:bodyPr/>
          <a:lstStyle/>
          <a:p>
            <a:pPr>
              <a:defRPr/>
            </a:pPr>
            <a:fld id="{5D04EE70-9DBB-4731-9C1A-B7265C22CFBC}" type="slidenum">
              <a:rPr lang="tr-TR" smtClean="0"/>
              <a:pPr>
                <a:defRPr/>
              </a:pPr>
              <a:t>11</a:t>
            </a:fld>
            <a:endParaRPr lang="tr-TR"/>
          </a:p>
        </p:txBody>
      </p:sp>
    </p:spTree>
    <p:extLst>
      <p:ext uri="{BB962C8B-B14F-4D97-AF65-F5344CB8AC3E}">
        <p14:creationId xmlns:p14="http://schemas.microsoft.com/office/powerpoint/2010/main" val="230878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71036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Katılım sağlayabileceğimiz programları tespit ettik.</a:t>
            </a:r>
          </a:p>
          <a:p>
            <a:r>
              <a:rPr lang="tr-TR" dirty="0" smtClean="0"/>
              <a:t>Bunlara ilişkin analiz çalışması yaptırdık.</a:t>
            </a:r>
          </a:p>
          <a:p>
            <a:r>
              <a:rPr lang="tr-TR" dirty="0" smtClean="0"/>
              <a:t>Çalışma grupları oluşturuyoruz.</a:t>
            </a:r>
          </a:p>
          <a:p>
            <a:r>
              <a:rPr lang="tr-TR" dirty="0" smtClean="0"/>
              <a:t>AB Programları Kurul’una sunacağız.</a:t>
            </a:r>
          </a:p>
          <a:p>
            <a:r>
              <a:rPr lang="tr-TR" dirty="0" smtClean="0"/>
              <a:t>Tüzüklerin kabulü</a:t>
            </a:r>
          </a:p>
          <a:p>
            <a:r>
              <a:rPr lang="tr-TR" dirty="0" smtClean="0"/>
              <a:t>Katılım anlaşması</a:t>
            </a:r>
            <a:endParaRPr lang="tr-TR" dirty="0"/>
          </a:p>
        </p:txBody>
      </p:sp>
      <p:sp>
        <p:nvSpPr>
          <p:cNvPr id="4" name="Slayt Numarası Yer Tutucusu 3"/>
          <p:cNvSpPr>
            <a:spLocks noGrp="1"/>
          </p:cNvSpPr>
          <p:nvPr>
            <p:ph type="sldNum" sz="quarter" idx="10"/>
          </p:nvPr>
        </p:nvSpPr>
        <p:spPr/>
        <p:txBody>
          <a:bodyPr/>
          <a:lstStyle/>
          <a:p>
            <a:pPr>
              <a:defRPr/>
            </a:pPr>
            <a:fld id="{5D04EE70-9DBB-4731-9C1A-B7265C22CFBC}" type="slidenum">
              <a:rPr lang="tr-TR" smtClean="0"/>
              <a:pPr>
                <a:defRPr/>
              </a:pPr>
              <a:t>13</a:t>
            </a:fld>
            <a:endParaRPr lang="tr-TR"/>
          </a:p>
        </p:txBody>
      </p:sp>
    </p:spTree>
    <p:extLst>
      <p:ext uri="{BB962C8B-B14F-4D97-AF65-F5344CB8AC3E}">
        <p14:creationId xmlns:p14="http://schemas.microsoft.com/office/powerpoint/2010/main" val="144683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Katılım sağlayabileceğimiz programları tespit ettik.</a:t>
            </a:r>
          </a:p>
          <a:p>
            <a:r>
              <a:rPr lang="tr-TR" dirty="0" smtClean="0"/>
              <a:t>Bunlara ilişkin analiz çalışması yaptırdık.</a:t>
            </a:r>
          </a:p>
          <a:p>
            <a:r>
              <a:rPr lang="tr-TR" dirty="0" smtClean="0"/>
              <a:t>Çalışma grupları oluşturuyoruz.</a:t>
            </a:r>
          </a:p>
          <a:p>
            <a:r>
              <a:rPr lang="tr-TR" dirty="0" smtClean="0"/>
              <a:t>AB Programları Kurul’una sunacağız.</a:t>
            </a:r>
          </a:p>
          <a:p>
            <a:r>
              <a:rPr lang="tr-TR" dirty="0" smtClean="0"/>
              <a:t>Tüzüklerin kabulü</a:t>
            </a:r>
          </a:p>
          <a:p>
            <a:r>
              <a:rPr lang="tr-TR" dirty="0" smtClean="0"/>
              <a:t>Katılım anlaşması</a:t>
            </a:r>
            <a:endParaRPr lang="tr-TR" dirty="0"/>
          </a:p>
        </p:txBody>
      </p:sp>
      <p:sp>
        <p:nvSpPr>
          <p:cNvPr id="4" name="Slayt Numarası Yer Tutucusu 3"/>
          <p:cNvSpPr>
            <a:spLocks noGrp="1"/>
          </p:cNvSpPr>
          <p:nvPr>
            <p:ph type="sldNum" sz="quarter" idx="10"/>
          </p:nvPr>
        </p:nvSpPr>
        <p:spPr/>
        <p:txBody>
          <a:bodyPr/>
          <a:lstStyle/>
          <a:p>
            <a:pPr>
              <a:defRPr/>
            </a:pPr>
            <a:fld id="{5D04EE70-9DBB-4731-9C1A-B7265C22CFBC}" type="slidenum">
              <a:rPr lang="tr-TR" smtClean="0"/>
              <a:pPr>
                <a:defRPr/>
              </a:pPr>
              <a:t>14</a:t>
            </a:fld>
            <a:endParaRPr lang="tr-TR"/>
          </a:p>
        </p:txBody>
      </p:sp>
    </p:spTree>
    <p:extLst>
      <p:ext uri="{BB962C8B-B14F-4D97-AF65-F5344CB8AC3E}">
        <p14:creationId xmlns:p14="http://schemas.microsoft.com/office/powerpoint/2010/main" val="67573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27845D4-241C-4CB8-B025-BC81DA4867DB}" type="slidenum">
              <a:rPr lang="tr-TR"/>
              <a:pPr>
                <a:defRPr/>
              </a:pPr>
              <a:t>‹#›</a:t>
            </a:fld>
            <a:endParaRPr lang="tr-TR" dirty="0"/>
          </a:p>
        </p:txBody>
      </p:sp>
      <p:sp>
        <p:nvSpPr>
          <p:cNvPr id="7" name="8 Metin kutusu"/>
          <p:cNvSpPr txBox="1"/>
          <p:nvPr userDrawn="1"/>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Arial"/>
                <a:cs typeface="Tahoma" pitchFamily="34" charset="0"/>
              </a:rPr>
              <a:t>Sosyal, Bölgesel ve Yenilikçi Politikalar Başkanlığı</a:t>
            </a:r>
          </a:p>
        </p:txBody>
      </p:sp>
    </p:spTree>
    <p:extLst>
      <p:ext uri="{BB962C8B-B14F-4D97-AF65-F5344CB8AC3E}">
        <p14:creationId xmlns:p14="http://schemas.microsoft.com/office/powerpoint/2010/main" val="252648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6" name="Rectangle 6"/>
          <p:cNvSpPr>
            <a:spLocks noGrp="1" noChangeArrowheads="1"/>
          </p:cNvSpPr>
          <p:nvPr>
            <p:ph type="sldNum" sz="quarter" idx="12"/>
          </p:nvPr>
        </p:nvSpPr>
        <p:spPr>
          <a:ln/>
        </p:spPr>
        <p:txBody>
          <a:bodyPr/>
          <a:lstStyle>
            <a:lvl1pPr>
              <a:defRPr/>
            </a:lvl1pPr>
          </a:lstStyle>
          <a:p>
            <a:pPr>
              <a:defRPr/>
            </a:pPr>
            <a:fld id="{25E1FC7E-F509-4BFF-A111-3C705314B762}" type="slidenum">
              <a:rPr lang="tr-TR"/>
              <a:pPr>
                <a:defRPr/>
              </a:pPr>
              <a:t>‹#›</a:t>
            </a:fld>
            <a:endParaRPr lang="tr-TR"/>
          </a:p>
        </p:txBody>
      </p:sp>
    </p:spTree>
    <p:extLst>
      <p:ext uri="{BB962C8B-B14F-4D97-AF65-F5344CB8AC3E}">
        <p14:creationId xmlns:p14="http://schemas.microsoft.com/office/powerpoint/2010/main" val="102980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6" name="Rectangle 6"/>
          <p:cNvSpPr>
            <a:spLocks noGrp="1" noChangeArrowheads="1"/>
          </p:cNvSpPr>
          <p:nvPr>
            <p:ph type="sldNum" sz="quarter" idx="12"/>
          </p:nvPr>
        </p:nvSpPr>
        <p:spPr>
          <a:ln/>
        </p:spPr>
        <p:txBody>
          <a:bodyPr/>
          <a:lstStyle>
            <a:lvl1pPr>
              <a:defRPr/>
            </a:lvl1pPr>
          </a:lstStyle>
          <a:p>
            <a:pPr>
              <a:defRPr/>
            </a:pPr>
            <a:fld id="{FE598581-9C54-483F-9F6F-9B6E208D851E}" type="slidenum">
              <a:rPr lang="tr-TR"/>
              <a:pPr>
                <a:defRPr/>
              </a:pPr>
              <a:t>‹#›</a:t>
            </a:fld>
            <a:endParaRPr lang="tr-TR"/>
          </a:p>
        </p:txBody>
      </p:sp>
    </p:spTree>
    <p:extLst>
      <p:ext uri="{BB962C8B-B14F-4D97-AF65-F5344CB8AC3E}">
        <p14:creationId xmlns:p14="http://schemas.microsoft.com/office/powerpoint/2010/main" val="179594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a:xfrm>
            <a:off x="2714625" y="6356350"/>
            <a:ext cx="4143375" cy="365125"/>
          </a:xfrm>
        </p:spPr>
        <p:txBody>
          <a:bodyPr/>
          <a:lstStyle>
            <a:lvl1pPr>
              <a:defRPr sz="1800" b="1">
                <a:solidFill>
                  <a:schemeClr val="tx2"/>
                </a:solidFill>
                <a:latin typeface="+mn-lt"/>
                <a:cs typeface="Tahoma" pitchFamily="34" charset="0"/>
              </a:defRPr>
            </a:lvl1pPr>
          </a:lstStyle>
          <a:p>
            <a:pPr>
              <a:defRPr/>
            </a:pPr>
            <a:r>
              <a:rPr lang="tr-TR">
                <a:solidFill>
                  <a:srgbClr val="1F497D"/>
                </a:solidFill>
              </a:rPr>
              <a:t>Birlik Programları ve Sınır Ötesi işbirliği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2D06F35A-35A7-45BF-BAD4-C01D1004EF93}" type="slidenum">
              <a:rPr lang="tr-TR"/>
              <a:pPr>
                <a:defRPr/>
              </a:pPr>
              <a:t>‹#›</a:t>
            </a:fld>
            <a:endParaRPr lang="tr-TR"/>
          </a:p>
        </p:txBody>
      </p:sp>
    </p:spTree>
    <p:extLst>
      <p:ext uri="{BB962C8B-B14F-4D97-AF65-F5344CB8AC3E}">
        <p14:creationId xmlns:p14="http://schemas.microsoft.com/office/powerpoint/2010/main" val="90703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descr="yildizlar"/>
          <p:cNvPicPr>
            <a:picLocks noChangeAspect="1" noChangeArrowheads="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878904" y="44624"/>
            <a:ext cx="8229600" cy="1143000"/>
          </a:xfrm>
        </p:spPr>
        <p:txBody>
          <a:bodyPr/>
          <a:lstStyle>
            <a:lvl1pPr>
              <a:defRPr baseline="0">
                <a:solidFill>
                  <a:srgbClr val="000099"/>
                </a:solidFill>
              </a:defRPr>
            </a:lvl1pPr>
          </a:lstStyle>
          <a:p>
            <a:r>
              <a:rPr lang="tr-TR" dirty="0"/>
              <a:t>Asıl başlık stili için tıklatın</a:t>
            </a:r>
          </a:p>
        </p:txBody>
      </p:sp>
      <p:sp>
        <p:nvSpPr>
          <p:cNvPr id="3" name="2 İçerik Yer Tutucusu"/>
          <p:cNvSpPr>
            <a:spLocks noGrp="1"/>
          </p:cNvSpPr>
          <p:nvPr>
            <p:ph idx="1"/>
          </p:nvPr>
        </p:nvSpPr>
        <p:spPr/>
        <p:txBody>
          <a:bodyPr/>
          <a:lstStyle>
            <a:lvl1pPr>
              <a:defRPr baseline="0">
                <a:solidFill>
                  <a:srgbClr val="000099"/>
                </a:solidFill>
              </a:defRPr>
            </a:lvl1pPr>
            <a:lvl2pPr>
              <a:defRPr baseline="0">
                <a:solidFill>
                  <a:srgbClr val="000099"/>
                </a:solidFill>
              </a:defRPr>
            </a:lvl2pPr>
            <a:lvl3pPr>
              <a:defRPr baseline="0">
                <a:solidFill>
                  <a:srgbClr val="000099"/>
                </a:solidFill>
              </a:defRPr>
            </a:lvl3pPr>
            <a:lvl4pPr>
              <a:defRPr baseline="0">
                <a:solidFill>
                  <a:srgbClr val="000099"/>
                </a:solidFill>
              </a:defRPr>
            </a:lvl4pPr>
            <a:lvl5pPr>
              <a:defRPr baseline="0">
                <a:solidFill>
                  <a:srgbClr val="000099"/>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9" name="5 Slayt Numarası Yer Tutucusu"/>
          <p:cNvSpPr>
            <a:spLocks noGrp="1"/>
          </p:cNvSpPr>
          <p:nvPr>
            <p:ph type="sldNum" sz="quarter" idx="12"/>
          </p:nvPr>
        </p:nvSpPr>
        <p:spPr/>
        <p:txBody>
          <a:bodyPr/>
          <a:lstStyle>
            <a:lvl1pPr>
              <a:defRPr/>
            </a:lvl1pPr>
          </a:lstStyle>
          <a:p>
            <a:pPr>
              <a:defRPr/>
            </a:pPr>
            <a:fld id="{E5A8F53A-40FC-438F-A406-83C9D96B60EB}" type="slidenum">
              <a:rPr lang="tr-TR"/>
              <a:pPr>
                <a:defRPr/>
              </a:pPr>
              <a:t>‹#›</a:t>
            </a:fld>
            <a:endParaRPr lang="tr-TR"/>
          </a:p>
        </p:txBody>
      </p:sp>
    </p:spTree>
    <p:extLst>
      <p:ext uri="{BB962C8B-B14F-4D97-AF65-F5344CB8AC3E}">
        <p14:creationId xmlns:p14="http://schemas.microsoft.com/office/powerpoint/2010/main" val="182779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B9CA5703-4C57-4768-BF16-E6E74EE3DCD5}" type="slidenum">
              <a:rPr lang="tr-TR"/>
              <a:pPr>
                <a:defRPr/>
              </a:pPr>
              <a:t>‹#›</a:t>
            </a:fld>
            <a:endParaRPr lang="tr-TR"/>
          </a:p>
        </p:txBody>
      </p:sp>
    </p:spTree>
    <p:extLst>
      <p:ext uri="{BB962C8B-B14F-4D97-AF65-F5344CB8AC3E}">
        <p14:creationId xmlns:p14="http://schemas.microsoft.com/office/powerpoint/2010/main" val="233591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6F24E6C7-51CD-4143-A05A-407015B4B84B}" type="slidenum">
              <a:rPr lang="tr-TR"/>
              <a:pPr>
                <a:defRPr/>
              </a:pPr>
              <a:t>‹#›</a:t>
            </a:fld>
            <a:endParaRPr lang="tr-TR"/>
          </a:p>
        </p:txBody>
      </p:sp>
    </p:spTree>
    <p:extLst>
      <p:ext uri="{BB962C8B-B14F-4D97-AF65-F5344CB8AC3E}">
        <p14:creationId xmlns:p14="http://schemas.microsoft.com/office/powerpoint/2010/main" val="222535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9" name="5 Slayt Numarası Yer Tutucusu"/>
          <p:cNvSpPr>
            <a:spLocks noGrp="1"/>
          </p:cNvSpPr>
          <p:nvPr>
            <p:ph type="sldNum" sz="quarter" idx="12"/>
          </p:nvPr>
        </p:nvSpPr>
        <p:spPr/>
        <p:txBody>
          <a:bodyPr/>
          <a:lstStyle>
            <a:lvl1pPr>
              <a:defRPr/>
            </a:lvl1pPr>
          </a:lstStyle>
          <a:p>
            <a:pPr>
              <a:defRPr/>
            </a:pPr>
            <a:fld id="{50876A08-3623-4A29-BE57-AD9487101847}" type="slidenum">
              <a:rPr lang="tr-TR"/>
              <a:pPr>
                <a:defRPr/>
              </a:pPr>
              <a:t>‹#›</a:t>
            </a:fld>
            <a:endParaRPr lang="tr-TR"/>
          </a:p>
        </p:txBody>
      </p:sp>
    </p:spTree>
    <p:extLst>
      <p:ext uri="{BB962C8B-B14F-4D97-AF65-F5344CB8AC3E}">
        <p14:creationId xmlns:p14="http://schemas.microsoft.com/office/powerpoint/2010/main" val="1005274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5" name="5 Slayt Numarası Yer Tutucusu"/>
          <p:cNvSpPr>
            <a:spLocks noGrp="1"/>
          </p:cNvSpPr>
          <p:nvPr>
            <p:ph type="sldNum" sz="quarter" idx="12"/>
          </p:nvPr>
        </p:nvSpPr>
        <p:spPr/>
        <p:txBody>
          <a:bodyPr/>
          <a:lstStyle>
            <a:lvl1pPr>
              <a:defRPr/>
            </a:lvl1pPr>
          </a:lstStyle>
          <a:p>
            <a:pPr>
              <a:defRPr/>
            </a:pPr>
            <a:fld id="{C06F174F-C676-40CF-877F-0A52EBB2F489}" type="slidenum">
              <a:rPr lang="tr-TR"/>
              <a:pPr>
                <a:defRPr/>
              </a:pPr>
              <a:t>‹#›</a:t>
            </a:fld>
            <a:endParaRPr lang="tr-TR"/>
          </a:p>
        </p:txBody>
      </p:sp>
    </p:spTree>
    <p:extLst>
      <p:ext uri="{BB962C8B-B14F-4D97-AF65-F5344CB8AC3E}">
        <p14:creationId xmlns:p14="http://schemas.microsoft.com/office/powerpoint/2010/main" val="153609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4" name="5 Slayt Numarası Yer Tutucusu"/>
          <p:cNvSpPr>
            <a:spLocks noGrp="1"/>
          </p:cNvSpPr>
          <p:nvPr>
            <p:ph type="sldNum" sz="quarter" idx="12"/>
          </p:nvPr>
        </p:nvSpPr>
        <p:spPr/>
        <p:txBody>
          <a:bodyPr/>
          <a:lstStyle>
            <a:lvl1pPr>
              <a:defRPr/>
            </a:lvl1pPr>
          </a:lstStyle>
          <a:p>
            <a:pPr>
              <a:defRPr/>
            </a:pPr>
            <a:fld id="{021DE6BC-6732-4764-9F6C-74261AC54EEE}" type="slidenum">
              <a:rPr lang="tr-TR"/>
              <a:pPr>
                <a:defRPr/>
              </a:pPr>
              <a:t>‹#›</a:t>
            </a:fld>
            <a:endParaRPr lang="tr-TR"/>
          </a:p>
        </p:txBody>
      </p:sp>
    </p:spTree>
    <p:extLst>
      <p:ext uri="{BB962C8B-B14F-4D97-AF65-F5344CB8AC3E}">
        <p14:creationId xmlns:p14="http://schemas.microsoft.com/office/powerpoint/2010/main" val="2610152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24C86D68-3607-4A23-8955-4B5537A32143}" type="slidenum">
              <a:rPr lang="tr-TR"/>
              <a:pPr>
                <a:defRPr/>
              </a:pPr>
              <a:t>‹#›</a:t>
            </a:fld>
            <a:endParaRPr lang="tr-TR"/>
          </a:p>
        </p:txBody>
      </p:sp>
    </p:spTree>
    <p:extLst>
      <p:ext uri="{BB962C8B-B14F-4D97-AF65-F5344CB8AC3E}">
        <p14:creationId xmlns:p14="http://schemas.microsoft.com/office/powerpoint/2010/main" val="246398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6" name="Rectangle 6"/>
          <p:cNvSpPr>
            <a:spLocks noGrp="1" noChangeArrowheads="1"/>
          </p:cNvSpPr>
          <p:nvPr>
            <p:ph type="sldNum" sz="quarter" idx="12"/>
          </p:nvPr>
        </p:nvSpPr>
        <p:spPr>
          <a:ln/>
        </p:spPr>
        <p:txBody>
          <a:bodyPr/>
          <a:lstStyle>
            <a:lvl1pPr>
              <a:defRPr/>
            </a:lvl1pPr>
          </a:lstStyle>
          <a:p>
            <a:pPr>
              <a:defRPr/>
            </a:pPr>
            <a:fld id="{37747CA6-1E10-4F92-AB2A-F117F9C7C5BF}" type="slidenum">
              <a:rPr lang="tr-TR"/>
              <a:pPr>
                <a:defRPr/>
              </a:pPr>
              <a:t>‹#›</a:t>
            </a:fld>
            <a:endParaRPr lang="tr-TR"/>
          </a:p>
        </p:txBody>
      </p:sp>
    </p:spTree>
    <p:extLst>
      <p:ext uri="{BB962C8B-B14F-4D97-AF65-F5344CB8AC3E}">
        <p14:creationId xmlns:p14="http://schemas.microsoft.com/office/powerpoint/2010/main" val="236183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94E905E1-0F08-4E10-87AB-F80986FC5CE0}" type="slidenum">
              <a:rPr lang="tr-TR"/>
              <a:pPr>
                <a:defRPr/>
              </a:pPr>
              <a:t>‹#›</a:t>
            </a:fld>
            <a:endParaRPr lang="tr-TR"/>
          </a:p>
        </p:txBody>
      </p:sp>
    </p:spTree>
    <p:extLst>
      <p:ext uri="{BB962C8B-B14F-4D97-AF65-F5344CB8AC3E}">
        <p14:creationId xmlns:p14="http://schemas.microsoft.com/office/powerpoint/2010/main" val="3232100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4A164667-D589-42A3-8F8E-05AFABAEE82B}" type="slidenum">
              <a:rPr lang="tr-TR"/>
              <a:pPr>
                <a:defRPr/>
              </a:pPr>
              <a:t>‹#›</a:t>
            </a:fld>
            <a:endParaRPr lang="tr-TR"/>
          </a:p>
        </p:txBody>
      </p:sp>
    </p:spTree>
    <p:extLst>
      <p:ext uri="{BB962C8B-B14F-4D97-AF65-F5344CB8AC3E}">
        <p14:creationId xmlns:p14="http://schemas.microsoft.com/office/powerpoint/2010/main" val="1814045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3E7235EF-AEFC-4393-8055-222030E020F4}" type="slidenum">
              <a:rPr lang="tr-TR"/>
              <a:pPr>
                <a:defRPr/>
              </a:pPr>
              <a:t>‹#›</a:t>
            </a:fld>
            <a:endParaRPr lang="tr-TR"/>
          </a:p>
        </p:txBody>
      </p:sp>
    </p:spTree>
    <p:extLst>
      <p:ext uri="{BB962C8B-B14F-4D97-AF65-F5344CB8AC3E}">
        <p14:creationId xmlns:p14="http://schemas.microsoft.com/office/powerpoint/2010/main" val="184327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Tree>
    <p:extLst>
      <p:ext uri="{BB962C8B-B14F-4D97-AF65-F5344CB8AC3E}">
        <p14:creationId xmlns:p14="http://schemas.microsoft.com/office/powerpoint/2010/main" val="265654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descr="yildizlar"/>
          <p:cNvPicPr>
            <a:picLocks noChangeAspect="1" noChangeArrowheads="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0" y="44624"/>
            <a:ext cx="9108504" cy="1143000"/>
          </a:xfrm>
          <a:ln w="57150" cmpd="sng">
            <a:noFill/>
          </a:ln>
        </p:spPr>
        <p:txBody>
          <a:bodyPr/>
          <a:lstStyle>
            <a:lvl1pPr>
              <a:defRPr lang="tr-TR" altLang="tr-TR" sz="4000" b="1" kern="1200" dirty="0">
                <a:solidFill>
                  <a:schemeClr val="accent2">
                    <a:lumMod val="75000"/>
                  </a:schemeClr>
                </a:solidFill>
                <a:latin typeface="Cambria" pitchFamily="18" charset="0"/>
                <a:ea typeface="+mn-ea"/>
                <a:cs typeface="Arial" panose="020B0604020202020204" pitchFamily="34" charset="0"/>
              </a:defRPr>
            </a:lvl1pPr>
          </a:lstStyle>
          <a:p>
            <a:r>
              <a:rPr lang="tr-TR" dirty="0"/>
              <a:t>Asıl başlık stili için tıklatın</a:t>
            </a:r>
          </a:p>
        </p:txBody>
      </p:sp>
      <p:sp>
        <p:nvSpPr>
          <p:cNvPr id="3" name="2 İçerik Yer Tutucusu"/>
          <p:cNvSpPr>
            <a:spLocks noGrp="1"/>
          </p:cNvSpPr>
          <p:nvPr>
            <p:ph idx="1"/>
          </p:nvPr>
        </p:nvSpPr>
        <p:spPr/>
        <p:txBody>
          <a:bodyPr/>
          <a:lstStyle>
            <a:lvl1pPr>
              <a:defRPr sz="2800" baseline="0">
                <a:solidFill>
                  <a:srgbClr val="000099"/>
                </a:solidFill>
              </a:defRPr>
            </a:lvl1pPr>
            <a:lvl2pPr>
              <a:defRPr sz="2400" baseline="0">
                <a:solidFill>
                  <a:srgbClr val="000099"/>
                </a:solidFill>
              </a:defRPr>
            </a:lvl2pPr>
            <a:lvl3pPr>
              <a:defRPr baseline="0">
                <a:solidFill>
                  <a:srgbClr val="000099"/>
                </a:solidFill>
              </a:defRPr>
            </a:lvl3pPr>
            <a:lvl4pPr>
              <a:defRPr baseline="0">
                <a:solidFill>
                  <a:srgbClr val="000099"/>
                </a:solidFill>
              </a:defRPr>
            </a:lvl4pPr>
            <a:lvl5pPr>
              <a:defRPr baseline="0">
                <a:solidFill>
                  <a:srgbClr val="000099"/>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88" y="38083"/>
            <a:ext cx="799341" cy="845499"/>
          </a:xfrm>
          <a:prstGeom prst="rect">
            <a:avLst/>
          </a:prstGeom>
        </p:spPr>
      </p:pic>
      <p:pic>
        <p:nvPicPr>
          <p:cNvPr id="12"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819" y="6525344"/>
            <a:ext cx="9144000" cy="55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Yarım Çerçeve 12"/>
          <p:cNvSpPr/>
          <p:nvPr userDrawn="1"/>
        </p:nvSpPr>
        <p:spPr>
          <a:xfrm flipH="1">
            <a:off x="241176" y="17565"/>
            <a:ext cx="8661648" cy="510597"/>
          </a:xfrm>
          <a:prstGeom prst="halfFrame">
            <a:avLst/>
          </a:prstGeom>
          <a:solidFill>
            <a:schemeClr val="bg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18077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pic>
        <p:nvPicPr>
          <p:cNvPr id="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19" y="6525344"/>
            <a:ext cx="9144000" cy="55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arım Çerçeve 7"/>
          <p:cNvSpPr/>
          <p:nvPr userDrawn="1"/>
        </p:nvSpPr>
        <p:spPr>
          <a:xfrm flipH="1">
            <a:off x="241176" y="17565"/>
            <a:ext cx="8661648" cy="510597"/>
          </a:xfrm>
          <a:prstGeom prst="halfFrame">
            <a:avLst/>
          </a:prstGeom>
          <a:solidFill>
            <a:schemeClr val="bg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64182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lang="tr-TR" altLang="tr-TR" sz="4000" b="1" kern="1200" dirty="0">
                <a:solidFill>
                  <a:schemeClr val="accent2">
                    <a:lumMod val="75000"/>
                  </a:schemeClr>
                </a:solidFill>
                <a:latin typeface="Cambria" pitchFamily="18" charset="0"/>
                <a:ea typeface="+mn-ea"/>
                <a:cs typeface="Arial" panose="020B0604020202020204" pitchFamily="34" charset="0"/>
              </a:defRPr>
            </a:lvl1pPr>
          </a:lstStyle>
          <a:p>
            <a:r>
              <a:rPr lang="tr-TR" dirty="0"/>
              <a:t>Asıl başlık stili için tıklatın</a:t>
            </a:r>
          </a:p>
        </p:txBody>
      </p:sp>
      <p:sp>
        <p:nvSpPr>
          <p:cNvPr id="3" name="2 İçerik Yer Tutucusu"/>
          <p:cNvSpPr>
            <a:spLocks noGrp="1"/>
          </p:cNvSpPr>
          <p:nvPr>
            <p:ph sz="half" idx="1"/>
          </p:nvPr>
        </p:nvSpPr>
        <p:spPr>
          <a:xfrm>
            <a:off x="431840" y="199938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3 İçerik Yer Tutucusu"/>
          <p:cNvSpPr>
            <a:spLocks noGrp="1"/>
          </p:cNvSpPr>
          <p:nvPr>
            <p:ph sz="half" idx="2"/>
          </p:nvPr>
        </p:nvSpPr>
        <p:spPr>
          <a:xfrm>
            <a:off x="4609299" y="19993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8" y="38083"/>
            <a:ext cx="799341" cy="845499"/>
          </a:xfrm>
          <a:prstGeom prst="rect">
            <a:avLst/>
          </a:prstGeom>
        </p:spPr>
      </p:pic>
      <p:pic>
        <p:nvPicPr>
          <p:cNvPr id="1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819" y="6525344"/>
            <a:ext cx="9144000" cy="55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Yarım Çerçeve 16"/>
          <p:cNvSpPr/>
          <p:nvPr userDrawn="1"/>
        </p:nvSpPr>
        <p:spPr>
          <a:xfrm flipH="1">
            <a:off x="241176" y="17565"/>
            <a:ext cx="8661648" cy="510597"/>
          </a:xfrm>
          <a:prstGeom prst="halfFrame">
            <a:avLst/>
          </a:prstGeom>
          <a:solidFill>
            <a:schemeClr val="bg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42903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lang="tr-TR" altLang="tr-TR" sz="4000" b="1" kern="1200" dirty="0">
                <a:solidFill>
                  <a:schemeClr val="accent2">
                    <a:lumMod val="75000"/>
                  </a:schemeClr>
                </a:solidFill>
                <a:latin typeface="Cambria" pitchFamily="18" charset="0"/>
                <a:ea typeface="+mn-ea"/>
                <a:cs typeface="Arial" panose="020B0604020202020204" pitchFamily="34" charset="0"/>
              </a:defRPr>
            </a:lvl1pPr>
          </a:lstStyle>
          <a:p>
            <a:r>
              <a:rPr lang="tr-TR" dirty="0"/>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solidFill>
                <a:prstClr val="black">
                  <a:tint val="75000"/>
                </a:prstClr>
              </a:solidFill>
            </a:endParaRPr>
          </a:p>
        </p:txBody>
      </p:sp>
      <p:sp>
        <p:nvSpPr>
          <p:cNvPr id="8"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9"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1C6FBC5-78FF-4C73-A981-E7842269D58E}" type="slidenum">
              <a:rPr lang="tr-TR"/>
              <a:pPr>
                <a:defRPr/>
              </a:pPr>
              <a:t>‹#›</a:t>
            </a:fld>
            <a:endParaRPr lang="tr-TR"/>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8" y="38083"/>
            <a:ext cx="799341" cy="845499"/>
          </a:xfrm>
          <a:prstGeom prst="rect">
            <a:avLst/>
          </a:prstGeom>
        </p:spPr>
      </p:pic>
    </p:spTree>
    <p:extLst>
      <p:ext uri="{BB962C8B-B14F-4D97-AF65-F5344CB8AC3E}">
        <p14:creationId xmlns:p14="http://schemas.microsoft.com/office/powerpoint/2010/main" val="730576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ltLang="tr-TR" sz="2400" b="1" i="0" u="none" strike="noStrike" kern="1200" cap="none" spc="0" normalizeH="0" baseline="0" noProof="0" dirty="0">
                <a:ln>
                  <a:noFill/>
                </a:ln>
                <a:solidFill>
                  <a:srgbClr val="C0504D">
                    <a:lumMod val="75000"/>
                  </a:srgbClr>
                </a:solidFill>
                <a:effectLst/>
                <a:uLnTx/>
                <a:uFillTx/>
                <a:latin typeface="Cambria" pitchFamily="18" charset="0"/>
                <a:ea typeface="+mn-ea"/>
                <a:cs typeface="Arial" panose="020B0604020202020204" pitchFamily="34" charset="0"/>
              </a:rPr>
              <a:t>Asıl başlık stili için tıklatın</a:t>
            </a:r>
            <a:endParaRPr lang="tr-TR" dirty="0"/>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8" y="38083"/>
            <a:ext cx="799341" cy="845499"/>
          </a:xfrm>
          <a:prstGeom prst="rect">
            <a:avLst/>
          </a:prstGeom>
        </p:spPr>
      </p:pic>
    </p:spTree>
    <p:extLst>
      <p:ext uri="{BB962C8B-B14F-4D97-AF65-F5344CB8AC3E}">
        <p14:creationId xmlns:p14="http://schemas.microsoft.com/office/powerpoint/2010/main" val="302164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58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6" name="Rectangle 6"/>
          <p:cNvSpPr>
            <a:spLocks noGrp="1" noChangeArrowheads="1"/>
          </p:cNvSpPr>
          <p:nvPr>
            <p:ph type="sldNum" sz="quarter" idx="12"/>
          </p:nvPr>
        </p:nvSpPr>
        <p:spPr>
          <a:ln/>
        </p:spPr>
        <p:txBody>
          <a:bodyPr/>
          <a:lstStyle>
            <a:lvl1pPr>
              <a:defRPr/>
            </a:lvl1pPr>
          </a:lstStyle>
          <a:p>
            <a:pPr>
              <a:defRPr/>
            </a:pPr>
            <a:fld id="{B23628DE-5458-4E10-934C-416014A01A68}" type="slidenum">
              <a:rPr lang="tr-TR"/>
              <a:pPr>
                <a:defRPr/>
              </a:pPr>
              <a:t>‹#›</a:t>
            </a:fld>
            <a:endParaRPr lang="tr-TR"/>
          </a:p>
        </p:txBody>
      </p:sp>
    </p:spTree>
    <p:extLst>
      <p:ext uri="{BB962C8B-B14F-4D97-AF65-F5344CB8AC3E}">
        <p14:creationId xmlns:p14="http://schemas.microsoft.com/office/powerpoint/2010/main" val="3248338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7"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35C71C-FEDD-4347-AEBC-AF1FF32ACBFA}" type="slidenum">
              <a:rPr lang="tr-TR"/>
              <a:pPr>
                <a:defRPr/>
              </a:pPr>
              <a:t>‹#›</a:t>
            </a:fld>
            <a:endParaRPr lang="tr-TR"/>
          </a:p>
        </p:txBody>
      </p:sp>
    </p:spTree>
    <p:extLst>
      <p:ext uri="{BB962C8B-B14F-4D97-AF65-F5344CB8AC3E}">
        <p14:creationId xmlns:p14="http://schemas.microsoft.com/office/powerpoint/2010/main" val="167962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7"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CE67DF-2768-404E-A08A-0DF68AF707E0}" type="slidenum">
              <a:rPr lang="tr-TR"/>
              <a:pPr>
                <a:defRPr/>
              </a:pPr>
              <a:t>‹#›</a:t>
            </a:fld>
            <a:endParaRPr lang="tr-TR"/>
          </a:p>
        </p:txBody>
      </p:sp>
    </p:spTree>
    <p:extLst>
      <p:ext uri="{BB962C8B-B14F-4D97-AF65-F5344CB8AC3E}">
        <p14:creationId xmlns:p14="http://schemas.microsoft.com/office/powerpoint/2010/main" val="2582895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F6F29B-D9E1-4E27-B7D2-1D1331184DC2}" type="slidenum">
              <a:rPr lang="tr-TR"/>
              <a:pPr>
                <a:defRPr/>
              </a:pPr>
              <a:t>‹#›</a:t>
            </a:fld>
            <a:endParaRPr lang="tr-TR"/>
          </a:p>
        </p:txBody>
      </p:sp>
    </p:spTree>
    <p:extLst>
      <p:ext uri="{BB962C8B-B14F-4D97-AF65-F5344CB8AC3E}">
        <p14:creationId xmlns:p14="http://schemas.microsoft.com/office/powerpoint/2010/main" val="3200244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tr-TR">
                <a:solidFill>
                  <a:prstClr val="black">
                    <a:tint val="75000"/>
                  </a:prstClr>
                </a:solidFill>
              </a:rPr>
              <a:t>Birlik Programları ve Sınır Ötesi işbirliği Başkanlığı</a:t>
            </a: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C3C84CA-DB80-4967-952B-C631BE706BC7}" type="slidenum">
              <a:rPr lang="tr-TR"/>
              <a:pPr>
                <a:defRPr/>
              </a:pPr>
              <a:t>‹#›</a:t>
            </a:fld>
            <a:endParaRPr lang="tr-TR"/>
          </a:p>
        </p:txBody>
      </p:sp>
    </p:spTree>
    <p:extLst>
      <p:ext uri="{BB962C8B-B14F-4D97-AF65-F5344CB8AC3E}">
        <p14:creationId xmlns:p14="http://schemas.microsoft.com/office/powerpoint/2010/main" val="596462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 Right">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1630387" y="862554"/>
            <a:ext cx="7056413" cy="461665"/>
          </a:xfrm>
        </p:spPr>
        <p:txBody>
          <a:bodyPr wrap="square" anchor="ctr">
            <a:spAutoFit/>
          </a:bodyPr>
          <a:lstStyle>
            <a:lvl1pPr marL="0" indent="0" algn="r">
              <a:buNone/>
              <a:defRPr sz="2400" cap="none"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11" name="Espace réservé du titre 1"/>
          <p:cNvSpPr>
            <a:spLocks noGrp="1"/>
          </p:cNvSpPr>
          <p:nvPr>
            <p:ph type="title"/>
          </p:nvPr>
        </p:nvSpPr>
        <p:spPr>
          <a:xfrm>
            <a:off x="1630387" y="304508"/>
            <a:ext cx="7056413" cy="585216"/>
          </a:xfrm>
          <a:prstGeom prst="rect">
            <a:avLst/>
          </a:prstGeom>
        </p:spPr>
        <p:txBody>
          <a:bodyPr vert="horz" lIns="91440" tIns="45720" rIns="91440" bIns="45720" rtlCol="0" anchor="ctr">
            <a:noAutofit/>
          </a:bodyPr>
          <a:lstStyle>
            <a:lvl1pPr algn="r">
              <a:defRPr sz="3200" cap="all" baseline="0">
                <a:solidFill>
                  <a:srgbClr val="2F3A46"/>
                </a:solidFill>
              </a:defRPr>
            </a:lvl1pPr>
          </a:lstStyle>
          <a:p>
            <a:r>
              <a:rPr lang="en-US"/>
              <a:t>Click to edit Master title style</a:t>
            </a:r>
            <a:endParaRPr lang="en-US" dirty="0"/>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grpSp>
        <p:nvGrpSpPr>
          <p:cNvPr id="23" name="Group 22"/>
          <p:cNvGrpSpPr/>
          <p:nvPr userDrawn="1"/>
        </p:nvGrpSpPr>
        <p:grpSpPr>
          <a:xfrm>
            <a:off x="328166" y="6237312"/>
            <a:ext cx="439241" cy="439240"/>
            <a:chOff x="186858" y="6096003"/>
            <a:chExt cx="580550" cy="580549"/>
          </a:xfrm>
          <a:solidFill>
            <a:schemeClr val="bg1">
              <a:lumMod val="75000"/>
              <a:alpha val="25000"/>
            </a:schemeClr>
          </a:solidFill>
        </p:grpSpPr>
        <p:sp>
          <p:nvSpPr>
            <p:cNvPr id="24" name="Rectangle 2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25" name="Rectangle 2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26" name="Slide Number Placeholder 5"/>
          <p:cNvSpPr>
            <a:spLocks noGrp="1"/>
          </p:cNvSpPr>
          <p:nvPr>
            <p:ph type="sldNum" sz="quarter" idx="12"/>
          </p:nvPr>
        </p:nvSpPr>
        <p:spPr>
          <a:xfrm>
            <a:off x="328166" y="6237312"/>
            <a:ext cx="439241" cy="390437"/>
          </a:xfrm>
          <a:prstGeom prst="rect">
            <a:avLst/>
          </a:prstGeom>
        </p:spPr>
        <p:txBody>
          <a:bodyPr anchor="ctr"/>
          <a:lstStyle>
            <a:lvl1pPr algn="ctr">
              <a:defRPr sz="1200">
                <a:solidFill>
                  <a:srgbClr val="2F3A46"/>
                </a:solidFill>
              </a:defRPr>
            </a:lvl1pPr>
          </a:lstStyle>
          <a:p>
            <a:fld id="{F68327C5-B821-4FE9-A59A-A60D9EB59A9A}" type="slidenum">
              <a:rPr lang="en-US" smtClean="0"/>
              <a:pPr/>
              <a:t>‹#›</a:t>
            </a:fld>
            <a:endParaRPr lang="en-US" dirty="0"/>
          </a:p>
        </p:txBody>
      </p:sp>
      <p:grpSp>
        <p:nvGrpSpPr>
          <p:cNvPr id="3" name="Group 2"/>
          <p:cNvGrpSpPr/>
          <p:nvPr userDrawn="1"/>
        </p:nvGrpSpPr>
        <p:grpSpPr>
          <a:xfrm>
            <a:off x="179512" y="237075"/>
            <a:ext cx="1435522" cy="720080"/>
            <a:chOff x="7584449" y="237075"/>
            <a:chExt cx="1435522" cy="720080"/>
          </a:xfrm>
        </p:grpSpPr>
        <p:pic>
          <p:nvPicPr>
            <p:cNvPr id="13" name="Picture 12"/>
            <p:cNvPicPr>
              <a:picLocks noChangeAspect="1"/>
            </p:cNvPicPr>
            <p:nvPr userDrawn="1"/>
          </p:nvPicPr>
          <p:blipFill>
            <a:blip r:embed="rId3"/>
            <a:stretch>
              <a:fillRect/>
            </a:stretch>
          </p:blipFill>
          <p:spPr>
            <a:xfrm>
              <a:off x="7668344" y="421437"/>
              <a:ext cx="1267733" cy="351357"/>
            </a:xfrm>
            <a:prstGeom prst="rect">
              <a:avLst/>
            </a:prstGeom>
          </p:spPr>
        </p:pic>
        <p:sp>
          <p:nvSpPr>
            <p:cNvPr id="2" name="Rectangle 1"/>
            <p:cNvSpPr/>
            <p:nvPr userDrawn="1"/>
          </p:nvSpPr>
          <p:spPr>
            <a:xfrm>
              <a:off x="7584449" y="237075"/>
              <a:ext cx="1435522"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1930769"/>
      </p:ext>
    </p:extLst>
  </p:cSld>
  <p:clrMapOvr>
    <a:masterClrMapping/>
  </p:clrMapOvr>
  <p:extLst>
    <p:ext uri="{DCECCB84-F9BA-43D5-87BE-67443E8EF086}">
      <p15:sldGuideLst xmlns:p15="http://schemas.microsoft.com/office/powerpoint/2012/main">
        <p15:guide id="1" pos="3840">
          <p15:clr>
            <a:srgbClr val="FBAE40"/>
          </p15:clr>
        </p15:guide>
        <p15:guide id="2" pos="7287">
          <p15:clr>
            <a:srgbClr val="FBAE40"/>
          </p15:clr>
        </p15:guide>
        <p15:guide id="3" pos="39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a:xfrm>
            <a:off x="2714625" y="6356350"/>
            <a:ext cx="4143375" cy="365125"/>
          </a:xfrm>
        </p:spPr>
        <p:txBody>
          <a:bodyPr/>
          <a:lstStyle>
            <a:lvl1pPr>
              <a:defRPr sz="1800" b="1">
                <a:solidFill>
                  <a:schemeClr val="tx2"/>
                </a:solidFill>
                <a:latin typeface="+mn-lt"/>
                <a:cs typeface="Tahoma" pitchFamily="34" charset="0"/>
              </a:defRPr>
            </a:lvl1pPr>
          </a:lstStyle>
          <a:p>
            <a:pPr>
              <a:defRPr/>
            </a:pPr>
            <a:r>
              <a:rPr lang="tr-TR">
                <a:solidFill>
                  <a:srgbClr val="1F497D"/>
                </a:solidFill>
              </a:rPr>
              <a:t>Avrupa 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2D06F35A-35A7-45BF-BAD4-C01D1004EF93}" type="slidenum">
              <a:rPr lang="tr-TR"/>
              <a:pPr>
                <a:defRPr/>
              </a:pPr>
              <a:t>‹#›</a:t>
            </a:fld>
            <a:endParaRPr lang="tr-TR"/>
          </a:p>
        </p:txBody>
      </p:sp>
    </p:spTree>
    <p:extLst>
      <p:ext uri="{BB962C8B-B14F-4D97-AF65-F5344CB8AC3E}">
        <p14:creationId xmlns:p14="http://schemas.microsoft.com/office/powerpoint/2010/main" val="2911325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12" descr="yildizlar"/>
          <p:cNvPicPr>
            <a:picLocks noChangeAspect="1" noChangeArrowheads="1"/>
          </p:cNvPicPr>
          <p:nvPr userDrawn="1"/>
        </p:nvPicPr>
        <p:blipFill>
          <a:blip r:embed="rId2">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878904" y="44624"/>
            <a:ext cx="8229600" cy="1143000"/>
          </a:xfrm>
        </p:spPr>
        <p:txBody>
          <a:bodyPr/>
          <a:lstStyle>
            <a:lvl1pPr>
              <a:defRPr baseline="0">
                <a:solidFill>
                  <a:srgbClr val="000099"/>
                </a:solidFill>
              </a:defRPr>
            </a:lvl1pPr>
          </a:lstStyle>
          <a:p>
            <a:r>
              <a:rPr lang="tr-TR" dirty="0"/>
              <a:t>Asıl başlık stili için tıklatın</a:t>
            </a:r>
          </a:p>
        </p:txBody>
      </p:sp>
      <p:sp>
        <p:nvSpPr>
          <p:cNvPr id="3" name="2 İçerik Yer Tutucusu"/>
          <p:cNvSpPr>
            <a:spLocks noGrp="1"/>
          </p:cNvSpPr>
          <p:nvPr>
            <p:ph idx="1"/>
          </p:nvPr>
        </p:nvSpPr>
        <p:spPr/>
        <p:txBody>
          <a:bodyPr/>
          <a:lstStyle>
            <a:lvl1pPr>
              <a:defRPr baseline="0">
                <a:solidFill>
                  <a:srgbClr val="000099"/>
                </a:solidFill>
              </a:defRPr>
            </a:lvl1pPr>
            <a:lvl2pPr>
              <a:defRPr baseline="0">
                <a:solidFill>
                  <a:srgbClr val="000099"/>
                </a:solidFill>
              </a:defRPr>
            </a:lvl2pPr>
            <a:lvl3pPr>
              <a:defRPr baseline="0">
                <a:solidFill>
                  <a:srgbClr val="000099"/>
                </a:solidFill>
              </a:defRPr>
            </a:lvl3pPr>
            <a:lvl4pPr>
              <a:defRPr baseline="0">
                <a:solidFill>
                  <a:srgbClr val="000099"/>
                </a:solidFill>
              </a:defRPr>
            </a:lvl4pPr>
            <a:lvl5pPr>
              <a:defRPr baseline="0">
                <a:solidFill>
                  <a:srgbClr val="000099"/>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9" name="5 Slayt Numarası Yer Tutucusu"/>
          <p:cNvSpPr>
            <a:spLocks noGrp="1"/>
          </p:cNvSpPr>
          <p:nvPr>
            <p:ph type="sldNum" sz="quarter" idx="12"/>
          </p:nvPr>
        </p:nvSpPr>
        <p:spPr/>
        <p:txBody>
          <a:bodyPr/>
          <a:lstStyle>
            <a:lvl1pPr>
              <a:defRPr/>
            </a:lvl1pPr>
          </a:lstStyle>
          <a:p>
            <a:pPr>
              <a:defRPr/>
            </a:pPr>
            <a:fld id="{E5A8F53A-40FC-438F-A406-83C9D96B60EB}" type="slidenum">
              <a:rPr lang="tr-TR"/>
              <a:pPr>
                <a:defRPr/>
              </a:pPr>
              <a:t>‹#›</a:t>
            </a:fld>
            <a:endParaRPr lang="tr-TR"/>
          </a:p>
        </p:txBody>
      </p:sp>
    </p:spTree>
    <p:extLst>
      <p:ext uri="{BB962C8B-B14F-4D97-AF65-F5344CB8AC3E}">
        <p14:creationId xmlns:p14="http://schemas.microsoft.com/office/powerpoint/2010/main" val="3875539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B9CA5703-4C57-4768-BF16-E6E74EE3DCD5}" type="slidenum">
              <a:rPr lang="tr-TR"/>
              <a:pPr>
                <a:defRPr/>
              </a:pPr>
              <a:t>‹#›</a:t>
            </a:fld>
            <a:endParaRPr lang="tr-TR"/>
          </a:p>
        </p:txBody>
      </p:sp>
    </p:spTree>
    <p:extLst>
      <p:ext uri="{BB962C8B-B14F-4D97-AF65-F5344CB8AC3E}">
        <p14:creationId xmlns:p14="http://schemas.microsoft.com/office/powerpoint/2010/main" val="1302871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6F24E6C7-51CD-4143-A05A-407015B4B84B}" type="slidenum">
              <a:rPr lang="tr-TR"/>
              <a:pPr>
                <a:defRPr/>
              </a:pPr>
              <a:t>‹#›</a:t>
            </a:fld>
            <a:endParaRPr lang="tr-TR"/>
          </a:p>
        </p:txBody>
      </p:sp>
    </p:spTree>
    <p:extLst>
      <p:ext uri="{BB962C8B-B14F-4D97-AF65-F5344CB8AC3E}">
        <p14:creationId xmlns:p14="http://schemas.microsoft.com/office/powerpoint/2010/main" val="369411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9" name="5 Slayt Numarası Yer Tutucusu"/>
          <p:cNvSpPr>
            <a:spLocks noGrp="1"/>
          </p:cNvSpPr>
          <p:nvPr>
            <p:ph type="sldNum" sz="quarter" idx="12"/>
          </p:nvPr>
        </p:nvSpPr>
        <p:spPr/>
        <p:txBody>
          <a:bodyPr/>
          <a:lstStyle>
            <a:lvl1pPr>
              <a:defRPr/>
            </a:lvl1pPr>
          </a:lstStyle>
          <a:p>
            <a:pPr>
              <a:defRPr/>
            </a:pPr>
            <a:fld id="{50876A08-3623-4A29-BE57-AD9487101847}" type="slidenum">
              <a:rPr lang="tr-TR"/>
              <a:pPr>
                <a:defRPr/>
              </a:pPr>
              <a:t>‹#›</a:t>
            </a:fld>
            <a:endParaRPr lang="tr-TR"/>
          </a:p>
        </p:txBody>
      </p:sp>
    </p:spTree>
    <p:extLst>
      <p:ext uri="{BB962C8B-B14F-4D97-AF65-F5344CB8AC3E}">
        <p14:creationId xmlns:p14="http://schemas.microsoft.com/office/powerpoint/2010/main" val="3856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7" name="Rectangle 6"/>
          <p:cNvSpPr>
            <a:spLocks noGrp="1" noChangeArrowheads="1"/>
          </p:cNvSpPr>
          <p:nvPr>
            <p:ph type="sldNum" sz="quarter" idx="12"/>
          </p:nvPr>
        </p:nvSpPr>
        <p:spPr>
          <a:ln/>
        </p:spPr>
        <p:txBody>
          <a:bodyPr/>
          <a:lstStyle>
            <a:lvl1pPr>
              <a:defRPr/>
            </a:lvl1pPr>
          </a:lstStyle>
          <a:p>
            <a:pPr>
              <a:defRPr/>
            </a:pPr>
            <a:fld id="{ECBED529-7568-49B4-8676-B4D48A0014C9}" type="slidenum">
              <a:rPr lang="tr-TR"/>
              <a:pPr>
                <a:defRPr/>
              </a:pPr>
              <a:t>‹#›</a:t>
            </a:fld>
            <a:endParaRPr lang="tr-TR"/>
          </a:p>
        </p:txBody>
      </p:sp>
    </p:spTree>
    <p:extLst>
      <p:ext uri="{BB962C8B-B14F-4D97-AF65-F5344CB8AC3E}">
        <p14:creationId xmlns:p14="http://schemas.microsoft.com/office/powerpoint/2010/main" val="3214900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5" name="5 Slayt Numarası Yer Tutucusu"/>
          <p:cNvSpPr>
            <a:spLocks noGrp="1"/>
          </p:cNvSpPr>
          <p:nvPr>
            <p:ph type="sldNum" sz="quarter" idx="12"/>
          </p:nvPr>
        </p:nvSpPr>
        <p:spPr/>
        <p:txBody>
          <a:bodyPr/>
          <a:lstStyle>
            <a:lvl1pPr>
              <a:defRPr/>
            </a:lvl1pPr>
          </a:lstStyle>
          <a:p>
            <a:pPr>
              <a:defRPr/>
            </a:pPr>
            <a:fld id="{C06F174F-C676-40CF-877F-0A52EBB2F489}" type="slidenum">
              <a:rPr lang="tr-TR"/>
              <a:pPr>
                <a:defRPr/>
              </a:pPr>
              <a:t>‹#›</a:t>
            </a:fld>
            <a:endParaRPr lang="tr-TR"/>
          </a:p>
        </p:txBody>
      </p:sp>
    </p:spTree>
    <p:extLst>
      <p:ext uri="{BB962C8B-B14F-4D97-AF65-F5344CB8AC3E}">
        <p14:creationId xmlns:p14="http://schemas.microsoft.com/office/powerpoint/2010/main" val="288831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4" name="5 Slayt Numarası Yer Tutucusu"/>
          <p:cNvSpPr>
            <a:spLocks noGrp="1"/>
          </p:cNvSpPr>
          <p:nvPr>
            <p:ph type="sldNum" sz="quarter" idx="12"/>
          </p:nvPr>
        </p:nvSpPr>
        <p:spPr/>
        <p:txBody>
          <a:bodyPr/>
          <a:lstStyle>
            <a:lvl1pPr>
              <a:defRPr/>
            </a:lvl1pPr>
          </a:lstStyle>
          <a:p>
            <a:pPr>
              <a:defRPr/>
            </a:pPr>
            <a:fld id="{021DE6BC-6732-4764-9F6C-74261AC54EEE}" type="slidenum">
              <a:rPr lang="tr-TR"/>
              <a:pPr>
                <a:defRPr/>
              </a:pPr>
              <a:t>‹#›</a:t>
            </a:fld>
            <a:endParaRPr lang="tr-TR"/>
          </a:p>
        </p:txBody>
      </p:sp>
    </p:spTree>
    <p:extLst>
      <p:ext uri="{BB962C8B-B14F-4D97-AF65-F5344CB8AC3E}">
        <p14:creationId xmlns:p14="http://schemas.microsoft.com/office/powerpoint/2010/main" val="206274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24C86D68-3607-4A23-8955-4B5537A32143}" type="slidenum">
              <a:rPr lang="tr-TR"/>
              <a:pPr>
                <a:defRPr/>
              </a:pPr>
              <a:t>‹#›</a:t>
            </a:fld>
            <a:endParaRPr lang="tr-TR"/>
          </a:p>
        </p:txBody>
      </p:sp>
    </p:spTree>
    <p:extLst>
      <p:ext uri="{BB962C8B-B14F-4D97-AF65-F5344CB8AC3E}">
        <p14:creationId xmlns:p14="http://schemas.microsoft.com/office/powerpoint/2010/main" val="4000403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7" name="5 Slayt Numarası Yer Tutucusu"/>
          <p:cNvSpPr>
            <a:spLocks noGrp="1"/>
          </p:cNvSpPr>
          <p:nvPr>
            <p:ph type="sldNum" sz="quarter" idx="12"/>
          </p:nvPr>
        </p:nvSpPr>
        <p:spPr/>
        <p:txBody>
          <a:bodyPr/>
          <a:lstStyle>
            <a:lvl1pPr>
              <a:defRPr/>
            </a:lvl1pPr>
          </a:lstStyle>
          <a:p>
            <a:pPr>
              <a:defRPr/>
            </a:pPr>
            <a:fld id="{94E905E1-0F08-4E10-87AB-F80986FC5CE0}" type="slidenum">
              <a:rPr lang="tr-TR"/>
              <a:pPr>
                <a:defRPr/>
              </a:pPr>
              <a:t>‹#›</a:t>
            </a:fld>
            <a:endParaRPr lang="tr-TR"/>
          </a:p>
        </p:txBody>
      </p:sp>
    </p:spTree>
    <p:extLst>
      <p:ext uri="{BB962C8B-B14F-4D97-AF65-F5344CB8AC3E}">
        <p14:creationId xmlns:p14="http://schemas.microsoft.com/office/powerpoint/2010/main" val="242721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4A164667-D589-42A3-8F8E-05AFABAEE82B}" type="slidenum">
              <a:rPr lang="tr-TR"/>
              <a:pPr>
                <a:defRPr/>
              </a:pPr>
              <a:t>‹#›</a:t>
            </a:fld>
            <a:endParaRPr lang="tr-TR"/>
          </a:p>
        </p:txBody>
      </p:sp>
    </p:spTree>
    <p:extLst>
      <p:ext uri="{BB962C8B-B14F-4D97-AF65-F5344CB8AC3E}">
        <p14:creationId xmlns:p14="http://schemas.microsoft.com/office/powerpoint/2010/main" val="2972890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Avrupa Birliği Başkanlığı</a:t>
            </a:r>
          </a:p>
        </p:txBody>
      </p:sp>
      <p:sp>
        <p:nvSpPr>
          <p:cNvPr id="6" name="5 Slayt Numarası Yer Tutucusu"/>
          <p:cNvSpPr>
            <a:spLocks noGrp="1"/>
          </p:cNvSpPr>
          <p:nvPr>
            <p:ph type="sldNum" sz="quarter" idx="12"/>
          </p:nvPr>
        </p:nvSpPr>
        <p:spPr/>
        <p:txBody>
          <a:bodyPr/>
          <a:lstStyle>
            <a:lvl1pPr>
              <a:defRPr/>
            </a:lvl1pPr>
          </a:lstStyle>
          <a:p>
            <a:pPr>
              <a:defRPr/>
            </a:pPr>
            <a:fld id="{3E7235EF-AEFC-4393-8055-222030E020F4}" type="slidenum">
              <a:rPr lang="tr-TR"/>
              <a:pPr>
                <a:defRPr/>
              </a:pPr>
              <a:t>‹#›</a:t>
            </a:fld>
            <a:endParaRPr lang="tr-TR"/>
          </a:p>
        </p:txBody>
      </p:sp>
    </p:spTree>
    <p:extLst>
      <p:ext uri="{BB962C8B-B14F-4D97-AF65-F5344CB8AC3E}">
        <p14:creationId xmlns:p14="http://schemas.microsoft.com/office/powerpoint/2010/main" val="1682145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27845D4-241C-4CB8-B025-BC81DA4867DB}" type="slidenum">
              <a:rPr lang="tr-TR"/>
              <a:pPr>
                <a:defRPr/>
              </a:pPr>
              <a:t>‹#›</a:t>
            </a:fld>
            <a:endParaRPr lang="tr-TR" dirty="0"/>
          </a:p>
        </p:txBody>
      </p:sp>
      <p:sp>
        <p:nvSpPr>
          <p:cNvPr id="7" name="8 Metin kutusu"/>
          <p:cNvSpPr txBox="1"/>
          <p:nvPr userDrawn="1"/>
        </p:nvSpPr>
        <p:spPr>
          <a:xfrm>
            <a:off x="2124075" y="6550025"/>
            <a:ext cx="4608513" cy="307975"/>
          </a:xfrm>
          <a:prstGeom prst="rect">
            <a:avLst/>
          </a:prstGeom>
          <a:noFill/>
        </p:spPr>
        <p:txBody>
          <a:bodyPr>
            <a:spAutoFit/>
          </a:bodyPr>
          <a:lstStyle/>
          <a:p>
            <a:pPr>
              <a:defRPr/>
            </a:pPr>
            <a:r>
              <a:rPr lang="tr-TR" sz="1400" b="1" dirty="0">
                <a:solidFill>
                  <a:srgbClr val="002A7E"/>
                </a:solidFill>
                <a:effectLst>
                  <a:outerShdw blurRad="38100" dist="38100" dir="2700000" algn="tl">
                    <a:srgbClr val="000000">
                      <a:alpha val="43137"/>
                    </a:srgbClr>
                  </a:outerShdw>
                </a:effectLst>
                <a:latin typeface="Arial"/>
                <a:cs typeface="Tahoma" pitchFamily="34" charset="0"/>
              </a:rPr>
              <a:t>Sosyal, Bölgesel ve Yenilikçi Politikalar Başkanlığı</a:t>
            </a:r>
          </a:p>
        </p:txBody>
      </p:sp>
    </p:spTree>
    <p:extLst>
      <p:ext uri="{BB962C8B-B14F-4D97-AF65-F5344CB8AC3E}">
        <p14:creationId xmlns:p14="http://schemas.microsoft.com/office/powerpoint/2010/main" val="3332051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7747CA6-1E10-4F92-AB2A-F117F9C7C5BF}" type="slidenum">
              <a:rPr lang="tr-TR"/>
              <a:pPr>
                <a:defRPr/>
              </a:pPr>
              <a:t>‹#›</a:t>
            </a:fld>
            <a:endParaRPr lang="tr-TR"/>
          </a:p>
        </p:txBody>
      </p:sp>
    </p:spTree>
    <p:extLst>
      <p:ext uri="{BB962C8B-B14F-4D97-AF65-F5344CB8AC3E}">
        <p14:creationId xmlns:p14="http://schemas.microsoft.com/office/powerpoint/2010/main" val="373551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23628DE-5458-4E10-934C-416014A01A68}" type="slidenum">
              <a:rPr lang="tr-TR"/>
              <a:pPr>
                <a:defRPr/>
              </a:pPr>
              <a:t>‹#›</a:t>
            </a:fld>
            <a:endParaRPr lang="tr-TR"/>
          </a:p>
        </p:txBody>
      </p:sp>
    </p:spTree>
    <p:extLst>
      <p:ext uri="{BB962C8B-B14F-4D97-AF65-F5344CB8AC3E}">
        <p14:creationId xmlns:p14="http://schemas.microsoft.com/office/powerpoint/2010/main" val="3082208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CBED529-7568-49B4-8676-B4D48A0014C9}" type="slidenum">
              <a:rPr lang="tr-TR"/>
              <a:pPr>
                <a:defRPr/>
              </a:pPr>
              <a:t>‹#›</a:t>
            </a:fld>
            <a:endParaRPr lang="tr-TR"/>
          </a:p>
        </p:txBody>
      </p:sp>
    </p:spTree>
    <p:extLst>
      <p:ext uri="{BB962C8B-B14F-4D97-AF65-F5344CB8AC3E}">
        <p14:creationId xmlns:p14="http://schemas.microsoft.com/office/powerpoint/2010/main" val="359325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9" name="Rectangle 6"/>
          <p:cNvSpPr>
            <a:spLocks noGrp="1" noChangeArrowheads="1"/>
          </p:cNvSpPr>
          <p:nvPr>
            <p:ph type="sldNum" sz="quarter" idx="12"/>
          </p:nvPr>
        </p:nvSpPr>
        <p:spPr>
          <a:ln/>
        </p:spPr>
        <p:txBody>
          <a:bodyPr/>
          <a:lstStyle>
            <a:lvl1pPr>
              <a:defRPr/>
            </a:lvl1pPr>
          </a:lstStyle>
          <a:p>
            <a:pPr>
              <a:defRPr/>
            </a:pPr>
            <a:fld id="{80CCE25E-5092-4236-AE32-E29BF55F445D}" type="slidenum">
              <a:rPr lang="tr-TR"/>
              <a:pPr>
                <a:defRPr/>
              </a:pPr>
              <a:t>‹#›</a:t>
            </a:fld>
            <a:endParaRPr lang="tr-TR"/>
          </a:p>
        </p:txBody>
      </p:sp>
    </p:spTree>
    <p:extLst>
      <p:ext uri="{BB962C8B-B14F-4D97-AF65-F5344CB8AC3E}">
        <p14:creationId xmlns:p14="http://schemas.microsoft.com/office/powerpoint/2010/main" val="680723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0CCE25E-5092-4236-AE32-E29BF55F445D}" type="slidenum">
              <a:rPr lang="tr-TR"/>
              <a:pPr>
                <a:defRPr/>
              </a:pPr>
              <a:t>‹#›</a:t>
            </a:fld>
            <a:endParaRPr lang="tr-TR"/>
          </a:p>
        </p:txBody>
      </p:sp>
    </p:spTree>
    <p:extLst>
      <p:ext uri="{BB962C8B-B14F-4D97-AF65-F5344CB8AC3E}">
        <p14:creationId xmlns:p14="http://schemas.microsoft.com/office/powerpoint/2010/main" val="158226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6526A5F4-CD12-433B-B289-F108308F8C45}" type="slidenum">
              <a:rPr lang="tr-TR"/>
              <a:pPr>
                <a:defRPr/>
              </a:pPr>
              <a:t>‹#›</a:t>
            </a:fld>
            <a:endParaRPr lang="tr-TR"/>
          </a:p>
        </p:txBody>
      </p:sp>
    </p:spTree>
    <p:extLst>
      <p:ext uri="{BB962C8B-B14F-4D97-AF65-F5344CB8AC3E}">
        <p14:creationId xmlns:p14="http://schemas.microsoft.com/office/powerpoint/2010/main" val="2365449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7359BBB-CA5C-4C93-96BA-704368AF6786}" type="slidenum">
              <a:rPr lang="tr-TR"/>
              <a:pPr>
                <a:defRPr/>
              </a:pPr>
              <a:t>‹#›</a:t>
            </a:fld>
            <a:endParaRPr lang="tr-TR"/>
          </a:p>
        </p:txBody>
      </p:sp>
    </p:spTree>
    <p:extLst>
      <p:ext uri="{BB962C8B-B14F-4D97-AF65-F5344CB8AC3E}">
        <p14:creationId xmlns:p14="http://schemas.microsoft.com/office/powerpoint/2010/main" val="5943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C0F48670-0531-487A-BC99-A4444FF1300C}" type="slidenum">
              <a:rPr lang="tr-TR"/>
              <a:pPr>
                <a:defRPr/>
              </a:pPr>
              <a:t>‹#›</a:t>
            </a:fld>
            <a:endParaRPr lang="tr-TR"/>
          </a:p>
        </p:txBody>
      </p:sp>
    </p:spTree>
    <p:extLst>
      <p:ext uri="{BB962C8B-B14F-4D97-AF65-F5344CB8AC3E}">
        <p14:creationId xmlns:p14="http://schemas.microsoft.com/office/powerpoint/2010/main" val="4232384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373A1DC-59C6-42E6-8D33-902438BE3622}" type="slidenum">
              <a:rPr lang="tr-TR"/>
              <a:pPr>
                <a:defRPr/>
              </a:pPr>
              <a:t>‹#›</a:t>
            </a:fld>
            <a:endParaRPr lang="tr-TR"/>
          </a:p>
        </p:txBody>
      </p:sp>
    </p:spTree>
    <p:extLst>
      <p:ext uri="{BB962C8B-B14F-4D97-AF65-F5344CB8AC3E}">
        <p14:creationId xmlns:p14="http://schemas.microsoft.com/office/powerpoint/2010/main" val="2471081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5E1FC7E-F509-4BFF-A111-3C705314B762}" type="slidenum">
              <a:rPr lang="tr-TR"/>
              <a:pPr>
                <a:defRPr/>
              </a:pPr>
              <a:t>‹#›</a:t>
            </a:fld>
            <a:endParaRPr lang="tr-TR"/>
          </a:p>
        </p:txBody>
      </p:sp>
    </p:spTree>
    <p:extLst>
      <p:ext uri="{BB962C8B-B14F-4D97-AF65-F5344CB8AC3E}">
        <p14:creationId xmlns:p14="http://schemas.microsoft.com/office/powerpoint/2010/main" val="152639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E598581-9C54-483F-9F6F-9B6E208D851E}" type="slidenum">
              <a:rPr lang="tr-TR"/>
              <a:pPr>
                <a:defRPr/>
              </a:pPr>
              <a:t>‹#›</a:t>
            </a:fld>
            <a:endParaRPr lang="tr-TR"/>
          </a:p>
        </p:txBody>
      </p:sp>
    </p:spTree>
    <p:extLst>
      <p:ext uri="{BB962C8B-B14F-4D97-AF65-F5344CB8AC3E}">
        <p14:creationId xmlns:p14="http://schemas.microsoft.com/office/powerpoint/2010/main" val="348015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5" name="Rectangle 6"/>
          <p:cNvSpPr>
            <a:spLocks noGrp="1" noChangeArrowheads="1"/>
          </p:cNvSpPr>
          <p:nvPr>
            <p:ph type="sldNum" sz="quarter" idx="12"/>
          </p:nvPr>
        </p:nvSpPr>
        <p:spPr>
          <a:ln/>
        </p:spPr>
        <p:txBody>
          <a:bodyPr/>
          <a:lstStyle>
            <a:lvl1pPr>
              <a:defRPr/>
            </a:lvl1pPr>
          </a:lstStyle>
          <a:p>
            <a:pPr>
              <a:defRPr/>
            </a:pPr>
            <a:fld id="{6526A5F4-CD12-433B-B289-F108308F8C45}" type="slidenum">
              <a:rPr lang="tr-TR"/>
              <a:pPr>
                <a:defRPr/>
              </a:pPr>
              <a:t>‹#›</a:t>
            </a:fld>
            <a:endParaRPr lang="tr-TR"/>
          </a:p>
        </p:txBody>
      </p:sp>
    </p:spTree>
    <p:extLst>
      <p:ext uri="{BB962C8B-B14F-4D97-AF65-F5344CB8AC3E}">
        <p14:creationId xmlns:p14="http://schemas.microsoft.com/office/powerpoint/2010/main" val="109011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4" name="Rectangle 6"/>
          <p:cNvSpPr>
            <a:spLocks noGrp="1" noChangeArrowheads="1"/>
          </p:cNvSpPr>
          <p:nvPr>
            <p:ph type="sldNum" sz="quarter" idx="12"/>
          </p:nvPr>
        </p:nvSpPr>
        <p:spPr>
          <a:ln/>
        </p:spPr>
        <p:txBody>
          <a:bodyPr/>
          <a:lstStyle>
            <a:lvl1pPr>
              <a:defRPr/>
            </a:lvl1pPr>
          </a:lstStyle>
          <a:p>
            <a:pPr>
              <a:defRPr/>
            </a:pPr>
            <a:fld id="{F7359BBB-CA5C-4C93-96BA-704368AF6786}" type="slidenum">
              <a:rPr lang="tr-TR"/>
              <a:pPr>
                <a:defRPr/>
              </a:pPr>
              <a:t>‹#›</a:t>
            </a:fld>
            <a:endParaRPr lang="tr-TR"/>
          </a:p>
        </p:txBody>
      </p:sp>
    </p:spTree>
    <p:extLst>
      <p:ext uri="{BB962C8B-B14F-4D97-AF65-F5344CB8AC3E}">
        <p14:creationId xmlns:p14="http://schemas.microsoft.com/office/powerpoint/2010/main" val="26559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7" name="Rectangle 6"/>
          <p:cNvSpPr>
            <a:spLocks noGrp="1" noChangeArrowheads="1"/>
          </p:cNvSpPr>
          <p:nvPr>
            <p:ph type="sldNum" sz="quarter" idx="12"/>
          </p:nvPr>
        </p:nvSpPr>
        <p:spPr>
          <a:ln/>
        </p:spPr>
        <p:txBody>
          <a:bodyPr/>
          <a:lstStyle>
            <a:lvl1pPr>
              <a:defRPr/>
            </a:lvl1pPr>
          </a:lstStyle>
          <a:p>
            <a:pPr>
              <a:defRPr/>
            </a:pPr>
            <a:fld id="{C0F48670-0531-487A-BC99-A4444FF1300C}" type="slidenum">
              <a:rPr lang="tr-TR"/>
              <a:pPr>
                <a:defRPr/>
              </a:pPr>
              <a:t>‹#›</a:t>
            </a:fld>
            <a:endParaRPr lang="tr-TR"/>
          </a:p>
        </p:txBody>
      </p:sp>
    </p:spTree>
    <p:extLst>
      <p:ext uri="{BB962C8B-B14F-4D97-AF65-F5344CB8AC3E}">
        <p14:creationId xmlns:p14="http://schemas.microsoft.com/office/powerpoint/2010/main" val="203930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Birlik Programları ve Sınır Ötesi işbirliği Başkanlığı</a:t>
            </a:r>
          </a:p>
        </p:txBody>
      </p:sp>
      <p:sp>
        <p:nvSpPr>
          <p:cNvPr id="7" name="Rectangle 6"/>
          <p:cNvSpPr>
            <a:spLocks noGrp="1" noChangeArrowheads="1"/>
          </p:cNvSpPr>
          <p:nvPr>
            <p:ph type="sldNum" sz="quarter" idx="12"/>
          </p:nvPr>
        </p:nvSpPr>
        <p:spPr>
          <a:ln/>
        </p:spPr>
        <p:txBody>
          <a:bodyPr/>
          <a:lstStyle>
            <a:lvl1pPr>
              <a:defRPr/>
            </a:lvl1pPr>
          </a:lstStyle>
          <a:p>
            <a:pPr>
              <a:defRPr/>
            </a:pPr>
            <a:fld id="{6373A1DC-59C6-42E6-8D33-902438BE3622}" type="slidenum">
              <a:rPr lang="tr-TR"/>
              <a:pPr>
                <a:defRPr/>
              </a:pPr>
              <a:t>‹#›</a:t>
            </a:fld>
            <a:endParaRPr lang="tr-TR"/>
          </a:p>
        </p:txBody>
      </p:sp>
    </p:spTree>
    <p:extLst>
      <p:ext uri="{BB962C8B-B14F-4D97-AF65-F5344CB8AC3E}">
        <p14:creationId xmlns:p14="http://schemas.microsoft.com/office/powerpoint/2010/main" val="341941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err="1"/>
              <a:t>Click</a:t>
            </a:r>
            <a:r>
              <a:rPr lang="tr-TR" altLang="tr-TR" dirty="0"/>
              <a:t> </a:t>
            </a:r>
            <a:r>
              <a:rPr lang="tr-TR" altLang="tr-TR" dirty="0" err="1"/>
              <a:t>to</a:t>
            </a:r>
            <a:r>
              <a:rPr lang="tr-TR" altLang="tr-TR" dirty="0"/>
              <a:t> </a:t>
            </a:r>
            <a:r>
              <a:rPr lang="tr-TR" altLang="tr-TR" dirty="0" err="1"/>
              <a:t>edit</a:t>
            </a:r>
            <a:r>
              <a:rPr lang="tr-TR" altLang="tr-TR" dirty="0"/>
              <a:t> Master </a:t>
            </a:r>
            <a:r>
              <a:rPr lang="tr-TR" altLang="tr-TR" dirty="0" err="1"/>
              <a:t>title</a:t>
            </a:r>
            <a:r>
              <a:rPr lang="tr-TR" altLang="tr-TR" dirty="0"/>
              <a:t> </a:t>
            </a:r>
            <a:r>
              <a:rPr lang="tr-TR" altLang="tr-TR" dirty="0" err="1"/>
              <a:t>style</a:t>
            </a:r>
            <a:endParaRPr lang="tr-TR" altLang="tr-TR"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tr-TR"/>
              <a:t>Birlik Programları ve Sınır Ötesi işbirliği Başkanlığı</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B5482BB-BF41-44E1-9DDB-94FFB82883EF}" type="slidenum">
              <a:rPr lang="tr-TR"/>
              <a:pPr>
                <a:defRPr/>
              </a:pPr>
              <a:t>‹#›</a:t>
            </a:fld>
            <a:endParaRPr lang="tr-TR"/>
          </a:p>
        </p:txBody>
      </p:sp>
      <p:pic>
        <p:nvPicPr>
          <p:cNvPr id="7" name="Resi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677" y="155515"/>
            <a:ext cx="870596" cy="920869"/>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dt="0"/>
  <p:txStyles>
    <p:titleStyle>
      <a:lvl1pPr algn="ctr" rtl="0" eaLnBrk="0" fontAlgn="base" hangingPunct="0">
        <a:spcBef>
          <a:spcPct val="0"/>
        </a:spcBef>
        <a:spcAft>
          <a:spcPct val="0"/>
        </a:spcAft>
        <a:defRPr lang="tr-TR" altLang="tr-TR" sz="2800" b="1" kern="1200" dirty="0" smtClean="0">
          <a:solidFill>
            <a:srgbClr val="7E0000"/>
          </a:solidFill>
          <a:effectLst>
            <a:outerShdw blurRad="38100" dist="38100" dir="2700000" algn="tl">
              <a:srgbClr val="000000">
                <a:alpha val="43137"/>
              </a:srgbClr>
            </a:outerShdw>
          </a:effectLst>
          <a:latin typeface="+mn-lt"/>
          <a:ea typeface="+mn-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yildizlar"/>
          <p:cNvPicPr>
            <a:picLocks noChangeAspect="1" noChangeArrowheads="1"/>
          </p:cNvPicPr>
          <p:nvPr/>
        </p:nvPicPr>
        <p:blipFill>
          <a:blip r:embed="rId13">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 Başlık Yer Tutucusu"/>
          <p:cNvSpPr>
            <a:spLocks noGrp="1"/>
          </p:cNvSpPr>
          <p:nvPr>
            <p:ph type="title"/>
          </p:nvPr>
        </p:nvSpPr>
        <p:spPr bwMode="auto">
          <a:xfrm>
            <a:off x="900113"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a:t>Asıl başlık stili için tıklatın</a:t>
            </a:r>
          </a:p>
        </p:txBody>
      </p:sp>
      <p:sp>
        <p:nvSpPr>
          <p:cNvPr id="1030"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tr-TR" i="1">
              <a:solidFill>
                <a:prstClr val="black">
                  <a:tint val="75000"/>
                </a:prstClr>
              </a:solidFill>
              <a:latin typeface="Times New Roman" pitchFamily="18" charset="0"/>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r>
              <a:rPr lang="tr-TR" i="1">
                <a:solidFill>
                  <a:prstClr val="black">
                    <a:tint val="75000"/>
                  </a:prstClr>
                </a:solidFill>
                <a:latin typeface="Times New Roman" pitchFamily="18" charset="0"/>
              </a:rPr>
              <a:t>Birlik Programları ve Sınır Ötesi işbirliği Başkanlığı</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68AF3C11-1EB2-41A6-929F-B93B8AD155DC}" type="slidenum">
              <a:rPr lang="tr-TR" i="1">
                <a:latin typeface="Times New Roman" pitchFamily="18" charset="0"/>
              </a:rPr>
              <a:pPr>
                <a:defRPr/>
              </a:pPr>
              <a:t>‹#›</a:t>
            </a:fld>
            <a:endParaRPr lang="tr-TR" i="1">
              <a:latin typeface="Times New Roman" pitchFamily="18" charset="0"/>
            </a:endParaRPr>
          </a:p>
        </p:txBody>
      </p:sp>
      <p:pic>
        <p:nvPicPr>
          <p:cNvPr id="11" name="Resim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677" y="155515"/>
            <a:ext cx="870596" cy="920869"/>
          </a:xfrm>
          <a:prstGeom prst="rect">
            <a:avLst/>
          </a:prstGeom>
        </p:spPr>
      </p:pic>
    </p:spTree>
    <p:extLst>
      <p:ext uri="{BB962C8B-B14F-4D97-AF65-F5344CB8AC3E}">
        <p14:creationId xmlns:p14="http://schemas.microsoft.com/office/powerpoint/2010/main" val="46757179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600" b="1" kern="1200">
          <a:solidFill>
            <a:srgbClr val="6C121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99"/>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99"/>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99"/>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yildizlar"/>
          <p:cNvPicPr>
            <a:picLocks noChangeAspect="1" noChangeArrowheads="1"/>
          </p:cNvPicPr>
          <p:nvPr/>
        </p:nvPicPr>
        <p:blipFill>
          <a:blip r:embed="rId14">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 Başlık Yer Tutucusu"/>
          <p:cNvSpPr>
            <a:spLocks noGrp="1"/>
          </p:cNvSpPr>
          <p:nvPr>
            <p:ph type="title"/>
          </p:nvPr>
        </p:nvSpPr>
        <p:spPr bwMode="auto">
          <a:xfrm>
            <a:off x="900113"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a:t>Asıl başlık stili için tıklatın</a:t>
            </a:r>
          </a:p>
        </p:txBody>
      </p:sp>
      <p:sp>
        <p:nvSpPr>
          <p:cNvPr id="1030"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extLst>
      <p:ext uri="{BB962C8B-B14F-4D97-AF65-F5344CB8AC3E}">
        <p14:creationId xmlns:p14="http://schemas.microsoft.com/office/powerpoint/2010/main" val="220832247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dt="0"/>
  <p:txStyles>
    <p:titleStyle>
      <a:lvl1pPr algn="ctr" rtl="0" eaLnBrk="0" fontAlgn="base" hangingPunct="0">
        <a:spcBef>
          <a:spcPct val="0"/>
        </a:spcBef>
        <a:spcAft>
          <a:spcPct val="0"/>
        </a:spcAft>
        <a:defRPr lang="tr-TR" altLang="tr-TR" sz="2400" b="1" kern="1200" dirty="0">
          <a:solidFill>
            <a:schemeClr val="accent2">
              <a:lumMod val="75000"/>
            </a:schemeClr>
          </a:solidFill>
          <a:latin typeface="Cambria" pitchFamily="18" charset="0"/>
          <a:ea typeface="+mn-ea"/>
          <a:cs typeface="Arial" panose="020B0604020202020204" pitchFamily="34" charset="0"/>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99"/>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99"/>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99"/>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yildizlar"/>
          <p:cNvPicPr>
            <a:picLocks noChangeAspect="1" noChangeArrowheads="1"/>
          </p:cNvPicPr>
          <p:nvPr/>
        </p:nvPicPr>
        <p:blipFill>
          <a:blip r:embed="rId13">
            <a:lum contrast="10000"/>
            <a:extLst>
              <a:ext uri="{28A0092B-C50C-407E-A947-70E740481C1C}">
                <a14:useLocalDpi xmlns:a14="http://schemas.microsoft.com/office/drawing/2010/main" val="0"/>
              </a:ext>
            </a:extLst>
          </a:blip>
          <a:srcRect/>
          <a:stretch>
            <a:fillRect/>
          </a:stretch>
        </p:blipFill>
        <p:spPr bwMode="auto">
          <a:xfrm>
            <a:off x="2339975" y="1301750"/>
            <a:ext cx="6770688"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1 Başlık Yer Tutucusu"/>
          <p:cNvSpPr>
            <a:spLocks noGrp="1"/>
          </p:cNvSpPr>
          <p:nvPr>
            <p:ph type="title"/>
          </p:nvPr>
        </p:nvSpPr>
        <p:spPr bwMode="auto">
          <a:xfrm>
            <a:off x="900113"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a:t>Asıl başlık stili için tıklatın</a:t>
            </a:r>
          </a:p>
        </p:txBody>
      </p:sp>
      <p:sp>
        <p:nvSpPr>
          <p:cNvPr id="1030"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tr-TR" i="1">
              <a:solidFill>
                <a:prstClr val="black">
                  <a:tint val="75000"/>
                </a:prstClr>
              </a:solidFill>
              <a:latin typeface="Times New Roman" pitchFamily="18" charset="0"/>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r>
              <a:rPr lang="tr-TR" i="1">
                <a:solidFill>
                  <a:prstClr val="black">
                    <a:tint val="75000"/>
                  </a:prstClr>
                </a:solidFill>
                <a:latin typeface="Times New Roman" pitchFamily="18" charset="0"/>
              </a:rPr>
              <a:t>Avrupa Birliği Başkanlığı</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68AF3C11-1EB2-41A6-929F-B93B8AD155DC}" type="slidenum">
              <a:rPr lang="tr-TR" i="1">
                <a:latin typeface="Times New Roman" pitchFamily="18" charset="0"/>
              </a:rPr>
              <a:pPr>
                <a:defRPr/>
              </a:pPr>
              <a:t>‹#›</a:t>
            </a:fld>
            <a:endParaRPr lang="tr-TR" i="1">
              <a:latin typeface="Times New Roman" pitchFamily="18" charset="0"/>
            </a:endParaRPr>
          </a:p>
        </p:txBody>
      </p:sp>
      <p:pic>
        <p:nvPicPr>
          <p:cNvPr id="11" name="Resim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677" y="155515"/>
            <a:ext cx="870596" cy="920869"/>
          </a:xfrm>
          <a:prstGeom prst="rect">
            <a:avLst/>
          </a:prstGeom>
        </p:spPr>
      </p:pic>
    </p:spTree>
    <p:extLst>
      <p:ext uri="{BB962C8B-B14F-4D97-AF65-F5344CB8AC3E}">
        <p14:creationId xmlns:p14="http://schemas.microsoft.com/office/powerpoint/2010/main" val="186179859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dt="0"/>
  <p:txStyles>
    <p:titleStyle>
      <a:lvl1pPr algn="ctr" rtl="0" eaLnBrk="0" fontAlgn="base" hangingPunct="0">
        <a:spcBef>
          <a:spcPct val="0"/>
        </a:spcBef>
        <a:spcAft>
          <a:spcPct val="0"/>
        </a:spcAft>
        <a:defRPr sz="3600" b="1" kern="1200">
          <a:solidFill>
            <a:srgbClr val="6C121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99"/>
          </a:solidFill>
          <a:latin typeface="Cambr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99"/>
          </a:solidFill>
          <a:latin typeface="Cambr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99"/>
          </a:solidFill>
          <a:latin typeface="Cambr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99"/>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dirty="0" err="1"/>
              <a:t>Click</a:t>
            </a:r>
            <a:r>
              <a:rPr lang="tr-TR" altLang="tr-TR" dirty="0"/>
              <a:t> </a:t>
            </a:r>
            <a:r>
              <a:rPr lang="tr-TR" altLang="tr-TR" dirty="0" err="1"/>
              <a:t>to</a:t>
            </a:r>
            <a:r>
              <a:rPr lang="tr-TR" altLang="tr-TR" dirty="0"/>
              <a:t> </a:t>
            </a:r>
            <a:r>
              <a:rPr lang="tr-TR" altLang="tr-TR" dirty="0" err="1"/>
              <a:t>edit</a:t>
            </a:r>
            <a:r>
              <a:rPr lang="tr-TR" altLang="tr-TR" dirty="0"/>
              <a:t> Master </a:t>
            </a:r>
            <a:r>
              <a:rPr lang="tr-TR" altLang="tr-TR" dirty="0" err="1"/>
              <a:t>title</a:t>
            </a:r>
            <a:r>
              <a:rPr lang="tr-TR" altLang="tr-TR" dirty="0"/>
              <a:t> </a:t>
            </a:r>
            <a:r>
              <a:rPr lang="tr-TR" altLang="tr-TR" dirty="0" err="1"/>
              <a:t>style</a:t>
            </a:r>
            <a:endParaRPr lang="tr-TR" altLang="tr-TR"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B5482BB-BF41-44E1-9DDB-94FFB82883EF}" type="slidenum">
              <a:rPr lang="tr-TR"/>
              <a:pPr>
                <a:defRPr/>
              </a:pPr>
              <a:t>‹#›</a:t>
            </a:fld>
            <a:endParaRPr lang="tr-TR"/>
          </a:p>
        </p:txBody>
      </p:sp>
      <p:pic>
        <p:nvPicPr>
          <p:cNvPr id="7" name="Resi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677" y="155515"/>
            <a:ext cx="870596" cy="920869"/>
          </a:xfrm>
          <a:prstGeom prst="rect">
            <a:avLst/>
          </a:prstGeom>
        </p:spPr>
      </p:pic>
    </p:spTree>
    <p:extLst>
      <p:ext uri="{BB962C8B-B14F-4D97-AF65-F5344CB8AC3E}">
        <p14:creationId xmlns:p14="http://schemas.microsoft.com/office/powerpoint/2010/main" val="129899292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lvl1pPr algn="ctr" rtl="0" eaLnBrk="0" fontAlgn="base" hangingPunct="0">
        <a:spcBef>
          <a:spcPct val="0"/>
        </a:spcBef>
        <a:spcAft>
          <a:spcPct val="0"/>
        </a:spcAft>
        <a:defRPr lang="tr-TR" altLang="tr-TR" sz="2800" b="1" kern="1200" dirty="0" smtClean="0">
          <a:solidFill>
            <a:srgbClr val="7E0000"/>
          </a:solidFill>
          <a:effectLst>
            <a:outerShdw blurRad="38100" dist="38100" dir="2700000" algn="tl">
              <a:srgbClr val="000000">
                <a:alpha val="43137"/>
              </a:srgbClr>
            </a:outerShdw>
          </a:effectLst>
          <a:latin typeface="+mn-lt"/>
          <a:ea typeface="+mn-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ab.gov.tr/index.php?p=46194&amp;l=1"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mailto:bp@ab.gov.tr"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jp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020" y="1656893"/>
            <a:ext cx="9144000" cy="9048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400" b="1" spc="-150" dirty="0">
                <a:solidFill>
                  <a:srgbClr val="000090"/>
                </a:solidFill>
                <a:latin typeface="Cambria" pitchFamily="18" charset="0"/>
                <a:cs typeface="Arial" panose="020B0604020202020204" pitchFamily="34" charset="0"/>
              </a:rPr>
              <a:t>T.C.</a:t>
            </a:r>
            <a:r>
              <a:rPr lang="tr-TR" sz="2400" b="1" spc="-150" dirty="0">
                <a:solidFill>
                  <a:srgbClr val="000090"/>
                </a:solidFill>
                <a:latin typeface="Cambria" pitchFamily="18" charset="0"/>
                <a:cs typeface="Arial" panose="020B0604020202020204" pitchFamily="34" charset="0"/>
              </a:rPr>
              <a:t> DIŞİŞLERİ BAKANLIĞI</a:t>
            </a:r>
            <a:endParaRPr lang="en-US" sz="2400" b="1" spc="-150" dirty="0">
              <a:solidFill>
                <a:srgbClr val="000090"/>
              </a:solidFill>
              <a:latin typeface="Cambria" pitchFamily="18"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defRPr/>
            </a:pPr>
            <a:r>
              <a:rPr lang="en-US" sz="2400" b="1" spc="-150" dirty="0">
                <a:solidFill>
                  <a:srgbClr val="000090"/>
                </a:solidFill>
                <a:latin typeface="Cambria" pitchFamily="18" charset="0"/>
                <a:cs typeface="Arial" panose="020B0604020202020204" pitchFamily="34" charset="0"/>
              </a:rPr>
              <a:t>AVRUPA BİRLİĞİ BA</a:t>
            </a:r>
            <a:r>
              <a:rPr lang="tr-TR" sz="2400" b="1" spc="-150" dirty="0">
                <a:solidFill>
                  <a:srgbClr val="000090"/>
                </a:solidFill>
                <a:latin typeface="Cambria" pitchFamily="18" charset="0"/>
                <a:cs typeface="Arial" panose="020B0604020202020204" pitchFamily="34" charset="0"/>
              </a:rPr>
              <a:t>Ş</a:t>
            </a:r>
            <a:r>
              <a:rPr lang="en-US" sz="2400" b="1" spc="-150" dirty="0">
                <a:solidFill>
                  <a:srgbClr val="000090"/>
                </a:solidFill>
                <a:latin typeface="Cambria" pitchFamily="18" charset="0"/>
                <a:cs typeface="Arial" panose="020B0604020202020204" pitchFamily="34" charset="0"/>
              </a:rPr>
              <a:t>KANLIĞI</a:t>
            </a:r>
          </a:p>
        </p:txBody>
      </p:sp>
      <p:sp>
        <p:nvSpPr>
          <p:cNvPr id="9" name="Dikdörtgen 8"/>
          <p:cNvSpPr/>
          <p:nvPr/>
        </p:nvSpPr>
        <p:spPr>
          <a:xfrm>
            <a:off x="3890064" y="5274152"/>
            <a:ext cx="1685911" cy="369332"/>
          </a:xfrm>
          <a:prstGeom prst="rect">
            <a:avLst/>
          </a:prstGeom>
        </p:spPr>
        <p:txBody>
          <a:bodyPr wrap="none">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tr-TR" b="1" spc="-150" dirty="0">
                <a:solidFill>
                  <a:prstClr val="white">
                    <a:lumMod val="50000"/>
                  </a:prstClr>
                </a:solidFill>
                <a:latin typeface="Cambria" pitchFamily="18" charset="0"/>
                <a:cs typeface="Arial" panose="020B0604020202020204" pitchFamily="34" charset="0"/>
              </a:rPr>
              <a:t>25  Haziran </a:t>
            </a:r>
            <a:r>
              <a:rPr kumimoji="0" lang="tr-TR" sz="1800" b="1" i="0" u="none" strike="noStrike" kern="1200" cap="none" spc="-150" normalizeH="0" baseline="0" noProof="0" dirty="0">
                <a:ln>
                  <a:noFill/>
                </a:ln>
                <a:solidFill>
                  <a:prstClr val="white">
                    <a:lumMod val="50000"/>
                  </a:prstClr>
                </a:solidFill>
                <a:effectLst/>
                <a:uLnTx/>
                <a:uFillTx/>
                <a:latin typeface="Cambria" pitchFamily="18" charset="0"/>
                <a:ea typeface="+mn-ea"/>
                <a:cs typeface="Arial" panose="020B0604020202020204" pitchFamily="34" charset="0"/>
              </a:rPr>
              <a:t>2020</a:t>
            </a:r>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10" y="5013176"/>
            <a:ext cx="9144000" cy="169862"/>
          </a:xfrm>
          <a:prstGeom prst="roundRect">
            <a:avLst>
              <a:gd name="adj" fmla="val 16667"/>
            </a:avLst>
          </a:prstGeom>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974" y="112604"/>
            <a:ext cx="1373843" cy="1453175"/>
          </a:xfrm>
          <a:prstGeom prst="rect">
            <a:avLst/>
          </a:prstGeom>
        </p:spPr>
      </p:pic>
      <p:sp>
        <p:nvSpPr>
          <p:cNvPr id="2" name="Metin kutusu 1"/>
          <p:cNvSpPr txBox="1"/>
          <p:nvPr/>
        </p:nvSpPr>
        <p:spPr>
          <a:xfrm>
            <a:off x="1672679" y="3371608"/>
            <a:ext cx="6120680" cy="1107996"/>
          </a:xfrm>
          <a:prstGeom prst="rect">
            <a:avLst/>
          </a:prstGeom>
          <a:noFill/>
        </p:spPr>
        <p:txBody>
          <a:bodyPr wrap="square" rtlCol="0">
            <a:spAutoFit/>
          </a:bodyPr>
          <a:lstStyle/>
          <a:p>
            <a:pPr lvl="0" algn="ctr" eaLnBrk="0" hangingPunct="0">
              <a:spcBef>
                <a:spcPct val="20000"/>
              </a:spcBef>
              <a:defRPr/>
            </a:pPr>
            <a:r>
              <a:rPr lang="tr-TR" sz="2400" b="1" spc="-150" dirty="0">
                <a:solidFill>
                  <a:srgbClr val="000090"/>
                </a:solidFill>
                <a:latin typeface="Cambria" pitchFamily="18" charset="0"/>
                <a:cs typeface="Arial" panose="020B0604020202020204" pitchFamily="34" charset="0"/>
              </a:rPr>
              <a:t>KAMU KURUMLARI  AB </a:t>
            </a:r>
            <a:r>
              <a:rPr lang="tr-TR" sz="2400" b="1" spc="-150" dirty="0">
                <a:solidFill>
                  <a:srgbClr val="222268"/>
                </a:solidFill>
                <a:latin typeface="Cambria" pitchFamily="18" charset="0"/>
                <a:cs typeface="Arial" panose="020B0604020202020204" pitchFamily="34" charset="0"/>
              </a:rPr>
              <a:t>PROGRAMLARI</a:t>
            </a:r>
            <a:r>
              <a:rPr lang="tr-TR" sz="2400" b="1" spc="-150" dirty="0">
                <a:solidFill>
                  <a:srgbClr val="000090"/>
                </a:solidFill>
                <a:latin typeface="Cambria" pitchFamily="18" charset="0"/>
                <a:cs typeface="Arial" panose="020B0604020202020204" pitchFamily="34" charset="0"/>
              </a:rPr>
              <a:t> BİLGİLENDİRME TOPLANTISI</a:t>
            </a:r>
            <a:endParaRPr lang="en-US" sz="2400" b="1" spc="-150" dirty="0">
              <a:solidFill>
                <a:srgbClr val="000090"/>
              </a:solidFill>
              <a:latin typeface="Cambria" pitchFamily="18" charset="0"/>
              <a:cs typeface="Arial" panose="020B0604020202020204" pitchFamily="34" charset="0"/>
            </a:endParaRPr>
          </a:p>
          <a:p>
            <a:endParaRPr lang="tr-TR" dirty="0"/>
          </a:p>
        </p:txBody>
      </p:sp>
      <p:sp>
        <p:nvSpPr>
          <p:cNvPr id="10" name="Altbilgi Yer Tutucusu 7"/>
          <p:cNvSpPr txBox="1">
            <a:spLocks/>
          </p:cNvSpPr>
          <p:nvPr/>
        </p:nvSpPr>
        <p:spPr>
          <a:xfrm>
            <a:off x="2627784" y="6350000"/>
            <a:ext cx="4608512" cy="501650"/>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Daire Başkanlığı</a:t>
            </a:r>
          </a:p>
        </p:txBody>
      </p:sp>
    </p:spTree>
    <p:extLst>
      <p:ext uri="{BB962C8B-B14F-4D97-AF65-F5344CB8AC3E}">
        <p14:creationId xmlns:p14="http://schemas.microsoft.com/office/powerpoint/2010/main" val="64760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FD2A-9D26-40A3-B3F4-E7DA44949D51}"/>
              </a:ext>
            </a:extLst>
          </p:cNvPr>
          <p:cNvSpPr>
            <a:spLocks noGrp="1"/>
          </p:cNvSpPr>
          <p:nvPr>
            <p:ph type="title"/>
          </p:nvPr>
        </p:nvSpPr>
        <p:spPr>
          <a:xfrm>
            <a:off x="878904" y="-52475"/>
            <a:ext cx="8301608" cy="1240099"/>
          </a:xfrm>
        </p:spPr>
        <p:txBody>
          <a:bodyPr/>
          <a:lstStyle/>
          <a:p>
            <a:pPr lvl="0"/>
            <a:r>
              <a:rPr lang="tr-TR" sz="2800" dirty="0" smtClean="0">
                <a:solidFill>
                  <a:srgbClr val="6C121F"/>
                </a:solidFill>
                <a:effectLst/>
                <a:latin typeface="+mj-lt"/>
                <a:ea typeface="Cambria" panose="02040503050406030204" pitchFamily="18" charset="0"/>
              </a:rPr>
              <a:t>2021-2027: </a:t>
            </a:r>
            <a:r>
              <a:rPr lang="tr-TR" sz="2800" dirty="0">
                <a:solidFill>
                  <a:srgbClr val="6C121F"/>
                </a:solidFill>
                <a:effectLst/>
                <a:latin typeface="+mj-lt"/>
                <a:ea typeface="Cambria" panose="02040503050406030204" pitchFamily="18" charset="0"/>
              </a:rPr>
              <a:t>Katılım </a:t>
            </a:r>
            <a:r>
              <a:rPr lang="tr-TR" sz="2800" dirty="0" smtClean="0">
                <a:solidFill>
                  <a:srgbClr val="6C121F"/>
                </a:solidFill>
                <a:effectLst/>
                <a:latin typeface="+mj-lt"/>
                <a:ea typeface="Cambria" panose="02040503050406030204" pitchFamily="18" charset="0"/>
              </a:rPr>
              <a:t>Sağlayabileceğimiz </a:t>
            </a:r>
            <a:r>
              <a:rPr lang="tr-TR" sz="2800" dirty="0">
                <a:solidFill>
                  <a:srgbClr val="6C121F"/>
                </a:solidFill>
                <a:effectLst/>
                <a:latin typeface="+mj-lt"/>
                <a:ea typeface="Cambria" panose="02040503050406030204" pitchFamily="18" charset="0"/>
              </a:rPr>
              <a:t>AB Programları </a:t>
            </a:r>
            <a:endParaRPr lang="tr-TR" dirty="0">
              <a:solidFill>
                <a:srgbClr val="6C121F"/>
              </a:solidFill>
              <a:latin typeface="+mj-lt"/>
            </a:endParaRPr>
          </a:p>
        </p:txBody>
      </p:sp>
      <p:sp>
        <p:nvSpPr>
          <p:cNvPr id="3" name="Content Placeholder 2">
            <a:extLst>
              <a:ext uri="{FF2B5EF4-FFF2-40B4-BE49-F238E27FC236}">
                <a16:creationId xmlns:a16="http://schemas.microsoft.com/office/drawing/2014/main" id="{4F52DB34-FD88-4405-B521-7AF33AFA198B}"/>
              </a:ext>
            </a:extLst>
          </p:cNvPr>
          <p:cNvSpPr>
            <a:spLocks noGrp="1"/>
          </p:cNvSpPr>
          <p:nvPr>
            <p:ph idx="1"/>
          </p:nvPr>
        </p:nvSpPr>
        <p:spPr>
          <a:xfrm>
            <a:off x="457200" y="1340768"/>
            <a:ext cx="8229600" cy="5380707"/>
          </a:xfrm>
        </p:spPr>
        <p:txBody>
          <a:bodyPr/>
          <a:lstStyle/>
          <a:p>
            <a:pPr lvl="0" algn="just" eaLnBrk="1" hangingPunct="1">
              <a:spcBef>
                <a:spcPts val="300"/>
              </a:spcBef>
              <a:spcAft>
                <a:spcPts val="300"/>
              </a:spcAft>
              <a:buFont typeface="Wingdings" panose="05000000000000000000" pitchFamily="2" charset="2"/>
              <a:buChar char="q"/>
            </a:pPr>
            <a:r>
              <a:rPr lang="tr-TR" altLang="zh-CN" sz="1800" spc="-15" dirty="0">
                <a:solidFill>
                  <a:srgbClr val="222268"/>
                </a:solidFill>
                <a:latin typeface="Calibri"/>
                <a:ea typeface="Calibri"/>
              </a:rPr>
              <a:t>Erasmus</a:t>
            </a:r>
          </a:p>
          <a:p>
            <a:pPr lvl="0" algn="just" eaLnBrk="1" hangingPunct="1">
              <a:spcBef>
                <a:spcPts val="300"/>
              </a:spcBef>
              <a:spcAft>
                <a:spcPts val="300"/>
              </a:spcAft>
              <a:buFont typeface="Wingdings" panose="05000000000000000000" pitchFamily="2" charset="2"/>
              <a:buChar char="q"/>
            </a:pPr>
            <a:r>
              <a:rPr lang="tr-TR" altLang="zh-CN" sz="1800" spc="-15" dirty="0">
                <a:solidFill>
                  <a:srgbClr val="222268"/>
                </a:solidFill>
                <a:latin typeface="Calibri"/>
                <a:ea typeface="Calibri"/>
              </a:rPr>
              <a:t>Ufuk Avrupa</a:t>
            </a:r>
          </a:p>
          <a:p>
            <a:pPr lvl="0" algn="just" eaLnBrk="1" hangingPunct="1">
              <a:spcBef>
                <a:spcPts val="300"/>
              </a:spcBef>
              <a:spcAft>
                <a:spcPts val="300"/>
              </a:spcAft>
              <a:buFont typeface="Wingdings" panose="05000000000000000000" pitchFamily="2" charset="2"/>
              <a:buChar char="q"/>
            </a:pPr>
            <a:r>
              <a:rPr lang="tr-TR" altLang="zh-CN" sz="1800" spc="-15" dirty="0">
                <a:solidFill>
                  <a:srgbClr val="222268"/>
                </a:solidFill>
                <a:latin typeface="Calibri"/>
                <a:ea typeface="Calibri"/>
              </a:rPr>
              <a:t>InvestEU</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45" dirty="0">
                <a:solidFill>
                  <a:srgbClr val="222268"/>
                </a:solidFill>
                <a:latin typeface="Calibri"/>
                <a:ea typeface="Calibri"/>
              </a:rPr>
              <a:t>Dijital</a:t>
            </a:r>
            <a:r>
              <a:rPr lang="tr-TR" altLang="zh-CN" sz="1800" spc="-30" dirty="0">
                <a:solidFill>
                  <a:srgbClr val="222268"/>
                </a:solidFill>
                <a:latin typeface="Calibri"/>
                <a:cs typeface="Calibri"/>
              </a:rPr>
              <a:t> </a:t>
            </a:r>
            <a:r>
              <a:rPr lang="tr-TR" altLang="zh-CN" sz="1800" spc="-65" dirty="0">
                <a:solidFill>
                  <a:srgbClr val="222268"/>
                </a:solidFill>
                <a:latin typeface="Calibri"/>
                <a:ea typeface="Calibri"/>
              </a:rPr>
              <a:t>Avrupa</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60" dirty="0">
                <a:solidFill>
                  <a:srgbClr val="222268"/>
                </a:solidFill>
                <a:latin typeface="Calibri"/>
                <a:ea typeface="Calibri"/>
              </a:rPr>
              <a:t>Tek</a:t>
            </a:r>
            <a:r>
              <a:rPr lang="tr-TR" altLang="zh-CN" sz="1800" spc="-25" dirty="0">
                <a:solidFill>
                  <a:srgbClr val="222268"/>
                </a:solidFill>
                <a:latin typeface="Calibri"/>
                <a:cs typeface="Calibri"/>
              </a:rPr>
              <a:t> </a:t>
            </a:r>
            <a:r>
              <a:rPr lang="tr-TR" altLang="zh-CN" sz="1800" spc="-55" dirty="0">
                <a:solidFill>
                  <a:srgbClr val="222268"/>
                </a:solidFill>
                <a:latin typeface="Calibri"/>
                <a:ea typeface="Calibri"/>
              </a:rPr>
              <a:t>Pazar</a:t>
            </a:r>
            <a:r>
              <a:rPr lang="tr-TR" altLang="zh-CN" sz="1800" spc="-30" dirty="0">
                <a:solidFill>
                  <a:srgbClr val="222268"/>
                </a:solidFill>
                <a:latin typeface="Calibri"/>
                <a:cs typeface="Calibri"/>
              </a:rPr>
              <a:t> </a:t>
            </a:r>
            <a:r>
              <a:rPr lang="tr-TR" altLang="zh-CN" sz="1800" spc="-60" dirty="0">
                <a:solidFill>
                  <a:srgbClr val="222268"/>
                </a:solidFill>
                <a:latin typeface="Calibri"/>
                <a:ea typeface="Calibri"/>
              </a:rPr>
              <a:t>Programı</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40" dirty="0">
                <a:solidFill>
                  <a:srgbClr val="222268"/>
                </a:solidFill>
                <a:latin typeface="Calibri"/>
                <a:ea typeface="Calibri"/>
              </a:rPr>
              <a:t>AB</a:t>
            </a:r>
            <a:r>
              <a:rPr lang="tr-TR" altLang="zh-CN" sz="1800" spc="-15" dirty="0">
                <a:solidFill>
                  <a:srgbClr val="222268"/>
                </a:solidFill>
                <a:latin typeface="Calibri"/>
                <a:cs typeface="Calibri"/>
              </a:rPr>
              <a:t> </a:t>
            </a:r>
            <a:r>
              <a:rPr lang="tr-TR" altLang="zh-CN" sz="1800" spc="-30" dirty="0">
                <a:solidFill>
                  <a:srgbClr val="222268"/>
                </a:solidFill>
                <a:latin typeface="Calibri"/>
                <a:ea typeface="Calibri"/>
              </a:rPr>
              <a:t>Sahtecilikle</a:t>
            </a:r>
            <a:r>
              <a:rPr lang="tr-TR" altLang="zh-CN" sz="1800" spc="-10" dirty="0">
                <a:solidFill>
                  <a:srgbClr val="222268"/>
                </a:solidFill>
                <a:latin typeface="Calibri"/>
                <a:cs typeface="Calibri"/>
              </a:rPr>
              <a:t> </a:t>
            </a:r>
            <a:r>
              <a:rPr lang="tr-TR" altLang="zh-CN" sz="1800" spc="-30" dirty="0">
                <a:solidFill>
                  <a:srgbClr val="222268"/>
                </a:solidFill>
                <a:latin typeface="Calibri"/>
                <a:ea typeface="Calibri"/>
              </a:rPr>
              <a:t>Mücadele</a:t>
            </a:r>
            <a:r>
              <a:rPr lang="tr-TR" altLang="zh-CN" sz="1800" spc="-15" dirty="0">
                <a:solidFill>
                  <a:srgbClr val="222268"/>
                </a:solidFill>
                <a:latin typeface="Calibri"/>
                <a:cs typeface="Calibri"/>
              </a:rPr>
              <a:t> </a:t>
            </a:r>
            <a:r>
              <a:rPr lang="tr-TR" altLang="zh-CN" sz="1800" spc="-35" dirty="0">
                <a:solidFill>
                  <a:srgbClr val="222268"/>
                </a:solidFill>
                <a:latin typeface="Calibri"/>
                <a:ea typeface="Calibri"/>
              </a:rPr>
              <a:t>Programı</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50" dirty="0">
                <a:solidFill>
                  <a:srgbClr val="222268"/>
                </a:solidFill>
                <a:latin typeface="Calibri"/>
                <a:ea typeface="Calibri"/>
              </a:rPr>
              <a:t>Avrupa</a:t>
            </a:r>
            <a:r>
              <a:rPr lang="tr-TR" altLang="zh-CN" sz="1800" spc="-25" dirty="0">
                <a:solidFill>
                  <a:srgbClr val="222268"/>
                </a:solidFill>
                <a:latin typeface="Calibri"/>
                <a:cs typeface="Calibri"/>
              </a:rPr>
              <a:t> </a:t>
            </a:r>
            <a:r>
              <a:rPr lang="tr-TR" altLang="zh-CN" sz="1800" spc="-44" dirty="0">
                <a:solidFill>
                  <a:srgbClr val="222268"/>
                </a:solidFill>
                <a:latin typeface="Calibri"/>
                <a:ea typeface="Calibri"/>
              </a:rPr>
              <a:t>Uzay</a:t>
            </a:r>
            <a:r>
              <a:rPr lang="tr-TR" altLang="zh-CN" sz="1800" spc="-35" dirty="0">
                <a:solidFill>
                  <a:srgbClr val="222268"/>
                </a:solidFill>
                <a:latin typeface="Calibri"/>
                <a:cs typeface="Calibri"/>
              </a:rPr>
              <a:t> </a:t>
            </a:r>
            <a:r>
              <a:rPr lang="tr-TR" altLang="zh-CN" sz="1800" spc="-44" dirty="0">
                <a:solidFill>
                  <a:srgbClr val="222268"/>
                </a:solidFill>
                <a:latin typeface="Calibri"/>
                <a:ea typeface="Calibri"/>
              </a:rPr>
              <a:t>Programı</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dirty="0">
                <a:solidFill>
                  <a:srgbClr val="222268"/>
                </a:solidFill>
                <a:latin typeface="Calibri"/>
                <a:ea typeface="Calibri"/>
              </a:rPr>
              <a:t>Avrupa</a:t>
            </a:r>
            <a:r>
              <a:rPr lang="tr-TR" altLang="zh-CN" sz="1800" spc="-110" dirty="0">
                <a:solidFill>
                  <a:srgbClr val="222268"/>
                </a:solidFill>
                <a:latin typeface="Calibri"/>
                <a:cs typeface="Calibri"/>
              </a:rPr>
              <a:t> </a:t>
            </a:r>
            <a:r>
              <a:rPr lang="tr-TR" altLang="zh-CN" sz="1800" dirty="0">
                <a:solidFill>
                  <a:srgbClr val="222268"/>
                </a:solidFill>
                <a:latin typeface="Calibri"/>
                <a:ea typeface="Calibri"/>
              </a:rPr>
              <a:t>Sosyal</a:t>
            </a:r>
            <a:r>
              <a:rPr lang="tr-TR" altLang="zh-CN" sz="1800" spc="-104" dirty="0">
                <a:solidFill>
                  <a:srgbClr val="222268"/>
                </a:solidFill>
                <a:latin typeface="Calibri"/>
                <a:cs typeface="Calibri"/>
              </a:rPr>
              <a:t> </a:t>
            </a:r>
            <a:r>
              <a:rPr lang="tr-TR" altLang="zh-CN" sz="1800" dirty="0">
                <a:solidFill>
                  <a:srgbClr val="222268"/>
                </a:solidFill>
                <a:latin typeface="Calibri"/>
                <a:ea typeface="Calibri"/>
              </a:rPr>
              <a:t>Fonu+</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50" dirty="0">
                <a:solidFill>
                  <a:srgbClr val="222268"/>
                </a:solidFill>
                <a:latin typeface="Calibri"/>
                <a:ea typeface="Calibri"/>
              </a:rPr>
              <a:t>Adalet</a:t>
            </a:r>
            <a:r>
              <a:rPr lang="tr-TR" altLang="zh-CN" sz="1800" spc="-25" dirty="0">
                <a:solidFill>
                  <a:srgbClr val="222268"/>
                </a:solidFill>
                <a:latin typeface="Calibri"/>
                <a:cs typeface="Calibri"/>
              </a:rPr>
              <a:t>, </a:t>
            </a:r>
            <a:r>
              <a:rPr lang="tr-TR" altLang="zh-CN" sz="1800" spc="-45" dirty="0">
                <a:solidFill>
                  <a:srgbClr val="222268"/>
                </a:solidFill>
                <a:latin typeface="Calibri"/>
                <a:ea typeface="Calibri"/>
              </a:rPr>
              <a:t>Haklar</a:t>
            </a:r>
            <a:r>
              <a:rPr lang="tr-TR" altLang="zh-CN" sz="1800" spc="-25" dirty="0">
                <a:solidFill>
                  <a:srgbClr val="222268"/>
                </a:solidFill>
                <a:latin typeface="Calibri"/>
                <a:cs typeface="Calibri"/>
              </a:rPr>
              <a:t> </a:t>
            </a:r>
            <a:r>
              <a:rPr lang="tr-TR" altLang="zh-CN" sz="1800" spc="-50" dirty="0">
                <a:solidFill>
                  <a:srgbClr val="222268"/>
                </a:solidFill>
                <a:latin typeface="Calibri"/>
                <a:ea typeface="Calibri"/>
              </a:rPr>
              <a:t>ve</a:t>
            </a:r>
            <a:r>
              <a:rPr lang="tr-TR" altLang="zh-CN" sz="1800" spc="-25" dirty="0">
                <a:solidFill>
                  <a:srgbClr val="222268"/>
                </a:solidFill>
                <a:latin typeface="Calibri"/>
                <a:cs typeface="Calibri"/>
              </a:rPr>
              <a:t> </a:t>
            </a:r>
            <a:r>
              <a:rPr lang="tr-TR" altLang="zh-CN" sz="1800" spc="-45" dirty="0">
                <a:solidFill>
                  <a:srgbClr val="222268"/>
                </a:solidFill>
                <a:latin typeface="Calibri"/>
                <a:ea typeface="Calibri"/>
              </a:rPr>
              <a:t>Değerler</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dirty="0">
                <a:solidFill>
                  <a:srgbClr val="222268"/>
                </a:solidFill>
                <a:latin typeface="Calibri"/>
                <a:ea typeface="Calibri"/>
              </a:rPr>
              <a:t>Sığınma</a:t>
            </a:r>
            <a:r>
              <a:rPr lang="tr-TR" altLang="zh-CN" sz="1800" spc="-125" dirty="0">
                <a:solidFill>
                  <a:srgbClr val="222268"/>
                </a:solidFill>
                <a:latin typeface="Calibri"/>
                <a:cs typeface="Calibri"/>
              </a:rPr>
              <a:t> </a:t>
            </a:r>
            <a:r>
              <a:rPr lang="tr-TR" altLang="zh-CN" sz="1800" dirty="0">
                <a:solidFill>
                  <a:srgbClr val="222268"/>
                </a:solidFill>
                <a:latin typeface="Calibri"/>
                <a:ea typeface="Calibri"/>
              </a:rPr>
              <a:t>ve</a:t>
            </a:r>
            <a:r>
              <a:rPr lang="tr-TR" altLang="zh-CN" sz="1800" spc="-125" dirty="0">
                <a:solidFill>
                  <a:srgbClr val="222268"/>
                </a:solidFill>
                <a:latin typeface="Calibri"/>
                <a:cs typeface="Calibri"/>
              </a:rPr>
              <a:t> </a:t>
            </a:r>
            <a:r>
              <a:rPr lang="tr-TR" altLang="zh-CN" sz="1800" dirty="0">
                <a:solidFill>
                  <a:srgbClr val="222268"/>
                </a:solidFill>
                <a:latin typeface="Calibri"/>
                <a:ea typeface="Calibri"/>
              </a:rPr>
              <a:t>Göç</a:t>
            </a:r>
            <a:r>
              <a:rPr lang="tr-TR" altLang="zh-CN" sz="1800" spc="-125" dirty="0">
                <a:solidFill>
                  <a:srgbClr val="222268"/>
                </a:solidFill>
                <a:latin typeface="Calibri"/>
                <a:cs typeface="Calibri"/>
              </a:rPr>
              <a:t> </a:t>
            </a:r>
            <a:r>
              <a:rPr lang="tr-TR" altLang="zh-CN" sz="1800" dirty="0">
                <a:solidFill>
                  <a:srgbClr val="222268"/>
                </a:solidFill>
                <a:latin typeface="Calibri"/>
                <a:ea typeface="Calibri"/>
              </a:rPr>
              <a:t>Fonu</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dirty="0">
                <a:solidFill>
                  <a:srgbClr val="222268"/>
                </a:solidFill>
                <a:latin typeface="Calibri"/>
                <a:ea typeface="Calibri"/>
              </a:rPr>
              <a:t>Entegre</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Sınır</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Yönetimi</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Fonu</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Sınır</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Kontrol</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ve</a:t>
            </a:r>
            <a:r>
              <a:rPr lang="tr-TR" altLang="zh-CN" sz="1800" spc="-94" dirty="0">
                <a:solidFill>
                  <a:srgbClr val="222268"/>
                </a:solidFill>
                <a:latin typeface="Calibri"/>
                <a:cs typeface="Calibri"/>
              </a:rPr>
              <a:t> </a:t>
            </a:r>
            <a:r>
              <a:rPr lang="tr-TR" altLang="zh-CN" sz="1800" dirty="0">
                <a:solidFill>
                  <a:srgbClr val="222268"/>
                </a:solidFill>
                <a:latin typeface="Calibri"/>
                <a:ea typeface="Calibri"/>
              </a:rPr>
              <a:t>Vize</a:t>
            </a:r>
            <a:r>
              <a:rPr lang="tr-TR" altLang="zh-CN" sz="1800" spc="-100" dirty="0">
                <a:solidFill>
                  <a:srgbClr val="222268"/>
                </a:solidFill>
                <a:latin typeface="Calibri"/>
                <a:cs typeface="Calibri"/>
              </a:rPr>
              <a:t> </a:t>
            </a:r>
            <a:r>
              <a:rPr lang="tr-TR" altLang="zh-CN" sz="1800" dirty="0">
                <a:solidFill>
                  <a:srgbClr val="222268"/>
                </a:solidFill>
                <a:latin typeface="Calibri"/>
                <a:ea typeface="Calibri"/>
              </a:rPr>
              <a:t>Desteği</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spc="-55" dirty="0">
                <a:solidFill>
                  <a:srgbClr val="222268"/>
                </a:solidFill>
                <a:latin typeface="Calibri"/>
                <a:ea typeface="Calibri"/>
              </a:rPr>
              <a:t>Yaratıcı</a:t>
            </a:r>
            <a:r>
              <a:rPr lang="tr-TR" altLang="zh-CN" sz="1800" spc="-35" dirty="0">
                <a:solidFill>
                  <a:srgbClr val="222268"/>
                </a:solidFill>
                <a:latin typeface="Calibri"/>
                <a:cs typeface="Calibri"/>
              </a:rPr>
              <a:t> </a:t>
            </a:r>
            <a:r>
              <a:rPr lang="tr-TR" altLang="zh-CN" sz="1800" spc="-64" dirty="0">
                <a:solidFill>
                  <a:srgbClr val="222268"/>
                </a:solidFill>
                <a:latin typeface="Calibri"/>
                <a:ea typeface="Calibri"/>
              </a:rPr>
              <a:t>Avrupa</a:t>
            </a:r>
            <a:endParaRPr lang="tr-TR" sz="1800" dirty="0">
              <a:solidFill>
                <a:srgbClr val="222268"/>
              </a:solidFill>
              <a:latin typeface="Calibri"/>
            </a:endParaRPr>
          </a:p>
          <a:p>
            <a:pPr lvl="0" algn="just" eaLnBrk="1" hangingPunct="1">
              <a:spcBef>
                <a:spcPts val="300"/>
              </a:spcBef>
              <a:spcAft>
                <a:spcPts val="300"/>
              </a:spcAft>
              <a:buFont typeface="Wingdings" panose="05000000000000000000" pitchFamily="2" charset="2"/>
              <a:buChar char="q"/>
            </a:pPr>
            <a:r>
              <a:rPr lang="tr-TR" altLang="zh-CN" sz="1800" dirty="0">
                <a:solidFill>
                  <a:srgbClr val="222268"/>
                </a:solidFill>
                <a:latin typeface="Calibri"/>
                <a:ea typeface="Calibri"/>
              </a:rPr>
              <a:t>Çevre</a:t>
            </a:r>
            <a:r>
              <a:rPr lang="tr-TR" altLang="zh-CN" sz="1800" spc="-125" dirty="0">
                <a:solidFill>
                  <a:srgbClr val="222268"/>
                </a:solidFill>
                <a:latin typeface="Calibri"/>
                <a:cs typeface="Calibri"/>
              </a:rPr>
              <a:t> </a:t>
            </a:r>
            <a:r>
              <a:rPr lang="tr-TR" altLang="zh-CN" sz="1800" dirty="0">
                <a:solidFill>
                  <a:srgbClr val="222268"/>
                </a:solidFill>
                <a:latin typeface="Calibri"/>
                <a:ea typeface="Calibri"/>
              </a:rPr>
              <a:t>ve</a:t>
            </a:r>
            <a:r>
              <a:rPr lang="tr-TR" altLang="zh-CN" sz="1800" spc="-125" dirty="0">
                <a:solidFill>
                  <a:srgbClr val="222268"/>
                </a:solidFill>
                <a:latin typeface="Calibri"/>
                <a:cs typeface="Calibri"/>
              </a:rPr>
              <a:t> </a:t>
            </a:r>
            <a:r>
              <a:rPr lang="tr-TR" altLang="zh-CN" sz="1800" dirty="0">
                <a:solidFill>
                  <a:srgbClr val="222268"/>
                </a:solidFill>
                <a:latin typeface="Calibri"/>
                <a:ea typeface="Calibri"/>
              </a:rPr>
              <a:t>İklim</a:t>
            </a:r>
            <a:r>
              <a:rPr lang="tr-TR" altLang="zh-CN" sz="1800" spc="-129" dirty="0">
                <a:solidFill>
                  <a:srgbClr val="222268"/>
                </a:solidFill>
                <a:latin typeface="Calibri"/>
                <a:cs typeface="Calibri"/>
              </a:rPr>
              <a:t> </a:t>
            </a:r>
            <a:r>
              <a:rPr lang="tr-TR" altLang="zh-CN" sz="1800" dirty="0">
                <a:solidFill>
                  <a:srgbClr val="222268"/>
                </a:solidFill>
                <a:latin typeface="Calibri"/>
                <a:ea typeface="Calibri"/>
              </a:rPr>
              <a:t>Eylemi</a:t>
            </a:r>
            <a:r>
              <a:rPr lang="tr-TR" altLang="zh-CN" sz="1800" spc="-129" dirty="0">
                <a:solidFill>
                  <a:srgbClr val="222268"/>
                </a:solidFill>
                <a:latin typeface="Calibri"/>
                <a:cs typeface="Calibri"/>
              </a:rPr>
              <a:t> </a:t>
            </a:r>
            <a:r>
              <a:rPr lang="tr-TR" altLang="zh-CN" sz="1800" dirty="0">
                <a:solidFill>
                  <a:srgbClr val="222268"/>
                </a:solidFill>
                <a:latin typeface="Calibri"/>
                <a:ea typeface="Calibri"/>
              </a:rPr>
              <a:t>Programı (LIFE</a:t>
            </a:r>
            <a:r>
              <a:rPr lang="tr-TR" altLang="zh-CN" sz="1800" dirty="0" smtClean="0">
                <a:solidFill>
                  <a:srgbClr val="222268"/>
                </a:solidFill>
                <a:latin typeface="Calibri"/>
                <a:ea typeface="Calibri"/>
              </a:rPr>
              <a:t>)</a:t>
            </a:r>
          </a:p>
          <a:p>
            <a:pPr lvl="0" algn="just" eaLnBrk="1" hangingPunct="1">
              <a:spcBef>
                <a:spcPts val="300"/>
              </a:spcBef>
              <a:spcAft>
                <a:spcPts val="300"/>
              </a:spcAft>
              <a:buFont typeface="Wingdings" panose="05000000000000000000" pitchFamily="2" charset="2"/>
              <a:buChar char="q"/>
            </a:pPr>
            <a:r>
              <a:rPr lang="tr-TR" altLang="zh-CN" sz="1800" dirty="0" smtClean="0">
                <a:solidFill>
                  <a:srgbClr val="222268"/>
                </a:solidFill>
                <a:latin typeface="Calibri"/>
                <a:ea typeface="Calibri"/>
              </a:rPr>
              <a:t>Sağlık</a:t>
            </a:r>
            <a:endParaRPr lang="tr-TR" altLang="zh-CN" sz="1800" dirty="0">
              <a:solidFill>
                <a:srgbClr val="222268"/>
              </a:solidFill>
              <a:latin typeface="Calibri"/>
              <a:ea typeface="Calibri"/>
            </a:endParaRPr>
          </a:p>
          <a:p>
            <a:endParaRPr lang="tr-TR" dirty="0">
              <a:solidFill>
                <a:srgbClr val="222268"/>
              </a:solidFill>
            </a:endParaRPr>
          </a:p>
        </p:txBody>
      </p:sp>
      <p:sp>
        <p:nvSpPr>
          <p:cNvPr id="4" name="Footer Placeholder 3">
            <a:extLst>
              <a:ext uri="{FF2B5EF4-FFF2-40B4-BE49-F238E27FC236}">
                <a16:creationId xmlns:a16="http://schemas.microsoft.com/office/drawing/2014/main" id="{F23EFF08-D7BB-4173-AA83-13EDF2A9B3E0}"/>
              </a:ext>
            </a:extLst>
          </p:cNvPr>
          <p:cNvSpPr>
            <a:spLocks noGrp="1"/>
          </p:cNvSpPr>
          <p:nvPr>
            <p:ph type="ftr" sz="quarter" idx="11"/>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dirty="0">
                <a:solidFill>
                  <a:prstClr val="black">
                    <a:tint val="75000"/>
                  </a:prstClr>
                </a:solidFill>
              </a:rPr>
              <a:t>Birlik Programları ve Sınır Ötesi Daire Başkanlığı</a:t>
            </a:r>
          </a:p>
        </p:txBody>
      </p:sp>
      <p:sp>
        <p:nvSpPr>
          <p:cNvPr id="5" name="Slide Number Placeholder 4">
            <a:extLst>
              <a:ext uri="{FF2B5EF4-FFF2-40B4-BE49-F238E27FC236}">
                <a16:creationId xmlns:a16="http://schemas.microsoft.com/office/drawing/2014/main" id="{C598673D-4790-4A4A-A3F6-8EF5EFAD335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5A8F53A-40FC-438F-A406-83C9D96B60EB}" type="slidenum">
              <a:rPr lang="tr-TR" smtClean="0"/>
              <a:pPr>
                <a:defRPr/>
              </a:pPr>
              <a:t>10</a:t>
            </a:fld>
            <a:endParaRPr lang="tr-TR"/>
          </a:p>
        </p:txBody>
      </p:sp>
      <p:sp>
        <p:nvSpPr>
          <p:cNvPr id="6" name="Rectangle 14">
            <a:extLst>
              <a:ext uri="{FF2B5EF4-FFF2-40B4-BE49-F238E27FC236}">
                <a16:creationId xmlns:a16="http://schemas.microsoft.com/office/drawing/2014/main" id="{BE29B86D-B8A9-4E05-AEE9-714FD650ED9A}"/>
              </a:ext>
            </a:extLst>
          </p:cNvPr>
          <p:cNvSpPr>
            <a:spLocks noChangeArrowheads="1"/>
          </p:cNvSpPr>
          <p:nvPr/>
        </p:nvSpPr>
        <p:spPr bwMode="auto">
          <a:xfrm>
            <a:off x="1331640" y="-52475"/>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1368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5F0181-29D3-470F-B49E-3D561CE8ACDD}"/>
              </a:ext>
            </a:extLst>
          </p:cNvPr>
          <p:cNvSpPr txBox="1">
            <a:spLocks/>
          </p:cNvSpPr>
          <p:nvPr/>
        </p:nvSpPr>
        <p:spPr bwMode="auto">
          <a:xfrm>
            <a:off x="878904"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tr-TR" altLang="tr-TR" sz="2400" b="1" kern="1200" dirty="0">
                <a:solidFill>
                  <a:schemeClr val="accent2">
                    <a:lumMod val="75000"/>
                  </a:schemeClr>
                </a:solidFill>
                <a:latin typeface="Cambria" pitchFamily="18" charset="0"/>
                <a:ea typeface="+mn-ea"/>
                <a:cs typeface="Arial" panose="020B0604020202020204" pitchFamily="34" charset="0"/>
              </a:defRPr>
            </a:lvl1pPr>
            <a:lvl2pPr algn="ctr" rtl="0" eaLnBrk="0" fontAlgn="base" hangingPunct="0">
              <a:spcBef>
                <a:spcPct val="0"/>
              </a:spcBef>
              <a:spcAft>
                <a:spcPct val="0"/>
              </a:spcAft>
              <a:defRPr sz="4400">
                <a:solidFill>
                  <a:srgbClr val="000099"/>
                </a:solidFill>
                <a:latin typeface="Cambria" pitchFamily="18" charset="0"/>
              </a:defRPr>
            </a:lvl2pPr>
            <a:lvl3pPr algn="ctr" rtl="0" eaLnBrk="0" fontAlgn="base" hangingPunct="0">
              <a:spcBef>
                <a:spcPct val="0"/>
              </a:spcBef>
              <a:spcAft>
                <a:spcPct val="0"/>
              </a:spcAft>
              <a:defRPr sz="4400">
                <a:solidFill>
                  <a:srgbClr val="000099"/>
                </a:solidFill>
                <a:latin typeface="Cambria" pitchFamily="18" charset="0"/>
              </a:defRPr>
            </a:lvl3pPr>
            <a:lvl4pPr algn="ctr" rtl="0" eaLnBrk="0" fontAlgn="base" hangingPunct="0">
              <a:spcBef>
                <a:spcPct val="0"/>
              </a:spcBef>
              <a:spcAft>
                <a:spcPct val="0"/>
              </a:spcAft>
              <a:defRPr sz="4400">
                <a:solidFill>
                  <a:srgbClr val="000099"/>
                </a:solidFill>
                <a:latin typeface="Cambria" pitchFamily="18" charset="0"/>
              </a:defRPr>
            </a:lvl4pPr>
            <a:lvl5pPr algn="ctr" rtl="0" eaLnBrk="0" fontAlgn="base" hangingPunct="0">
              <a:spcBef>
                <a:spcPct val="0"/>
              </a:spcBef>
              <a:spcAft>
                <a:spcPct val="0"/>
              </a:spcAft>
              <a:defRPr sz="4400">
                <a:solidFill>
                  <a:srgbClr val="000099"/>
                </a:solidFill>
                <a:latin typeface="Cambria" pitchFamily="18" charset="0"/>
              </a:defRPr>
            </a:lvl5pPr>
            <a:lvl6pPr marL="457200" algn="ctr" rtl="0" fontAlgn="base">
              <a:spcBef>
                <a:spcPct val="0"/>
              </a:spcBef>
              <a:spcAft>
                <a:spcPct val="0"/>
              </a:spcAft>
              <a:defRPr sz="4400">
                <a:solidFill>
                  <a:srgbClr val="000099"/>
                </a:solidFill>
                <a:latin typeface="Calibri" pitchFamily="34" charset="0"/>
              </a:defRPr>
            </a:lvl6pPr>
            <a:lvl7pPr marL="914400" algn="ctr" rtl="0" fontAlgn="base">
              <a:spcBef>
                <a:spcPct val="0"/>
              </a:spcBef>
              <a:spcAft>
                <a:spcPct val="0"/>
              </a:spcAft>
              <a:defRPr sz="4400">
                <a:solidFill>
                  <a:srgbClr val="000099"/>
                </a:solidFill>
                <a:latin typeface="Calibri" pitchFamily="34" charset="0"/>
              </a:defRPr>
            </a:lvl7pPr>
            <a:lvl8pPr marL="1371600" algn="ctr" rtl="0" fontAlgn="base">
              <a:spcBef>
                <a:spcPct val="0"/>
              </a:spcBef>
              <a:spcAft>
                <a:spcPct val="0"/>
              </a:spcAft>
              <a:defRPr sz="4400">
                <a:solidFill>
                  <a:srgbClr val="000099"/>
                </a:solidFill>
                <a:latin typeface="Calibri" pitchFamily="34" charset="0"/>
              </a:defRPr>
            </a:lvl8pPr>
            <a:lvl9pPr marL="1828800" algn="ctr" rtl="0" fontAlgn="base">
              <a:spcBef>
                <a:spcPct val="0"/>
              </a:spcBef>
              <a:spcAft>
                <a:spcPct val="0"/>
              </a:spcAft>
              <a:defRPr sz="4400">
                <a:solidFill>
                  <a:srgbClr val="000099"/>
                </a:solidFill>
                <a:latin typeface="Calibri" pitchFamily="34" charset="0"/>
              </a:defRPr>
            </a:lvl9pPr>
          </a:lstStyle>
          <a:p>
            <a:r>
              <a:rPr lang="tr-TR" sz="2800" dirty="0" smtClean="0">
                <a:solidFill>
                  <a:srgbClr val="6C121F"/>
                </a:solidFill>
                <a:latin typeface="+mj-lt"/>
                <a:ea typeface="Cambria" panose="02040503050406030204" pitchFamily="18" charset="0"/>
              </a:rPr>
              <a:t>2021-2027:İlgili Kuruluşlar ve Tahmini </a:t>
            </a:r>
            <a:r>
              <a:rPr lang="tr-TR" sz="2800" dirty="0">
                <a:solidFill>
                  <a:srgbClr val="6C121F"/>
                </a:solidFill>
                <a:latin typeface="+mj-lt"/>
                <a:ea typeface="Cambria" panose="02040503050406030204" pitchFamily="18" charset="0"/>
              </a:rPr>
              <a:t>B</a:t>
            </a:r>
            <a:r>
              <a:rPr lang="tr-TR" sz="2800" dirty="0" smtClean="0">
                <a:solidFill>
                  <a:srgbClr val="6C121F"/>
                </a:solidFill>
                <a:latin typeface="+mj-lt"/>
                <a:ea typeface="Cambria" panose="02040503050406030204" pitchFamily="18" charset="0"/>
              </a:rPr>
              <a:t>ütçe </a:t>
            </a:r>
            <a:endParaRPr lang="tr-TR" dirty="0">
              <a:solidFill>
                <a:srgbClr val="6C121F"/>
              </a:solidFill>
              <a:latin typeface="+mj-lt"/>
            </a:endParaRPr>
          </a:p>
        </p:txBody>
      </p:sp>
      <p:sp>
        <p:nvSpPr>
          <p:cNvPr id="6" name="Rectangle 14">
            <a:extLst>
              <a:ext uri="{FF2B5EF4-FFF2-40B4-BE49-F238E27FC236}">
                <a16:creationId xmlns:a16="http://schemas.microsoft.com/office/drawing/2014/main" id="{8F0E7A40-A99E-42F7-AF6E-B4BFEF7F4CC0}"/>
              </a:ext>
            </a:extLst>
          </p:cNvPr>
          <p:cNvSpPr>
            <a:spLocks noChangeArrowheads="1"/>
          </p:cNvSpPr>
          <p:nvPr/>
        </p:nvSpPr>
        <p:spPr bwMode="auto">
          <a:xfrm>
            <a:off x="1285304" y="84556"/>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7" name="Table 7">
            <a:extLst>
              <a:ext uri="{FF2B5EF4-FFF2-40B4-BE49-F238E27FC236}">
                <a16:creationId xmlns:a16="http://schemas.microsoft.com/office/drawing/2014/main" id="{3B97EA1E-D9BF-4F25-AC5C-14F57E267199}"/>
              </a:ext>
            </a:extLst>
          </p:cNvPr>
          <p:cNvGraphicFramePr>
            <a:graphicFrameLocks noGrp="1"/>
          </p:cNvGraphicFramePr>
          <p:nvPr>
            <p:extLst>
              <p:ext uri="{D42A27DB-BD31-4B8C-83A1-F6EECF244321}">
                <p14:modId xmlns:p14="http://schemas.microsoft.com/office/powerpoint/2010/main" val="3124759481"/>
              </p:ext>
            </p:extLst>
          </p:nvPr>
        </p:nvGraphicFramePr>
        <p:xfrm>
          <a:off x="179512" y="1154843"/>
          <a:ext cx="8617779" cy="5379290"/>
        </p:xfrm>
        <a:graphic>
          <a:graphicData uri="http://schemas.openxmlformats.org/drawingml/2006/table">
            <a:tbl>
              <a:tblPr firstRow="1" bandRow="1">
                <a:tableStyleId>{21E4AEA4-8DFA-4A89-87EB-49C32662AFE0}</a:tableStyleId>
              </a:tblPr>
              <a:tblGrid>
                <a:gridCol w="3456384">
                  <a:extLst>
                    <a:ext uri="{9D8B030D-6E8A-4147-A177-3AD203B41FA5}">
                      <a16:colId xmlns:a16="http://schemas.microsoft.com/office/drawing/2014/main" val="1956171859"/>
                    </a:ext>
                  </a:extLst>
                </a:gridCol>
                <a:gridCol w="3863246">
                  <a:extLst>
                    <a:ext uri="{9D8B030D-6E8A-4147-A177-3AD203B41FA5}">
                      <a16:colId xmlns:a16="http://schemas.microsoft.com/office/drawing/2014/main" val="3815124543"/>
                    </a:ext>
                  </a:extLst>
                </a:gridCol>
                <a:gridCol w="1298149">
                  <a:extLst>
                    <a:ext uri="{9D8B030D-6E8A-4147-A177-3AD203B41FA5}">
                      <a16:colId xmlns:a16="http://schemas.microsoft.com/office/drawing/2014/main" val="3794972187"/>
                    </a:ext>
                  </a:extLst>
                </a:gridCol>
              </a:tblGrid>
              <a:tr h="296013">
                <a:tc>
                  <a:txBody>
                    <a:bodyPr/>
                    <a:lstStyle/>
                    <a:p>
                      <a:r>
                        <a:rPr lang="tr-TR" sz="1400" dirty="0">
                          <a:latin typeface="Calibri" panose="020F0502020204030204" pitchFamily="34" charset="0"/>
                          <a:cs typeface="Calibri" panose="020F0502020204030204" pitchFamily="34" charset="0"/>
                        </a:rPr>
                        <a:t>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Calibri" panose="020F0502020204030204" pitchFamily="34" charset="0"/>
                          <a:cs typeface="Calibri" panose="020F0502020204030204" pitchFamily="34" charset="0"/>
                        </a:rPr>
                        <a:t>İlgili Kurumlar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latin typeface="Calibri" panose="020F0502020204030204" pitchFamily="34" charset="0"/>
                          <a:cs typeface="Calibri" panose="020F0502020204030204" pitchFamily="34" charset="0"/>
                          <a:sym typeface="Symbol" panose="05050102010706020507" pitchFamily="18" charset="2"/>
                        </a:rPr>
                        <a:t></a:t>
                      </a:r>
                      <a:r>
                        <a:rPr lang="tr-TR" sz="1400" dirty="0">
                          <a:latin typeface="Calibri" panose="020F0502020204030204" pitchFamily="34" charset="0"/>
                          <a:cs typeface="Calibri" panose="020F0502020204030204" pitchFamily="34" charset="0"/>
                        </a:rPr>
                        <a:t> Bütçe €</a:t>
                      </a:r>
                    </a:p>
                  </a:txBody>
                  <a:tcPr/>
                </a:tc>
                <a:extLst>
                  <a:ext uri="{0D108BD9-81ED-4DB2-BD59-A6C34878D82A}">
                    <a16:rowId xmlns:a16="http://schemas.microsoft.com/office/drawing/2014/main" val="1202978961"/>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Erasmus</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Ulusal Ajans</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30 Milyar</a:t>
                      </a:r>
                    </a:p>
                  </a:txBody>
                  <a:tcPr/>
                </a:tc>
                <a:extLst>
                  <a:ext uri="{0D108BD9-81ED-4DB2-BD59-A6C34878D82A}">
                    <a16:rowId xmlns:a16="http://schemas.microsoft.com/office/drawing/2014/main" val="263109507"/>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Avrupa Dayanışma P. (ESC)</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Ulusal Ajans</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1,26 Milyar</a:t>
                      </a:r>
                    </a:p>
                  </a:txBody>
                  <a:tcPr/>
                </a:tc>
                <a:extLst>
                  <a:ext uri="{0D108BD9-81ED-4DB2-BD59-A6C34878D82A}">
                    <a16:rowId xmlns:a16="http://schemas.microsoft.com/office/drawing/2014/main" val="2060188060"/>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Ufuk Avrupa</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TÜBİTAK</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94,1 Milyar</a:t>
                      </a:r>
                    </a:p>
                  </a:txBody>
                  <a:tcPr/>
                </a:tc>
                <a:extLst>
                  <a:ext uri="{0D108BD9-81ED-4DB2-BD59-A6C34878D82A}">
                    <a16:rowId xmlns:a16="http://schemas.microsoft.com/office/drawing/2014/main" val="940414151"/>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Invest EU</a:t>
                      </a:r>
                    </a:p>
                  </a:txBody>
                  <a:tcPr/>
                </a:tc>
                <a:tc>
                  <a:txBody>
                    <a:bodyPr/>
                    <a:lstStyle/>
                    <a:p>
                      <a:r>
                        <a:rPr lang="en-US" altLang="zh-CN" sz="1400" dirty="0" err="1">
                          <a:solidFill>
                            <a:srgbClr val="222268"/>
                          </a:solidFill>
                          <a:latin typeface="Calibri" panose="020F0502020204030204" pitchFamily="34" charset="0"/>
                          <a:ea typeface="Calibri"/>
                          <a:cs typeface="Calibri" panose="020F0502020204030204" pitchFamily="34" charset="0"/>
                        </a:rPr>
                        <a:t>Hazine</a:t>
                      </a:r>
                      <a:r>
                        <a:rPr lang="en-US" altLang="zh-CN" sz="1400" spc="69" dirty="0">
                          <a:solidFill>
                            <a:srgbClr val="222268"/>
                          </a:solidFill>
                          <a:latin typeface="Calibri" panose="020F0502020204030204" pitchFamily="34" charset="0"/>
                          <a:cs typeface="Calibri" panose="020F0502020204030204" pitchFamily="34" charset="0"/>
                        </a:rPr>
                        <a:t>   </a:t>
                      </a:r>
                      <a:r>
                        <a:rPr lang="en-US" altLang="zh-CN" sz="1400" dirty="0" err="1">
                          <a:solidFill>
                            <a:srgbClr val="222268"/>
                          </a:solidFill>
                          <a:latin typeface="Calibri" panose="020F0502020204030204" pitchFamily="34" charset="0"/>
                          <a:ea typeface="Calibri"/>
                          <a:cs typeface="Calibri" panose="020F0502020204030204" pitchFamily="34" charset="0"/>
                        </a:rPr>
                        <a:t>ve</a:t>
                      </a:r>
                      <a:r>
                        <a:rPr lang="en-US" altLang="zh-CN" sz="1400" spc="75" dirty="0">
                          <a:solidFill>
                            <a:srgbClr val="222268"/>
                          </a:solidFill>
                          <a:latin typeface="Calibri" panose="020F0502020204030204" pitchFamily="34" charset="0"/>
                          <a:cs typeface="Calibri" panose="020F0502020204030204" pitchFamily="34" charset="0"/>
                        </a:rPr>
                        <a:t>   </a:t>
                      </a:r>
                      <a:r>
                        <a:rPr lang="en-US" altLang="zh-CN" sz="1400" dirty="0" err="1">
                          <a:solidFill>
                            <a:srgbClr val="222268"/>
                          </a:solidFill>
                          <a:latin typeface="Calibri" panose="020F0502020204030204" pitchFamily="34" charset="0"/>
                          <a:ea typeface="Calibri"/>
                          <a:cs typeface="Calibri" panose="020F0502020204030204" pitchFamily="34" charset="0"/>
                        </a:rPr>
                        <a:t>Maliye</a:t>
                      </a:r>
                      <a:r>
                        <a:rPr lang="en-US" altLang="zh-CN" sz="1400" spc="69" dirty="0">
                          <a:solidFill>
                            <a:srgbClr val="222268"/>
                          </a:solidFill>
                          <a:latin typeface="Calibri" panose="020F0502020204030204" pitchFamily="34" charset="0"/>
                          <a:cs typeface="Calibri" panose="020F0502020204030204" pitchFamily="34" charset="0"/>
                        </a:rPr>
                        <a:t>   </a:t>
                      </a:r>
                      <a:r>
                        <a:rPr lang="en-US" altLang="zh-CN" sz="1400" dirty="0" err="1">
                          <a:solidFill>
                            <a:srgbClr val="222268"/>
                          </a:solidFill>
                          <a:latin typeface="Calibri" panose="020F0502020204030204" pitchFamily="34" charset="0"/>
                          <a:ea typeface="Calibri"/>
                          <a:cs typeface="Calibri" panose="020F0502020204030204" pitchFamily="34" charset="0"/>
                        </a:rPr>
                        <a:t>Bakanlığı</a:t>
                      </a:r>
                      <a:r>
                        <a:rPr lang="en-US" altLang="zh-CN" sz="1400" dirty="0">
                          <a:solidFill>
                            <a:srgbClr val="222268"/>
                          </a:solidFill>
                          <a:latin typeface="Calibri" panose="020F0502020204030204" pitchFamily="34" charset="0"/>
                          <a:ea typeface="Calibri"/>
                          <a:cs typeface="Calibri" panose="020F0502020204030204" pitchFamily="34" charset="0"/>
                        </a:rPr>
                        <a:t>,</a:t>
                      </a:r>
                      <a:r>
                        <a:rPr lang="tr-TR" altLang="zh-CN" sz="1400" dirty="0">
                          <a:solidFill>
                            <a:srgbClr val="222268"/>
                          </a:solidFill>
                          <a:latin typeface="Calibri" panose="020F0502020204030204" pitchFamily="34" charset="0"/>
                          <a:ea typeface="Calibri"/>
                          <a:cs typeface="Calibri" panose="020F0502020204030204" pitchFamily="34" charset="0"/>
                        </a:rPr>
                        <a:t> BDDK, KOSGEB vs</a:t>
                      </a:r>
                      <a:endParaRPr lang="tr-TR" sz="1400" dirty="0">
                        <a:solidFill>
                          <a:srgbClr val="222268"/>
                        </a:solidFill>
                        <a:latin typeface="Calibri" panose="020F0502020204030204" pitchFamily="34" charset="0"/>
                        <a:cs typeface="Calibri" panose="020F0502020204030204" pitchFamily="34" charset="0"/>
                      </a:endParaRPr>
                    </a:p>
                  </a:txBody>
                  <a:tcPr/>
                </a:tc>
                <a:tc>
                  <a:txBody>
                    <a:bodyPr/>
                    <a:lstStyle/>
                    <a:p>
                      <a:r>
                        <a:rPr lang="tr-TR" sz="1400" dirty="0">
                          <a:solidFill>
                            <a:srgbClr val="222268"/>
                          </a:solidFill>
                          <a:latin typeface="Calibri" panose="020F0502020204030204" pitchFamily="34" charset="0"/>
                          <a:cs typeface="Calibri" panose="020F0502020204030204" pitchFamily="34" charset="0"/>
                        </a:rPr>
                        <a:t>40,8 Milyar</a:t>
                      </a:r>
                    </a:p>
                  </a:txBody>
                  <a:tcPr/>
                </a:tc>
                <a:extLst>
                  <a:ext uri="{0D108BD9-81ED-4DB2-BD59-A6C34878D82A}">
                    <a16:rowId xmlns:a16="http://schemas.microsoft.com/office/drawing/2014/main" val="1221062709"/>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Dijital Avrupa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zh-CN" sz="1400" spc="-5" dirty="0">
                          <a:solidFill>
                            <a:srgbClr val="222268"/>
                          </a:solidFill>
                          <a:latin typeface="Calibri" panose="020F0502020204030204" pitchFamily="34" charset="0"/>
                          <a:ea typeface="Calibri"/>
                          <a:cs typeface="Calibri" panose="020F0502020204030204" pitchFamily="34" charset="0"/>
                        </a:rPr>
                        <a:t>CB Dijital Dönüşüm Ofisi, STB, UAB, BTK vs. </a:t>
                      </a:r>
                    </a:p>
                  </a:txBody>
                  <a:tcPr/>
                </a:tc>
                <a:tc>
                  <a:txBody>
                    <a:bodyPr/>
                    <a:lstStyle/>
                    <a:p>
                      <a:r>
                        <a:rPr lang="tr-TR" altLang="zh-CN" sz="1400" dirty="0">
                          <a:solidFill>
                            <a:srgbClr val="222268"/>
                          </a:solidFill>
                          <a:latin typeface="Calibri" panose="020F0502020204030204" pitchFamily="34" charset="0"/>
                          <a:ea typeface="Calibri"/>
                          <a:cs typeface="Calibri" panose="020F0502020204030204" pitchFamily="34" charset="0"/>
                        </a:rPr>
                        <a:t>9,1 milyar </a:t>
                      </a:r>
                      <a:endParaRPr lang="tr-TR" sz="1400" dirty="0">
                        <a:solidFill>
                          <a:srgbClr val="22226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97788580"/>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Tek Pazar Programı</a:t>
                      </a:r>
                    </a:p>
                  </a:txBody>
                  <a:tcPr/>
                </a:tc>
                <a:tc>
                  <a:txBody>
                    <a:bodyPr/>
                    <a:lstStyle/>
                    <a:p>
                      <a:r>
                        <a:rPr lang="tr-TR" altLang="zh-CN" sz="1400" spc="25" dirty="0">
                          <a:solidFill>
                            <a:srgbClr val="222268"/>
                          </a:solidFill>
                          <a:latin typeface="Calibri" panose="020F0502020204030204" pitchFamily="34" charset="0"/>
                          <a:ea typeface="Calibri"/>
                          <a:cs typeface="Calibri" panose="020F0502020204030204" pitchFamily="34" charset="0"/>
                        </a:rPr>
                        <a:t>HMB, STB, Ticaret Bakanlığı, KOSGEB vs.</a:t>
                      </a:r>
                      <a:endParaRPr lang="tr-TR" sz="1400" dirty="0">
                        <a:solidFill>
                          <a:srgbClr val="222268"/>
                        </a:solidFill>
                        <a:latin typeface="Calibri" panose="020F0502020204030204" pitchFamily="34" charset="0"/>
                        <a:cs typeface="Calibri" panose="020F0502020204030204" pitchFamily="34" charset="0"/>
                      </a:endParaRPr>
                    </a:p>
                  </a:txBody>
                  <a:tcPr/>
                </a:tc>
                <a:tc>
                  <a:txBody>
                    <a:bodyPr/>
                    <a:lstStyle/>
                    <a:p>
                      <a:r>
                        <a:rPr lang="tr-TR" sz="1400" dirty="0">
                          <a:solidFill>
                            <a:srgbClr val="222268"/>
                          </a:solidFill>
                          <a:latin typeface="Calibri" panose="020F0502020204030204" pitchFamily="34" charset="0"/>
                          <a:cs typeface="Calibri" panose="020F0502020204030204" pitchFamily="34" charset="0"/>
                        </a:rPr>
                        <a:t>4 Milyar</a:t>
                      </a:r>
                    </a:p>
                  </a:txBody>
                  <a:tcPr/>
                </a:tc>
                <a:extLst>
                  <a:ext uri="{0D108BD9-81ED-4DB2-BD59-A6C34878D82A}">
                    <a16:rowId xmlns:a16="http://schemas.microsoft.com/office/drawing/2014/main" val="1733372740"/>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Avrupa Sosyal Fonu (ESF+)</a:t>
                      </a:r>
                    </a:p>
                  </a:txBody>
                  <a:tcPr/>
                </a:tc>
                <a:tc>
                  <a:txBody>
                    <a:bodyPr/>
                    <a:lstStyle/>
                    <a:p>
                      <a:r>
                        <a:rPr lang="en-US" sz="1400" dirty="0" err="1">
                          <a:solidFill>
                            <a:srgbClr val="222268"/>
                          </a:solidFill>
                          <a:latin typeface="Calibri" panose="020F0502020204030204" pitchFamily="34" charset="0"/>
                          <a:cs typeface="Calibri" panose="020F0502020204030204" pitchFamily="34" charset="0"/>
                        </a:rPr>
                        <a:t>Sağlık</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Bakanlığı</a:t>
                      </a:r>
                      <a:r>
                        <a:rPr lang="tr-TR" sz="1400" dirty="0">
                          <a:solidFill>
                            <a:srgbClr val="222268"/>
                          </a:solidFill>
                          <a:latin typeface="Calibri" panose="020F0502020204030204" pitchFamily="34" charset="0"/>
                          <a:cs typeface="Calibri" panose="020F0502020204030204" pitchFamily="34" charset="0"/>
                        </a:rPr>
                        <a:t>,  AÇSHB</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1,174 Milyr</a:t>
                      </a:r>
                    </a:p>
                  </a:txBody>
                  <a:tcPr/>
                </a:tc>
                <a:extLst>
                  <a:ext uri="{0D108BD9-81ED-4DB2-BD59-A6C34878D82A}">
                    <a16:rowId xmlns:a16="http://schemas.microsoft.com/office/drawing/2014/main" val="145849224"/>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Yaratıcı Avrupa</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Kültür ve Turizm Bakanlığı</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1,8 Milyar</a:t>
                      </a:r>
                    </a:p>
                  </a:txBody>
                  <a:tcPr/>
                </a:tc>
                <a:extLst>
                  <a:ext uri="{0D108BD9-81ED-4DB2-BD59-A6C34878D82A}">
                    <a16:rowId xmlns:a16="http://schemas.microsoft.com/office/drawing/2014/main" val="3577712879"/>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Avrupa Uzay Programı</a:t>
                      </a:r>
                    </a:p>
                  </a:txBody>
                  <a:tcPr/>
                </a:tc>
                <a:tc>
                  <a:txBody>
                    <a:bodyPr/>
                    <a:lstStyle/>
                    <a:p>
                      <a:r>
                        <a:rPr lang="tr-TR" sz="1400" dirty="0">
                          <a:solidFill>
                            <a:srgbClr val="222268"/>
                          </a:solidFill>
                          <a:latin typeface="Calibri" panose="020F0502020204030204" pitchFamily="34" charset="0"/>
                          <a:cs typeface="Calibri" panose="020F0502020204030204" pitchFamily="34" charset="0"/>
                        </a:rPr>
                        <a:t>Uzay Ajansı, TÜBİTAK</a:t>
                      </a:r>
                    </a:p>
                  </a:txBody>
                  <a:tcPr/>
                </a:tc>
                <a:tc>
                  <a:txBody>
                    <a:bodyPr/>
                    <a:lstStyle/>
                    <a:p>
                      <a:r>
                        <a:rPr lang="en-US" altLang="zh-CN" sz="1400" dirty="0">
                          <a:solidFill>
                            <a:srgbClr val="222268"/>
                          </a:solidFill>
                          <a:latin typeface="Calibri" panose="020F0502020204030204" pitchFamily="34" charset="0"/>
                          <a:ea typeface="Calibri"/>
                          <a:cs typeface="Calibri" panose="020F0502020204030204" pitchFamily="34" charset="0"/>
                        </a:rPr>
                        <a:t>16,9</a:t>
                      </a:r>
                      <a:r>
                        <a:rPr lang="en-US" altLang="zh-CN" sz="1400" spc="-44" dirty="0">
                          <a:solidFill>
                            <a:srgbClr val="222268"/>
                          </a:solidFill>
                          <a:latin typeface="Calibri" panose="020F0502020204030204" pitchFamily="34" charset="0"/>
                          <a:cs typeface="Calibri" panose="020F0502020204030204" pitchFamily="34" charset="0"/>
                        </a:rPr>
                        <a:t> </a:t>
                      </a:r>
                      <a:r>
                        <a:rPr lang="tr-TR" altLang="zh-CN" sz="1400" spc="-44" dirty="0">
                          <a:solidFill>
                            <a:srgbClr val="222268"/>
                          </a:solidFill>
                          <a:latin typeface="Calibri" panose="020F0502020204030204" pitchFamily="34" charset="0"/>
                          <a:cs typeface="Calibri" panose="020F0502020204030204" pitchFamily="34" charset="0"/>
                        </a:rPr>
                        <a:t>M</a:t>
                      </a:r>
                      <a:r>
                        <a:rPr lang="en-US" altLang="zh-CN" sz="1400" dirty="0" err="1">
                          <a:solidFill>
                            <a:srgbClr val="222268"/>
                          </a:solidFill>
                          <a:latin typeface="Calibri" panose="020F0502020204030204" pitchFamily="34" charset="0"/>
                          <a:ea typeface="Calibri"/>
                          <a:cs typeface="Calibri" panose="020F0502020204030204" pitchFamily="34" charset="0"/>
                        </a:rPr>
                        <a:t>ilyar</a:t>
                      </a:r>
                      <a:r>
                        <a:rPr lang="en-US" altLang="zh-CN" sz="1400" spc="-55" dirty="0">
                          <a:solidFill>
                            <a:srgbClr val="222268"/>
                          </a:solidFill>
                          <a:latin typeface="Calibri" panose="020F0502020204030204" pitchFamily="34" charset="0"/>
                          <a:cs typeface="Calibri" panose="020F0502020204030204" pitchFamily="34" charset="0"/>
                        </a:rPr>
                        <a:t> </a:t>
                      </a:r>
                      <a:endParaRPr lang="tr-TR" sz="1400" dirty="0">
                        <a:solidFill>
                          <a:srgbClr val="22226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73250790"/>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Adalet, Haklar ve Değerler</a:t>
                      </a:r>
                    </a:p>
                  </a:txBody>
                  <a:tcPr/>
                </a:tc>
                <a:tc>
                  <a:txBody>
                    <a:bodyPr/>
                    <a:lstStyle/>
                    <a:p>
                      <a:r>
                        <a:rPr lang="en-US" sz="1400" dirty="0" err="1">
                          <a:solidFill>
                            <a:srgbClr val="222268"/>
                          </a:solidFill>
                          <a:latin typeface="Calibri" panose="020F0502020204030204" pitchFamily="34" charset="0"/>
                          <a:cs typeface="Calibri" panose="020F0502020204030204" pitchFamily="34" charset="0"/>
                        </a:rPr>
                        <a:t>Adalet</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Bakanlığı</a:t>
                      </a:r>
                      <a:r>
                        <a:rPr lang="en-US" sz="1400" dirty="0">
                          <a:solidFill>
                            <a:srgbClr val="222268"/>
                          </a:solidFill>
                          <a:latin typeface="Calibri" panose="020F0502020204030204" pitchFamily="34" charset="0"/>
                          <a:cs typeface="Calibri" panose="020F0502020204030204" pitchFamily="34" charset="0"/>
                        </a:rPr>
                        <a:t>, </a:t>
                      </a:r>
                      <a:r>
                        <a:rPr lang="tr-TR" sz="1400" dirty="0">
                          <a:solidFill>
                            <a:srgbClr val="222268"/>
                          </a:solidFill>
                          <a:latin typeface="Calibri" panose="020F0502020204030204" pitchFamily="34" charset="0"/>
                          <a:cs typeface="Calibri" panose="020F0502020204030204" pitchFamily="34" charset="0"/>
                        </a:rPr>
                        <a:t>TBMM vs.</a:t>
                      </a:r>
                    </a:p>
                  </a:txBody>
                  <a:tcPr/>
                </a:tc>
                <a:tc>
                  <a:txBody>
                    <a:bodyPr/>
                    <a:lstStyle/>
                    <a:p>
                      <a:r>
                        <a:rPr lang="tr-TR" altLang="zh-CN" sz="1400" spc="-5" dirty="0">
                          <a:solidFill>
                            <a:srgbClr val="222268"/>
                          </a:solidFill>
                          <a:latin typeface="Calibri" panose="020F0502020204030204" pitchFamily="34" charset="0"/>
                          <a:ea typeface="Calibri"/>
                          <a:cs typeface="Calibri" panose="020F0502020204030204" pitchFamily="34" charset="0"/>
                        </a:rPr>
                        <a:t>305 Milyon </a:t>
                      </a:r>
                      <a:endParaRPr lang="tr-TR" sz="1400" dirty="0">
                        <a:solidFill>
                          <a:srgbClr val="22226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2209628"/>
                  </a:ext>
                </a:extLst>
              </a:tr>
              <a:tr h="486543">
                <a:tc>
                  <a:txBody>
                    <a:bodyPr/>
                    <a:lstStyle/>
                    <a:p>
                      <a:r>
                        <a:rPr lang="tr-TR" sz="1400" dirty="0">
                          <a:solidFill>
                            <a:srgbClr val="222268"/>
                          </a:solidFill>
                          <a:latin typeface="Calibri" panose="020F0502020204030204" pitchFamily="34" charset="0"/>
                          <a:cs typeface="Calibri" panose="020F0502020204030204" pitchFamily="34" charset="0"/>
                        </a:rPr>
                        <a:t>Entegre Sınır Yön. Fonu-Sınır Ktrl Vize Desteği</a:t>
                      </a:r>
                    </a:p>
                  </a:txBody>
                  <a:tcPr/>
                </a:tc>
                <a:tc>
                  <a:txBody>
                    <a:bodyPr/>
                    <a:lstStyle/>
                    <a:p>
                      <a:r>
                        <a:rPr lang="en-US" sz="1400" dirty="0" err="1">
                          <a:solidFill>
                            <a:srgbClr val="222268"/>
                          </a:solidFill>
                          <a:latin typeface="Calibri" panose="020F0502020204030204" pitchFamily="34" charset="0"/>
                          <a:cs typeface="Calibri" panose="020F0502020204030204" pitchFamily="34" charset="0"/>
                        </a:rPr>
                        <a:t>İçişleri</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Bakanlığı</a:t>
                      </a:r>
                      <a:r>
                        <a:rPr lang="en-US" sz="1400" dirty="0">
                          <a:solidFill>
                            <a:srgbClr val="222268"/>
                          </a:solidFill>
                          <a:latin typeface="Calibri" panose="020F0502020204030204" pitchFamily="34" charset="0"/>
                          <a:cs typeface="Calibri" panose="020F0502020204030204" pitchFamily="34" charset="0"/>
                        </a:rPr>
                        <a:t>, </a:t>
                      </a:r>
                      <a:endParaRPr lang="tr-TR" sz="1400" dirty="0">
                        <a:solidFill>
                          <a:srgbClr val="222268"/>
                        </a:solidFill>
                        <a:latin typeface="Calibri" panose="020F0502020204030204" pitchFamily="34" charset="0"/>
                        <a:cs typeface="Calibri" panose="020F0502020204030204" pitchFamily="34" charset="0"/>
                      </a:endParaRPr>
                    </a:p>
                  </a:txBody>
                  <a:tcPr/>
                </a:tc>
                <a:tc>
                  <a:txBody>
                    <a:bodyPr/>
                    <a:lstStyle/>
                    <a:p>
                      <a:r>
                        <a:rPr lang="tr-TR" sz="1400" dirty="0">
                          <a:solidFill>
                            <a:srgbClr val="222268"/>
                          </a:solidFill>
                          <a:latin typeface="Calibri" panose="020F0502020204030204" pitchFamily="34" charset="0"/>
                          <a:cs typeface="Calibri" panose="020F0502020204030204" pitchFamily="34" charset="0"/>
                        </a:rPr>
                        <a:t>8,01 Milyar</a:t>
                      </a:r>
                    </a:p>
                  </a:txBody>
                  <a:tcPr/>
                </a:tc>
                <a:extLst>
                  <a:ext uri="{0D108BD9-81ED-4DB2-BD59-A6C34878D82A}">
                    <a16:rowId xmlns:a16="http://schemas.microsoft.com/office/drawing/2014/main" val="2136361285"/>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Çevre İklim Eylemi (LIFE)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rgbClr val="222268"/>
                          </a:solidFill>
                          <a:latin typeface="Calibri" panose="020F0502020204030204" pitchFamily="34" charset="0"/>
                          <a:ea typeface="Calibri"/>
                          <a:cs typeface="Calibri" panose="020F0502020204030204" pitchFamily="34" charset="0"/>
                        </a:rPr>
                        <a:t>Ç</a:t>
                      </a:r>
                      <a:r>
                        <a:rPr lang="tr-TR" altLang="zh-CN" sz="1400" dirty="0">
                          <a:solidFill>
                            <a:srgbClr val="222268"/>
                          </a:solidFill>
                          <a:latin typeface="Calibri" panose="020F0502020204030204" pitchFamily="34" charset="0"/>
                          <a:ea typeface="Calibri"/>
                          <a:cs typeface="Calibri" panose="020F0502020204030204" pitchFamily="34" charset="0"/>
                        </a:rPr>
                        <a:t>ŞB, ETKB,TOB, </a:t>
                      </a:r>
                      <a:r>
                        <a:rPr lang="en-US" altLang="zh-CN" sz="1400" dirty="0">
                          <a:solidFill>
                            <a:srgbClr val="222268"/>
                          </a:solidFill>
                          <a:latin typeface="Calibri" panose="020F0502020204030204" pitchFamily="34" charset="0"/>
                          <a:ea typeface="Calibri"/>
                          <a:cs typeface="Calibri" panose="020F0502020204030204" pitchFamily="34" charset="0"/>
                        </a:rPr>
                        <a:t>AFAD</a:t>
                      </a:r>
                      <a:r>
                        <a:rPr lang="tr-TR" altLang="zh-CN" sz="1400" dirty="0">
                          <a:solidFill>
                            <a:srgbClr val="222268"/>
                          </a:solidFill>
                          <a:latin typeface="Calibri" panose="020F0502020204030204" pitchFamily="34" charset="0"/>
                          <a:ea typeface="Calibri"/>
                          <a:cs typeface="Calibri" panose="020F0502020204030204" pitchFamily="34" charset="0"/>
                        </a:rPr>
                        <a:t> vs.</a:t>
                      </a:r>
                      <a:endParaRPr lang="en-US" altLang="zh-CN" sz="1400" dirty="0">
                        <a:solidFill>
                          <a:srgbClr val="222268"/>
                        </a:solidFill>
                        <a:latin typeface="Calibri" panose="020F0502020204030204" pitchFamily="34" charset="0"/>
                        <a:ea typeface="Calibri"/>
                        <a:cs typeface="Calibri" panose="020F0502020204030204" pitchFamily="34" charset="0"/>
                      </a:endParaRPr>
                    </a:p>
                  </a:txBody>
                  <a:tcPr/>
                </a:tc>
                <a:tc>
                  <a:txBody>
                    <a:bodyPr/>
                    <a:lstStyle/>
                    <a:p>
                      <a:r>
                        <a:rPr lang="tr-TR" sz="1400" dirty="0">
                          <a:solidFill>
                            <a:srgbClr val="222268"/>
                          </a:solidFill>
                          <a:latin typeface="Calibri" panose="020F0502020204030204" pitchFamily="34" charset="0"/>
                          <a:cs typeface="Calibri" panose="020F0502020204030204" pitchFamily="34" charset="0"/>
                        </a:rPr>
                        <a:t>6,4 Milyar</a:t>
                      </a:r>
                    </a:p>
                  </a:txBody>
                  <a:tcPr/>
                </a:tc>
                <a:extLst>
                  <a:ext uri="{0D108BD9-81ED-4DB2-BD59-A6C34878D82A}">
                    <a16:rowId xmlns:a16="http://schemas.microsoft.com/office/drawing/2014/main" val="1663960864"/>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AB Sahtecilikle Mücadele P.</a:t>
                      </a:r>
                    </a:p>
                  </a:txBody>
                  <a:tcPr/>
                </a:tc>
                <a:tc>
                  <a:txBody>
                    <a:bodyPr/>
                    <a:lstStyle/>
                    <a:p>
                      <a:r>
                        <a:rPr lang="en-US" sz="1400" dirty="0">
                          <a:solidFill>
                            <a:srgbClr val="222268"/>
                          </a:solidFill>
                          <a:latin typeface="Calibri" panose="020F0502020204030204" pitchFamily="34" charset="0"/>
                          <a:cs typeface="Calibri" panose="020F0502020204030204" pitchFamily="34" charset="0"/>
                        </a:rPr>
                        <a:t>D</a:t>
                      </a:r>
                      <a:r>
                        <a:rPr lang="tr-TR" sz="1400" dirty="0">
                          <a:solidFill>
                            <a:srgbClr val="222268"/>
                          </a:solidFill>
                          <a:latin typeface="Calibri" panose="020F0502020204030204" pitchFamily="34" charset="0"/>
                          <a:cs typeface="Calibri" panose="020F0502020204030204" pitchFamily="34" charset="0"/>
                        </a:rPr>
                        <a:t>DK</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Hazine</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ve</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Maliye</a:t>
                      </a:r>
                      <a:r>
                        <a:rPr lang="en-US" sz="1400" dirty="0">
                          <a:solidFill>
                            <a:srgbClr val="222268"/>
                          </a:solidFill>
                          <a:latin typeface="Calibri" panose="020F0502020204030204" pitchFamily="34" charset="0"/>
                          <a:cs typeface="Calibri" panose="020F0502020204030204" pitchFamily="34" charset="0"/>
                        </a:rPr>
                        <a:t> </a:t>
                      </a:r>
                      <a:r>
                        <a:rPr lang="en-US" sz="1400" dirty="0" err="1">
                          <a:solidFill>
                            <a:srgbClr val="222268"/>
                          </a:solidFill>
                          <a:latin typeface="Calibri" panose="020F0502020204030204" pitchFamily="34" charset="0"/>
                          <a:cs typeface="Calibri" panose="020F0502020204030204" pitchFamily="34" charset="0"/>
                        </a:rPr>
                        <a:t>Bakanlığı</a:t>
                      </a:r>
                      <a:r>
                        <a:rPr lang="en-US" sz="1400" dirty="0">
                          <a:solidFill>
                            <a:srgbClr val="222268"/>
                          </a:solidFill>
                          <a:latin typeface="Calibri" panose="020F0502020204030204" pitchFamily="34" charset="0"/>
                          <a:cs typeface="Calibri" panose="020F0502020204030204" pitchFamily="34" charset="0"/>
                        </a:rPr>
                        <a:t>,</a:t>
                      </a:r>
                      <a:r>
                        <a:rPr lang="tr-TR" sz="1400" dirty="0">
                          <a:solidFill>
                            <a:srgbClr val="222268"/>
                          </a:solidFill>
                          <a:latin typeface="Calibri" panose="020F0502020204030204" pitchFamily="34" charset="0"/>
                          <a:cs typeface="Calibri" panose="020F0502020204030204" pitchFamily="34" charset="0"/>
                        </a:rPr>
                        <a:t> Sayıştay vs.</a:t>
                      </a:r>
                    </a:p>
                  </a:txBody>
                  <a:tcPr/>
                </a:tc>
                <a:tc>
                  <a:txBody>
                    <a:bodyPr/>
                    <a:lstStyle/>
                    <a:p>
                      <a:r>
                        <a:rPr lang="en-US" altLang="zh-CN" sz="1400" dirty="0">
                          <a:solidFill>
                            <a:srgbClr val="222268"/>
                          </a:solidFill>
                          <a:latin typeface="Calibri" panose="020F0502020204030204" pitchFamily="34" charset="0"/>
                          <a:ea typeface="Calibri"/>
                          <a:cs typeface="Calibri" panose="020F0502020204030204" pitchFamily="34" charset="0"/>
                        </a:rPr>
                        <a:t>181,2</a:t>
                      </a:r>
                      <a:r>
                        <a:rPr lang="en-US" altLang="zh-CN" sz="1400" spc="-64" dirty="0">
                          <a:solidFill>
                            <a:srgbClr val="222268"/>
                          </a:solidFill>
                          <a:latin typeface="Calibri" panose="020F0502020204030204" pitchFamily="34" charset="0"/>
                          <a:cs typeface="Calibri" panose="020F0502020204030204" pitchFamily="34" charset="0"/>
                        </a:rPr>
                        <a:t> </a:t>
                      </a:r>
                      <a:r>
                        <a:rPr lang="en-US" altLang="zh-CN" sz="1400" dirty="0" err="1">
                          <a:solidFill>
                            <a:srgbClr val="222268"/>
                          </a:solidFill>
                          <a:latin typeface="Calibri" panose="020F0502020204030204" pitchFamily="34" charset="0"/>
                          <a:ea typeface="Calibri"/>
                          <a:cs typeface="Calibri" panose="020F0502020204030204" pitchFamily="34" charset="0"/>
                        </a:rPr>
                        <a:t>milyon</a:t>
                      </a:r>
                      <a:r>
                        <a:rPr lang="en-US" altLang="zh-CN" sz="1400" spc="-75" dirty="0">
                          <a:solidFill>
                            <a:srgbClr val="222268"/>
                          </a:solidFill>
                          <a:latin typeface="Calibri" panose="020F0502020204030204" pitchFamily="34" charset="0"/>
                          <a:cs typeface="Calibri" panose="020F0502020204030204" pitchFamily="34" charset="0"/>
                        </a:rPr>
                        <a:t> </a:t>
                      </a:r>
                      <a:endParaRPr lang="tr-TR" sz="1400" dirty="0">
                        <a:solidFill>
                          <a:srgbClr val="22226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28672300"/>
                  </a:ext>
                </a:extLst>
              </a:tr>
              <a:tr h="352919">
                <a:tc>
                  <a:txBody>
                    <a:bodyPr/>
                    <a:lstStyle/>
                    <a:p>
                      <a:r>
                        <a:rPr lang="tr-TR" sz="1400" dirty="0">
                          <a:solidFill>
                            <a:srgbClr val="222268"/>
                          </a:solidFill>
                          <a:latin typeface="Calibri" panose="020F0502020204030204" pitchFamily="34" charset="0"/>
                          <a:cs typeface="Calibri" panose="020F0502020204030204" pitchFamily="34" charset="0"/>
                        </a:rPr>
                        <a:t>Sığınma Ve Göç Fonu</a:t>
                      </a:r>
                    </a:p>
                  </a:txBody>
                  <a:tcPr/>
                </a:tc>
                <a:tc>
                  <a:txBody>
                    <a:bodyPr/>
                    <a:lstStyle/>
                    <a:p>
                      <a:r>
                        <a:rPr lang="tr-TR" altLang="zh-CN" sz="1400" spc="-5" dirty="0">
                          <a:solidFill>
                            <a:srgbClr val="222268"/>
                          </a:solidFill>
                          <a:latin typeface="Calibri" panose="020F0502020204030204" pitchFamily="34" charset="0"/>
                          <a:ea typeface="Calibri"/>
                          <a:cs typeface="Calibri" panose="020F0502020204030204" pitchFamily="34" charset="0"/>
                        </a:rPr>
                        <a:t>İçişleri Bakanlığı Göç İdaresi GM</a:t>
                      </a:r>
                      <a:endParaRPr lang="tr-TR" sz="1400" dirty="0">
                        <a:solidFill>
                          <a:srgbClr val="222268"/>
                        </a:solidFill>
                        <a:latin typeface="Calibri" panose="020F0502020204030204" pitchFamily="34" charset="0"/>
                        <a:cs typeface="Calibri" panose="020F0502020204030204" pitchFamily="34" charset="0"/>
                      </a:endParaRPr>
                    </a:p>
                  </a:txBody>
                  <a:tcPr/>
                </a:tc>
                <a:tc>
                  <a:txBody>
                    <a:bodyPr/>
                    <a:lstStyle/>
                    <a:p>
                      <a:r>
                        <a:rPr lang="tr-TR" altLang="zh-CN" sz="1400" dirty="0">
                          <a:solidFill>
                            <a:srgbClr val="222268"/>
                          </a:solidFill>
                          <a:latin typeface="Calibri" panose="020F0502020204030204" pitchFamily="34" charset="0"/>
                          <a:ea typeface="Calibri"/>
                          <a:cs typeface="Calibri" panose="020F0502020204030204" pitchFamily="34" charset="0"/>
                        </a:rPr>
                        <a:t>10,4 Milyar</a:t>
                      </a:r>
                      <a:endParaRPr lang="tr-TR" sz="1400" dirty="0">
                        <a:solidFill>
                          <a:srgbClr val="222268"/>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54314760"/>
                  </a:ext>
                </a:extLst>
              </a:tr>
            </a:tbl>
          </a:graphicData>
        </a:graphic>
      </p:graphicFrame>
      <p:sp>
        <p:nvSpPr>
          <p:cNvPr id="9" name="Footer Placeholder 3">
            <a:extLst>
              <a:ext uri="{FF2B5EF4-FFF2-40B4-BE49-F238E27FC236}">
                <a16:creationId xmlns:a16="http://schemas.microsoft.com/office/drawing/2014/main" id="{97C2D8CE-B03A-4C4F-8AE1-88181A786B4C}"/>
              </a:ext>
            </a:extLst>
          </p:cNvPr>
          <p:cNvSpPr txBox="1">
            <a:spLocks/>
          </p:cNvSpPr>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endParaRPr lang="tr-TR" dirty="0">
              <a:solidFill>
                <a:prstClr val="black">
                  <a:tint val="75000"/>
                </a:prstClr>
              </a:solidFill>
            </a:endParaRPr>
          </a:p>
        </p:txBody>
      </p:sp>
    </p:spTree>
    <p:extLst>
      <p:ext uri="{BB962C8B-B14F-4D97-AF65-F5344CB8AC3E}">
        <p14:creationId xmlns:p14="http://schemas.microsoft.com/office/powerpoint/2010/main" val="3669234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231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1"/>
          <p:cNvSpPr>
            <a:spLocks noChangeArrowheads="1"/>
          </p:cNvSpPr>
          <p:nvPr/>
        </p:nvSpPr>
        <p:spPr bwMode="auto">
          <a:xfrm>
            <a:off x="8820150" y="6524625"/>
            <a:ext cx="215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0A08CFD7-CED0-4A0B-9FF9-92004F9E8D10}" type="slidenum">
              <a:rPr kumimoji="0" lang="tr-TR" altLang="en-US" sz="1200" b="1" i="0" u="none" strike="noStrike" kern="1200" cap="none" spc="0" normalizeH="0" baseline="0" noProof="0">
                <a:ln>
                  <a:noFill/>
                </a:ln>
                <a:solidFill>
                  <a:srgbClr val="333399"/>
                </a:solidFill>
                <a:effectLst/>
                <a:uLnTx/>
                <a:uFillTx/>
                <a:latin typeface="Georgia"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tr-TR" altLang="en-US" sz="1200" b="1" i="0" u="none" strike="noStrike" kern="1200" cap="none" spc="0" normalizeH="0" baseline="0" noProof="0">
              <a:ln>
                <a:noFill/>
              </a:ln>
              <a:solidFill>
                <a:srgbClr val="333399"/>
              </a:solidFill>
              <a:effectLst/>
              <a:uLnTx/>
              <a:uFillTx/>
              <a:latin typeface="Georgia" pitchFamily="18" charset="0"/>
              <a:ea typeface="+mn-ea"/>
              <a:cs typeface="+mn-cs"/>
            </a:endParaRPr>
          </a:p>
        </p:txBody>
      </p:sp>
      <p:sp>
        <p:nvSpPr>
          <p:cNvPr id="12" name="11 Metin kutusu"/>
          <p:cNvSpPr txBox="1"/>
          <p:nvPr/>
        </p:nvSpPr>
        <p:spPr>
          <a:xfrm>
            <a:off x="1510109" y="84335"/>
            <a:ext cx="6950323"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rPr>
              <a:t>2021-2027 Dönemi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rPr>
              <a:t>Hazırlık Süreci</a:t>
            </a:r>
            <a:endParaRPr kumimoji="0" lang="tr-TR" sz="2800" b="1" i="0" u="none" strike="noStrike" kern="1200" cap="none" spc="0" normalizeH="0" baseline="0" noProof="0" dirty="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endParaRPr>
          </a:p>
        </p:txBody>
      </p:sp>
      <p:sp>
        <p:nvSpPr>
          <p:cNvPr id="3" name="Dikdörtgen 2"/>
          <p:cNvSpPr/>
          <p:nvPr/>
        </p:nvSpPr>
        <p:spPr>
          <a:xfrm>
            <a:off x="42689" y="1873816"/>
            <a:ext cx="9101311" cy="652486"/>
          </a:xfrm>
          <a:prstGeom prst="rect">
            <a:avLst/>
          </a:prstGeom>
        </p:spPr>
        <p:txBody>
          <a:bodyPr wrap="square">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Koordinatör Kurumları Belli Olan </a:t>
            </a:r>
            <a:r>
              <a:rPr kumimoji="0" lang="tr-TR" sz="14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Ardıl Programlar için Koordinatör </a:t>
            </a:r>
            <a:r>
              <a:rPr kumimoji="0" lang="tr-TR" sz="14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Kurumlarca </a:t>
            </a:r>
            <a:r>
              <a:rPr kumimoji="0" lang="tr-TR" sz="14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Çalışma </a:t>
            </a:r>
            <a:r>
              <a:rPr kumimoji="0" lang="tr-TR" sz="14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Grubu </a:t>
            </a: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(Erasmus, ESC, Ufuk Avrupa, Fiscalis, Gümrükler, Sivil Koruma Mekanizması)                </a:t>
            </a:r>
          </a:p>
        </p:txBody>
      </p:sp>
      <p:sp>
        <p:nvSpPr>
          <p:cNvPr id="4" name="Dikdörtgen 3"/>
          <p:cNvSpPr/>
          <p:nvPr/>
        </p:nvSpPr>
        <p:spPr>
          <a:xfrm>
            <a:off x="1928813" y="6497638"/>
            <a:ext cx="4803427" cy="33337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Dikdörtgen 2"/>
          <p:cNvSpPr/>
          <p:nvPr/>
        </p:nvSpPr>
        <p:spPr>
          <a:xfrm>
            <a:off x="262012" y="2481664"/>
            <a:ext cx="8881988" cy="412421"/>
          </a:xfrm>
          <a:prstGeom prst="rect">
            <a:avLst/>
          </a:prstGeom>
        </p:spPr>
        <p:txBody>
          <a:bodyPr wrap="squar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    Koordinatör Kurumları Belli Olmayan Yeni Programlar için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AB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Başkanlığınca </a:t>
            </a:r>
            <a:endPar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p:txBody>
      </p:sp>
      <p:sp>
        <p:nvSpPr>
          <p:cNvPr id="2" name="Down Arrow 1"/>
          <p:cNvSpPr/>
          <p:nvPr/>
        </p:nvSpPr>
        <p:spPr>
          <a:xfrm>
            <a:off x="4351967" y="2949436"/>
            <a:ext cx="266591" cy="33065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Dikdörtgen 2"/>
          <p:cNvSpPr/>
          <p:nvPr/>
        </p:nvSpPr>
        <p:spPr>
          <a:xfrm>
            <a:off x="199005" y="3174180"/>
            <a:ext cx="8881988" cy="699166"/>
          </a:xfrm>
          <a:prstGeom prst="rect">
            <a:avLst/>
          </a:prstGeom>
        </p:spPr>
        <p:txBody>
          <a:bodyPr wrap="square">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Çalışma Grupları </a:t>
            </a:r>
            <a:r>
              <a:rPr kumimoji="0" lang="tr-TR" sz="16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temel belgeleri: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taslak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tüzükler,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raporlar, </a:t>
            </a:r>
            <a:r>
              <a:rPr kumimoji="0" lang="tr-TR" sz="16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 </a:t>
            </a: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varsa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analiz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çalışması </a:t>
            </a:r>
            <a:endPar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Yeni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programlar için Koordinatör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Kurum belirlenmesi</a:t>
            </a:r>
            <a:endPar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p:txBody>
      </p:sp>
      <p:sp>
        <p:nvSpPr>
          <p:cNvPr id="13" name="Down Arrow 12"/>
          <p:cNvSpPr/>
          <p:nvPr/>
        </p:nvSpPr>
        <p:spPr>
          <a:xfrm>
            <a:off x="4339667" y="4246417"/>
            <a:ext cx="288032" cy="33466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Down Arrow 14"/>
          <p:cNvSpPr/>
          <p:nvPr/>
        </p:nvSpPr>
        <p:spPr>
          <a:xfrm>
            <a:off x="4351967" y="5500357"/>
            <a:ext cx="288032" cy="33466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Dikdörtgen 2"/>
          <p:cNvSpPr/>
          <p:nvPr/>
        </p:nvSpPr>
        <p:spPr>
          <a:xfrm>
            <a:off x="42689" y="4494216"/>
            <a:ext cx="8881988" cy="699166"/>
          </a:xfrm>
          <a:prstGeom prst="rect">
            <a:avLst/>
          </a:prstGeom>
        </p:spPr>
        <p:txBody>
          <a:bodyPr wrap="square">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6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Türkiye’nin </a:t>
            </a: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ilgili programa katılımı hakkındaki tüm katılımcı kurum değerlendirmelerini içeren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Çalışma Grubu Raporunu </a:t>
            </a:r>
            <a:r>
              <a:rPr kumimoji="0" lang="tr-TR" sz="160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hazırlanması</a:t>
            </a:r>
            <a:endParaRPr kumimoji="0" lang="tr-TR" sz="160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p:txBody>
      </p:sp>
      <p:sp>
        <p:nvSpPr>
          <p:cNvPr id="18" name="Dikdörtgen 2"/>
          <p:cNvSpPr/>
          <p:nvPr/>
        </p:nvSpPr>
        <p:spPr>
          <a:xfrm>
            <a:off x="131006" y="5715521"/>
            <a:ext cx="8881988" cy="732508"/>
          </a:xfrm>
          <a:prstGeom prst="rect">
            <a:avLst/>
          </a:prstGeom>
        </p:spPr>
        <p:txBody>
          <a:bodyPr wrap="square">
            <a:spAutoFit/>
          </a:bodyPr>
          <a:lstStyle/>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Çalışma Grubu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Raporlarının </a:t>
            </a:r>
            <a:r>
              <a:rPr kumimoji="0" lang="tr-TR" sz="1600" b="1" i="0" u="none" strike="noStrike" kern="1200" cap="none" spc="0" normalizeH="0" baseline="0" noProof="0" dirty="0">
                <a:ln>
                  <a:noFill/>
                </a:ln>
                <a:solidFill>
                  <a:srgbClr val="222268"/>
                </a:solidFill>
                <a:effectLst/>
                <a:uLnTx/>
                <a:uFillTx/>
                <a:latin typeface="Arial" charset="0"/>
                <a:ea typeface="ＭＳ Ｐゴシック" panose="020B0600070205080204" pitchFamily="34" charset="-128"/>
                <a:cs typeface="+mn-cs"/>
              </a:rPr>
              <a:t>AB Programları Kuruluna </a:t>
            </a:r>
            <a:r>
              <a:rPr kumimoji="0" lang="tr-TR" sz="1600" b="0" i="0" u="none" strike="noStrike" kern="1200" cap="none" spc="0" normalizeH="0" baseline="0" noProof="0" dirty="0" smtClean="0">
                <a:ln>
                  <a:noFill/>
                </a:ln>
                <a:solidFill>
                  <a:srgbClr val="222268"/>
                </a:solidFill>
                <a:effectLst/>
                <a:uLnTx/>
                <a:uFillTx/>
                <a:latin typeface="Arial" charset="0"/>
                <a:ea typeface="ＭＳ Ｐゴシック" panose="020B0600070205080204" pitchFamily="34" charset="-128"/>
                <a:cs typeface="+mn-cs"/>
              </a:rPr>
              <a:t>sunulması</a:t>
            </a:r>
            <a:r>
              <a:rPr kumimoji="0" lang="tr-TR" sz="16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 </a:t>
            </a:r>
            <a:endPar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a:p>
            <a:pPr marL="0" marR="0" lvl="0" indent="0" algn="ctr" defTabSz="914400" rtl="0" eaLnBrk="0" fontAlgn="base" latinLnBrk="0" hangingPunct="0">
              <a:lnSpc>
                <a:spcPct val="13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Türkiye’nin katılımına ilişkin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nihai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kararın </a:t>
            </a:r>
            <a:r>
              <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Kurul tarafından </a:t>
            </a: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verilmesi  </a:t>
            </a:r>
            <a:endPar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p:txBody>
      </p:sp>
      <p:sp>
        <p:nvSpPr>
          <p:cNvPr id="16" name="Dikdörtgen 2"/>
          <p:cNvSpPr/>
          <p:nvPr/>
        </p:nvSpPr>
        <p:spPr>
          <a:xfrm>
            <a:off x="395536" y="1246939"/>
            <a:ext cx="8881988" cy="412421"/>
          </a:xfrm>
          <a:prstGeom prst="rect">
            <a:avLst/>
          </a:prstGeom>
        </p:spPr>
        <p:txBody>
          <a:bodyPr wrap="squar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AB Başkanlığı tarafından </a:t>
            </a:r>
            <a:r>
              <a:rPr kumimoji="0" lang="tr-TR" sz="1600" b="1" i="0"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toplam 14 Birlik Programı </a:t>
            </a: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ile ilgili analiz çalışması </a:t>
            </a:r>
          </a:p>
        </p:txBody>
      </p:sp>
      <p:sp>
        <p:nvSpPr>
          <p:cNvPr id="19" name="Down Arrow 18"/>
          <p:cNvSpPr/>
          <p:nvPr/>
        </p:nvSpPr>
        <p:spPr>
          <a:xfrm>
            <a:off x="4330526" y="1641148"/>
            <a:ext cx="288032" cy="33466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4">
            <a:extLst>
              <a:ext uri="{FF2B5EF4-FFF2-40B4-BE49-F238E27FC236}">
                <a16:creationId xmlns:a16="http://schemas.microsoft.com/office/drawing/2014/main" id="{5A4D8E12-308D-4B14-BBB0-23052BBC7C85}"/>
              </a:ext>
            </a:extLst>
          </p:cNvPr>
          <p:cNvSpPr>
            <a:spLocks noChangeArrowheads="1"/>
          </p:cNvSpPr>
          <p:nvPr/>
        </p:nvSpPr>
        <p:spPr bwMode="auto">
          <a:xfrm>
            <a:off x="1285304" y="84556"/>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Footer Placeholder 3">
            <a:extLst>
              <a:ext uri="{FF2B5EF4-FFF2-40B4-BE49-F238E27FC236}">
                <a16:creationId xmlns:a16="http://schemas.microsoft.com/office/drawing/2014/main" id="{F6B219B6-D1E8-4D22-BC65-D7708607F832}"/>
              </a:ext>
            </a:extLst>
          </p:cNvPr>
          <p:cNvSpPr txBox="1">
            <a:spLocks/>
          </p:cNvSpPr>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endParaRPr lang="tr-TR" dirty="0">
              <a:solidFill>
                <a:prstClr val="black">
                  <a:tint val="75000"/>
                </a:prstClr>
              </a:solidFill>
            </a:endParaRPr>
          </a:p>
        </p:txBody>
      </p:sp>
    </p:spTree>
    <p:extLst>
      <p:ext uri="{BB962C8B-B14F-4D97-AF65-F5344CB8AC3E}">
        <p14:creationId xmlns:p14="http://schemas.microsoft.com/office/powerpoint/2010/main" val="63239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CC0A-DD2B-4F6E-9331-9D4DB376A416}"/>
              </a:ext>
            </a:extLst>
          </p:cNvPr>
          <p:cNvSpPr>
            <a:spLocks noGrp="1"/>
          </p:cNvSpPr>
          <p:nvPr>
            <p:ph type="title"/>
          </p:nvPr>
        </p:nvSpPr>
        <p:spPr/>
        <p:txBody>
          <a:bodyPr/>
          <a:lstStyle/>
          <a:p>
            <a:r>
              <a:rPr lang="tr-TR" sz="3400" dirty="0"/>
              <a:t>2021-2027 Dönemi: Analiz Bulguları</a:t>
            </a:r>
          </a:p>
        </p:txBody>
      </p:sp>
      <p:sp>
        <p:nvSpPr>
          <p:cNvPr id="4" name="Rectangle 14">
            <a:extLst>
              <a:ext uri="{FF2B5EF4-FFF2-40B4-BE49-F238E27FC236}">
                <a16:creationId xmlns:a16="http://schemas.microsoft.com/office/drawing/2014/main" id="{FC943DCF-05F5-4594-A70E-073EFFB0786C}"/>
              </a:ext>
            </a:extLst>
          </p:cNvPr>
          <p:cNvSpPr>
            <a:spLocks noChangeArrowheads="1"/>
          </p:cNvSpPr>
          <p:nvPr/>
        </p:nvSpPr>
        <p:spPr bwMode="auto">
          <a:xfrm>
            <a:off x="1187624" y="111125"/>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54FF218-81C4-44C7-9CDA-B4E5C188D422}"/>
              </a:ext>
            </a:extLst>
          </p:cNvPr>
          <p:cNvSpPr/>
          <p:nvPr/>
        </p:nvSpPr>
        <p:spPr>
          <a:xfrm>
            <a:off x="215516" y="1628800"/>
            <a:ext cx="8676964" cy="4595617"/>
          </a:xfrm>
          <a:prstGeom prst="rect">
            <a:avLst/>
          </a:prstGeom>
        </p:spPr>
        <p:txBody>
          <a:bodyPr wrap="square">
            <a:spAutoFit/>
          </a:bodyPr>
          <a:lstStyle/>
          <a:p>
            <a:pPr lvl="0" fontAlgn="auto" hangingPunct="0">
              <a:lnSpc>
                <a:spcPct val="95416"/>
              </a:lnSpc>
              <a:spcBef>
                <a:spcPts val="120"/>
              </a:spcBef>
              <a:spcAft>
                <a:spcPts val="0"/>
              </a:spcAft>
              <a:defRPr/>
            </a:pPr>
            <a:r>
              <a:rPr lang="tr-TR" altLang="zh-CN" b="1" dirty="0">
                <a:solidFill>
                  <a:srgbClr val="002060"/>
                </a:solidFill>
                <a:latin typeface="Calibri"/>
                <a:ea typeface="Calibri"/>
              </a:rPr>
              <a:t>TEŞVİK EDİCİ ETKENLER</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AB sürecine destek</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Başvuruların hızlı sonuçlanması </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Hibe miktarının yüksek olması</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Uluslararasılaşma ve Prestij </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Yabancı ortaklardan tecrübe kazanımı</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dirty="0">
                <a:solidFill>
                  <a:srgbClr val="002060"/>
                </a:solidFill>
                <a:latin typeface="Calibri"/>
                <a:ea typeface="Calibri"/>
              </a:rPr>
              <a:t>Bilgi artışı ve kapasite geliştirme potansiyeli </a:t>
            </a:r>
          </a:p>
          <a:p>
            <a:pPr marL="457200" lvl="0" indent="-457200" fontAlgn="auto" hangingPunct="0">
              <a:lnSpc>
                <a:spcPct val="95416"/>
              </a:lnSpc>
              <a:spcBef>
                <a:spcPts val="120"/>
              </a:spcBef>
              <a:spcAft>
                <a:spcPts val="0"/>
              </a:spcAft>
              <a:buFont typeface="Arial" panose="020B0604020202020204" pitchFamily="34" charset="0"/>
              <a:buAutoNum type="arabicPeriod" startAt="5"/>
              <a:defRPr/>
            </a:pPr>
            <a:r>
              <a:rPr lang="tr-TR" altLang="zh-CN" dirty="0">
                <a:solidFill>
                  <a:srgbClr val="002060"/>
                </a:solidFill>
                <a:latin typeface="Calibri"/>
                <a:ea typeface="Calibri"/>
              </a:rPr>
              <a:t>Yeni alanlar, iş/piyasa, işbirliği fırsatları</a:t>
            </a:r>
          </a:p>
          <a:p>
            <a:pPr lvl="0" fontAlgn="auto" hangingPunct="0">
              <a:lnSpc>
                <a:spcPct val="95416"/>
              </a:lnSpc>
              <a:spcBef>
                <a:spcPts val="120"/>
              </a:spcBef>
              <a:spcAft>
                <a:spcPts val="0"/>
              </a:spcAft>
              <a:defRPr/>
            </a:pPr>
            <a:endParaRPr lang="tr-TR" altLang="zh-CN" b="1" dirty="0">
              <a:solidFill>
                <a:srgbClr val="002060"/>
              </a:solidFill>
              <a:latin typeface="Calibri"/>
              <a:ea typeface="Calibri"/>
            </a:endParaRPr>
          </a:p>
          <a:p>
            <a:pPr lvl="0" fontAlgn="auto" hangingPunct="0">
              <a:lnSpc>
                <a:spcPct val="95416"/>
              </a:lnSpc>
              <a:spcBef>
                <a:spcPts val="120"/>
              </a:spcBef>
              <a:spcAft>
                <a:spcPts val="0"/>
              </a:spcAft>
              <a:defRPr/>
            </a:pPr>
            <a:r>
              <a:rPr lang="tr-TR" altLang="zh-CN" b="1" dirty="0">
                <a:solidFill>
                  <a:srgbClr val="002060"/>
                </a:solidFill>
                <a:latin typeface="Calibri"/>
                <a:ea typeface="Calibri"/>
              </a:rPr>
              <a:t>ZORLAŞTIRICI ETKENLER</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a:solidFill>
                  <a:srgbClr val="002060"/>
                </a:solidFill>
                <a:latin typeface="Calibri"/>
                <a:ea typeface="Calibri"/>
              </a:rPr>
              <a:t>Dil engeli </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a:solidFill>
                  <a:srgbClr val="002060"/>
                </a:solidFill>
                <a:latin typeface="Calibri"/>
                <a:ea typeface="Calibri"/>
              </a:rPr>
              <a:t>Vize sorunu </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a:solidFill>
                  <a:srgbClr val="002060"/>
                </a:solidFill>
                <a:latin typeface="Calibri"/>
                <a:ea typeface="Calibri"/>
              </a:rPr>
              <a:t>Merkezi başvuru- Brüksel’e yapılması</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a:solidFill>
                  <a:srgbClr val="002060"/>
                </a:solidFill>
                <a:latin typeface="Calibri"/>
                <a:ea typeface="Calibri"/>
              </a:rPr>
              <a:t>Uygun ortak bulmak  </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smtClean="0">
                <a:solidFill>
                  <a:srgbClr val="002060"/>
                </a:solidFill>
                <a:latin typeface="Calibri"/>
                <a:ea typeface="Calibri"/>
              </a:rPr>
              <a:t>Kurumlarda kapasite artırım ihtiyacı</a:t>
            </a:r>
          </a:p>
          <a:p>
            <a:pPr marL="457200" lvl="0" indent="-457200" fontAlgn="auto" hangingPunct="0">
              <a:lnSpc>
                <a:spcPct val="95416"/>
              </a:lnSpc>
              <a:spcBef>
                <a:spcPts val="120"/>
              </a:spcBef>
              <a:spcAft>
                <a:spcPts val="0"/>
              </a:spcAft>
              <a:buFont typeface="Arial" panose="020B0604020202020204" pitchFamily="34" charset="0"/>
              <a:buAutoNum type="arabicPeriod"/>
              <a:defRPr/>
            </a:pPr>
            <a:r>
              <a:rPr lang="tr-TR" altLang="zh-CN" sz="1600" dirty="0" smtClean="0">
                <a:solidFill>
                  <a:srgbClr val="002060"/>
                </a:solidFill>
                <a:latin typeface="Calibri"/>
                <a:ea typeface="Calibri"/>
              </a:rPr>
              <a:t>Rekabet</a:t>
            </a:r>
            <a:endParaRPr lang="tr-TR" altLang="zh-CN" sz="1600" dirty="0">
              <a:solidFill>
                <a:srgbClr val="002060"/>
              </a:solidFill>
              <a:latin typeface="Calibri"/>
              <a:ea typeface="Calibri"/>
            </a:endParaRPr>
          </a:p>
          <a:p>
            <a:pPr lvl="0" fontAlgn="auto" hangingPunct="0">
              <a:lnSpc>
                <a:spcPct val="95416"/>
              </a:lnSpc>
              <a:spcBef>
                <a:spcPts val="120"/>
              </a:spcBef>
              <a:spcAft>
                <a:spcPts val="0"/>
              </a:spcAft>
              <a:defRPr/>
            </a:pPr>
            <a:r>
              <a:rPr lang="tr-TR" altLang="zh-CN" b="1" dirty="0">
                <a:solidFill>
                  <a:srgbClr val="000000"/>
                </a:solidFill>
                <a:latin typeface="Calibri"/>
                <a:ea typeface="Calibri"/>
              </a:rPr>
              <a:t> </a:t>
            </a:r>
            <a:endParaRPr lang="en-US" altLang="zh-CN" b="1" dirty="0">
              <a:solidFill>
                <a:srgbClr val="000000"/>
              </a:solidFill>
              <a:latin typeface="Calibri"/>
              <a:ea typeface="Calibri"/>
            </a:endParaRPr>
          </a:p>
        </p:txBody>
      </p:sp>
      <p:sp>
        <p:nvSpPr>
          <p:cNvPr id="6" name="Footer Placeholder 3">
            <a:extLst>
              <a:ext uri="{FF2B5EF4-FFF2-40B4-BE49-F238E27FC236}">
                <a16:creationId xmlns:a16="http://schemas.microsoft.com/office/drawing/2014/main" id="{30711E02-461B-4DC0-B5D2-07ACB5DD940F}"/>
              </a:ext>
            </a:extLst>
          </p:cNvPr>
          <p:cNvSpPr>
            <a:spLocks noGrp="1"/>
          </p:cNvSpPr>
          <p:nvPr>
            <p:ph type="ftr" sz="quarter" idx="11"/>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dirty="0">
                <a:solidFill>
                  <a:prstClr val="black">
                    <a:tint val="75000"/>
                  </a:prstClr>
                </a:solidFill>
              </a:rPr>
              <a:t>Birlik Programları ve Sınır Ötesi Daire Başkanlığı</a:t>
            </a:r>
          </a:p>
        </p:txBody>
      </p:sp>
    </p:spTree>
    <p:extLst>
      <p:ext uri="{BB962C8B-B14F-4D97-AF65-F5344CB8AC3E}">
        <p14:creationId xmlns:p14="http://schemas.microsoft.com/office/powerpoint/2010/main" val="13912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CC0A-DD2B-4F6E-9331-9D4DB376A416}"/>
              </a:ext>
            </a:extLst>
          </p:cNvPr>
          <p:cNvSpPr>
            <a:spLocks noGrp="1"/>
          </p:cNvSpPr>
          <p:nvPr>
            <p:ph type="title"/>
          </p:nvPr>
        </p:nvSpPr>
        <p:spPr/>
        <p:txBody>
          <a:bodyPr/>
          <a:lstStyle/>
          <a:p>
            <a:r>
              <a:rPr lang="tr-TR" sz="3400" dirty="0" smtClean="0"/>
              <a:t>Bugün neden toplandık?</a:t>
            </a:r>
            <a:endParaRPr lang="tr-TR" sz="3400" dirty="0"/>
          </a:p>
        </p:txBody>
      </p:sp>
      <p:sp>
        <p:nvSpPr>
          <p:cNvPr id="4" name="Rectangle 14">
            <a:extLst>
              <a:ext uri="{FF2B5EF4-FFF2-40B4-BE49-F238E27FC236}">
                <a16:creationId xmlns:a16="http://schemas.microsoft.com/office/drawing/2014/main" id="{FC943DCF-05F5-4594-A70E-073EFFB0786C}"/>
              </a:ext>
            </a:extLst>
          </p:cNvPr>
          <p:cNvSpPr>
            <a:spLocks noChangeArrowheads="1"/>
          </p:cNvSpPr>
          <p:nvPr/>
        </p:nvSpPr>
        <p:spPr bwMode="auto">
          <a:xfrm>
            <a:off x="1187624" y="111125"/>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54FF218-81C4-44C7-9CDA-B4E5C188D422}"/>
              </a:ext>
            </a:extLst>
          </p:cNvPr>
          <p:cNvSpPr/>
          <p:nvPr/>
        </p:nvSpPr>
        <p:spPr>
          <a:xfrm>
            <a:off x="215516" y="1628800"/>
            <a:ext cx="3420380" cy="3063916"/>
          </a:xfrm>
          <a:prstGeom prst="rect">
            <a:avLst/>
          </a:prstGeom>
        </p:spPr>
        <p:txBody>
          <a:bodyPr wrap="square">
            <a:spAutoFit/>
          </a:bodyPr>
          <a:lstStyle/>
          <a:p>
            <a:pPr lvl="0" fontAlgn="auto" hangingPunct="0">
              <a:lnSpc>
                <a:spcPct val="95416"/>
              </a:lnSpc>
              <a:spcBef>
                <a:spcPts val="120"/>
              </a:spcBef>
              <a:spcAft>
                <a:spcPts val="0"/>
              </a:spcAft>
              <a:defRPr/>
            </a:pPr>
            <a:endParaRPr lang="tr-TR" altLang="zh-CN" b="1" dirty="0">
              <a:solidFill>
                <a:srgbClr val="002060"/>
              </a:solidFill>
              <a:latin typeface="Calibri"/>
              <a:ea typeface="Calibri"/>
            </a:endParaRPr>
          </a:p>
          <a:p>
            <a:pPr marL="285750" lvl="0" indent="-285750" fontAlgn="auto" hangingPunct="0">
              <a:lnSpc>
                <a:spcPct val="95416"/>
              </a:lnSpc>
              <a:spcBef>
                <a:spcPts val="120"/>
              </a:spcBef>
              <a:spcAft>
                <a:spcPts val="0"/>
              </a:spcAft>
              <a:buFont typeface="Arial" panose="020B0604020202020204" pitchFamily="34" charset="0"/>
              <a:buChar char="•"/>
              <a:defRPr/>
            </a:pPr>
            <a:r>
              <a:rPr lang="tr-TR" altLang="zh-CN" b="1" dirty="0" smtClean="0">
                <a:solidFill>
                  <a:srgbClr val="002060"/>
                </a:solidFill>
                <a:latin typeface="Calibri"/>
                <a:ea typeface="Calibri"/>
              </a:rPr>
              <a:t>19 Şubat 2020 ODTÜ </a:t>
            </a:r>
            <a:r>
              <a:rPr lang="tr-TR" altLang="zh-CN" b="1" dirty="0" err="1" smtClean="0">
                <a:solidFill>
                  <a:srgbClr val="002060"/>
                </a:solidFill>
                <a:latin typeface="Calibri"/>
                <a:ea typeface="Calibri"/>
              </a:rPr>
              <a:t>Cozone’da</a:t>
            </a:r>
            <a:r>
              <a:rPr lang="tr-TR" altLang="zh-CN" b="1" dirty="0" smtClean="0">
                <a:solidFill>
                  <a:srgbClr val="002060"/>
                </a:solidFill>
                <a:latin typeface="Calibri"/>
                <a:ea typeface="Calibri"/>
              </a:rPr>
              <a:t> yapılan toplantının devamı niteliğinde</a:t>
            </a:r>
          </a:p>
          <a:p>
            <a:pPr marL="285750" lvl="0" indent="-285750" fontAlgn="auto" hangingPunct="0">
              <a:lnSpc>
                <a:spcPct val="95416"/>
              </a:lnSpc>
              <a:spcBef>
                <a:spcPts val="120"/>
              </a:spcBef>
              <a:spcAft>
                <a:spcPts val="0"/>
              </a:spcAft>
              <a:buFont typeface="Arial" panose="020B0604020202020204" pitchFamily="34" charset="0"/>
              <a:buChar char="•"/>
              <a:defRPr/>
            </a:pPr>
            <a:endParaRPr lang="tr-TR" altLang="zh-CN" b="1" dirty="0" smtClean="0">
              <a:solidFill>
                <a:srgbClr val="002060"/>
              </a:solidFill>
              <a:latin typeface="Calibri"/>
              <a:ea typeface="Calibri"/>
            </a:endParaRPr>
          </a:p>
          <a:p>
            <a:pPr marL="285750" lvl="0" indent="-285750" fontAlgn="auto" hangingPunct="0">
              <a:lnSpc>
                <a:spcPct val="95416"/>
              </a:lnSpc>
              <a:spcBef>
                <a:spcPts val="120"/>
              </a:spcBef>
              <a:spcAft>
                <a:spcPts val="0"/>
              </a:spcAft>
              <a:buFont typeface="Arial" panose="020B0604020202020204" pitchFamily="34" charset="0"/>
              <a:buChar char="•"/>
              <a:defRPr/>
            </a:pPr>
            <a:r>
              <a:rPr lang="tr-TR" altLang="zh-CN" b="1" dirty="0" smtClean="0">
                <a:solidFill>
                  <a:srgbClr val="002060"/>
                </a:solidFill>
                <a:latin typeface="Calibri"/>
                <a:ea typeface="Calibri"/>
              </a:rPr>
              <a:t>Kurumlarımız Birlik Programları konusunda ne yaptı?</a:t>
            </a:r>
          </a:p>
          <a:p>
            <a:pPr marL="285750" lvl="0" indent="-285750" fontAlgn="auto" hangingPunct="0">
              <a:lnSpc>
                <a:spcPct val="95416"/>
              </a:lnSpc>
              <a:spcBef>
                <a:spcPts val="120"/>
              </a:spcBef>
              <a:spcAft>
                <a:spcPts val="0"/>
              </a:spcAft>
              <a:buFont typeface="Arial" panose="020B0604020202020204" pitchFamily="34" charset="0"/>
              <a:buChar char="•"/>
              <a:defRPr/>
            </a:pPr>
            <a:endParaRPr lang="tr-TR" altLang="zh-CN" b="1" dirty="0" smtClean="0">
              <a:solidFill>
                <a:srgbClr val="002060"/>
              </a:solidFill>
              <a:latin typeface="Calibri"/>
              <a:ea typeface="Calibri"/>
            </a:endParaRPr>
          </a:p>
          <a:p>
            <a:pPr marL="285750" lvl="0" indent="-285750" fontAlgn="auto" hangingPunct="0">
              <a:lnSpc>
                <a:spcPct val="95416"/>
              </a:lnSpc>
              <a:spcBef>
                <a:spcPts val="120"/>
              </a:spcBef>
              <a:spcAft>
                <a:spcPts val="0"/>
              </a:spcAft>
              <a:buFont typeface="Arial" panose="020B0604020202020204" pitchFamily="34" charset="0"/>
              <a:buChar char="•"/>
              <a:defRPr/>
            </a:pPr>
            <a:r>
              <a:rPr lang="tr-TR" altLang="zh-CN" b="1" dirty="0" smtClean="0">
                <a:solidFill>
                  <a:srgbClr val="002060"/>
                </a:solidFill>
                <a:latin typeface="Calibri"/>
                <a:ea typeface="Calibri"/>
              </a:rPr>
              <a:t>BPİN ihtiyacı, öneriler, istişare</a:t>
            </a:r>
          </a:p>
          <a:p>
            <a:pPr lvl="0" fontAlgn="auto" hangingPunct="0">
              <a:lnSpc>
                <a:spcPct val="95416"/>
              </a:lnSpc>
              <a:spcBef>
                <a:spcPts val="120"/>
              </a:spcBef>
              <a:spcAft>
                <a:spcPts val="0"/>
              </a:spcAft>
              <a:defRPr/>
            </a:pPr>
            <a:endParaRPr lang="tr-TR" altLang="zh-CN" b="1" dirty="0">
              <a:solidFill>
                <a:srgbClr val="002060"/>
              </a:solidFill>
              <a:latin typeface="Calibri"/>
              <a:ea typeface="Calibri"/>
            </a:endParaRPr>
          </a:p>
        </p:txBody>
      </p:sp>
      <p:sp>
        <p:nvSpPr>
          <p:cNvPr id="6" name="Footer Placeholder 3">
            <a:extLst>
              <a:ext uri="{FF2B5EF4-FFF2-40B4-BE49-F238E27FC236}">
                <a16:creationId xmlns:a16="http://schemas.microsoft.com/office/drawing/2014/main" id="{30711E02-461B-4DC0-B5D2-07ACB5DD940F}"/>
              </a:ext>
            </a:extLst>
          </p:cNvPr>
          <p:cNvSpPr>
            <a:spLocks noGrp="1"/>
          </p:cNvSpPr>
          <p:nvPr>
            <p:ph type="ftr" sz="quarter" idx="11"/>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dirty="0">
                <a:solidFill>
                  <a:prstClr val="black">
                    <a:tint val="75000"/>
                  </a:prstClr>
                </a:solidFill>
              </a:rPr>
              <a:t>Birlik Programları ve Sınır Ötesi Daire Başkanlığı</a:t>
            </a:r>
          </a:p>
        </p:txBody>
      </p:sp>
      <p:pic>
        <p:nvPicPr>
          <p:cNvPr id="3" name="Resim 2"/>
          <p:cNvPicPr>
            <a:picLocks noChangeAspect="1"/>
          </p:cNvPicPr>
          <p:nvPr/>
        </p:nvPicPr>
        <p:blipFill>
          <a:blip r:embed="rId3"/>
          <a:stretch>
            <a:fillRect/>
          </a:stretch>
        </p:blipFill>
        <p:spPr>
          <a:xfrm>
            <a:off x="4139952" y="1628800"/>
            <a:ext cx="4707542" cy="3530657"/>
          </a:xfrm>
          <a:prstGeom prst="rect">
            <a:avLst/>
          </a:prstGeom>
        </p:spPr>
      </p:pic>
    </p:spTree>
    <p:extLst>
      <p:ext uri="{BB962C8B-B14F-4D97-AF65-F5344CB8AC3E}">
        <p14:creationId xmlns:p14="http://schemas.microsoft.com/office/powerpoint/2010/main" val="36970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CDF7-F8CD-4FE8-97DB-2559BCF155A8}"/>
              </a:ext>
            </a:extLst>
          </p:cNvPr>
          <p:cNvSpPr>
            <a:spLocks noGrp="1"/>
          </p:cNvSpPr>
          <p:nvPr>
            <p:ph type="title"/>
          </p:nvPr>
        </p:nvSpPr>
        <p:spPr>
          <a:xfrm>
            <a:off x="457200" y="-99392"/>
            <a:ext cx="8229600" cy="1517030"/>
          </a:xfrm>
        </p:spPr>
        <p:txBody>
          <a:bodyPr/>
          <a:lstStyle/>
          <a:p>
            <a:r>
              <a:rPr lang="tr-TR" sz="3200" dirty="0">
                <a:solidFill>
                  <a:srgbClr val="6C121F"/>
                </a:solidFill>
                <a:latin typeface="+mj-lt"/>
              </a:rPr>
              <a:t>Kamu Kurumları </a:t>
            </a:r>
            <a:r>
              <a:rPr lang="tr-TR" sz="3200" dirty="0" smtClean="0">
                <a:solidFill>
                  <a:srgbClr val="6C121F"/>
                </a:solidFill>
                <a:latin typeface="+mj-lt"/>
              </a:rPr>
              <a:t/>
            </a:r>
            <a:br>
              <a:rPr lang="tr-TR" sz="3200" dirty="0" smtClean="0">
                <a:solidFill>
                  <a:srgbClr val="6C121F"/>
                </a:solidFill>
                <a:latin typeface="+mj-lt"/>
              </a:rPr>
            </a:br>
            <a:r>
              <a:rPr lang="tr-TR" sz="3200" dirty="0" smtClean="0">
                <a:solidFill>
                  <a:srgbClr val="6C121F"/>
                </a:solidFill>
                <a:latin typeface="+mj-lt"/>
              </a:rPr>
              <a:t>BP </a:t>
            </a:r>
            <a:r>
              <a:rPr lang="tr-TR" sz="3200" dirty="0">
                <a:solidFill>
                  <a:srgbClr val="6C121F"/>
                </a:solidFill>
                <a:latin typeface="+mj-lt"/>
              </a:rPr>
              <a:t>İrtibat </a:t>
            </a:r>
            <a:r>
              <a:rPr lang="tr-TR" sz="3200" dirty="0" smtClean="0">
                <a:solidFill>
                  <a:srgbClr val="6C121F"/>
                </a:solidFill>
                <a:latin typeface="+mj-lt"/>
              </a:rPr>
              <a:t>Noktaları İşleyiş</a:t>
            </a:r>
            <a:endParaRPr lang="tr-TR" sz="3200" dirty="0">
              <a:solidFill>
                <a:srgbClr val="6C121F"/>
              </a:solidFill>
              <a:latin typeface="+mj-lt"/>
            </a:endParaRPr>
          </a:p>
        </p:txBody>
      </p:sp>
      <p:sp>
        <p:nvSpPr>
          <p:cNvPr id="4" name="Rectangle 14">
            <a:extLst>
              <a:ext uri="{FF2B5EF4-FFF2-40B4-BE49-F238E27FC236}">
                <a16:creationId xmlns:a16="http://schemas.microsoft.com/office/drawing/2014/main" id="{B2D43896-0B47-47CB-B4FD-A70E60FE1617}"/>
              </a:ext>
            </a:extLst>
          </p:cNvPr>
          <p:cNvSpPr>
            <a:spLocks noChangeArrowheads="1"/>
          </p:cNvSpPr>
          <p:nvPr/>
        </p:nvSpPr>
        <p:spPr bwMode="auto">
          <a:xfrm>
            <a:off x="1272340" y="111299"/>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Diagram 4">
            <a:extLst>
              <a:ext uri="{FF2B5EF4-FFF2-40B4-BE49-F238E27FC236}">
                <a16:creationId xmlns:a16="http://schemas.microsoft.com/office/drawing/2014/main" id="{9F136EF8-7389-457F-86DE-DAC9A47432F7}"/>
              </a:ext>
            </a:extLst>
          </p:cNvPr>
          <p:cNvGraphicFramePr/>
          <p:nvPr>
            <p:extLst>
              <p:ext uri="{D42A27DB-BD31-4B8C-83A1-F6EECF244321}">
                <p14:modId xmlns:p14="http://schemas.microsoft.com/office/powerpoint/2010/main" val="888757652"/>
              </p:ext>
            </p:extLst>
          </p:nvPr>
        </p:nvGraphicFramePr>
        <p:xfrm>
          <a:off x="21905" y="1254299"/>
          <a:ext cx="9100190" cy="518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a:extLst>
              <a:ext uri="{FF2B5EF4-FFF2-40B4-BE49-F238E27FC236}">
                <a16:creationId xmlns:a16="http://schemas.microsoft.com/office/drawing/2014/main" id="{4749C836-2673-4683-ADD7-99110132846D}"/>
              </a:ext>
            </a:extLst>
          </p:cNvPr>
          <p:cNvSpPr txBox="1">
            <a:spLocks/>
          </p:cNvSpPr>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endParaRPr lang="tr-TR" dirty="0">
              <a:solidFill>
                <a:prstClr val="black">
                  <a:tint val="75000"/>
                </a:prstClr>
              </a:solidFill>
            </a:endParaRPr>
          </a:p>
        </p:txBody>
      </p:sp>
    </p:spTree>
    <p:extLst>
      <p:ext uri="{BB962C8B-B14F-4D97-AF65-F5344CB8AC3E}">
        <p14:creationId xmlns:p14="http://schemas.microsoft.com/office/powerpoint/2010/main" val="1986169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CB0D-6E9F-441B-8456-1D1DBAEB20FF}"/>
              </a:ext>
            </a:extLst>
          </p:cNvPr>
          <p:cNvSpPr>
            <a:spLocks noGrp="1"/>
          </p:cNvSpPr>
          <p:nvPr>
            <p:ph type="title"/>
          </p:nvPr>
        </p:nvSpPr>
        <p:spPr>
          <a:xfrm>
            <a:off x="323528" y="138595"/>
            <a:ext cx="9108504" cy="1143000"/>
          </a:xfrm>
        </p:spPr>
        <p:txBody>
          <a:bodyPr/>
          <a:lstStyle/>
          <a:p>
            <a:r>
              <a:rPr lang="tr-TR" sz="3200" dirty="0">
                <a:solidFill>
                  <a:srgbClr val="6C121F"/>
                </a:solidFill>
                <a:latin typeface="+mj-lt"/>
              </a:rPr>
              <a:t>Kamu Kurumları BP İrtibat Noktaları </a:t>
            </a:r>
            <a:br>
              <a:rPr lang="tr-TR" sz="3200" dirty="0">
                <a:solidFill>
                  <a:srgbClr val="6C121F"/>
                </a:solidFill>
                <a:latin typeface="+mj-lt"/>
              </a:rPr>
            </a:br>
            <a:r>
              <a:rPr lang="tr-TR" sz="3200" dirty="0">
                <a:solidFill>
                  <a:srgbClr val="6C121F"/>
                </a:solidFill>
                <a:latin typeface="+mj-lt"/>
              </a:rPr>
              <a:t>Yapılanma </a:t>
            </a:r>
          </a:p>
        </p:txBody>
      </p:sp>
      <p:sp>
        <p:nvSpPr>
          <p:cNvPr id="3" name="Content Placeholder 2">
            <a:extLst>
              <a:ext uri="{FF2B5EF4-FFF2-40B4-BE49-F238E27FC236}">
                <a16:creationId xmlns:a16="http://schemas.microsoft.com/office/drawing/2014/main" id="{1B679132-FA02-44D2-BC22-55E63FF8672D}"/>
              </a:ext>
            </a:extLst>
          </p:cNvPr>
          <p:cNvSpPr>
            <a:spLocks noGrp="1"/>
          </p:cNvSpPr>
          <p:nvPr>
            <p:ph idx="1"/>
          </p:nvPr>
        </p:nvSpPr>
        <p:spPr>
          <a:xfrm>
            <a:off x="457200" y="1600200"/>
            <a:ext cx="8579296" cy="4525963"/>
          </a:xfrm>
        </p:spPr>
        <p:txBody>
          <a:bodyPr/>
          <a:lstStyle/>
          <a:p>
            <a:pPr marL="0" indent="0">
              <a:buNone/>
            </a:pPr>
            <a:r>
              <a:rPr lang="tr-TR" b="1" u="sng" dirty="0">
                <a:solidFill>
                  <a:srgbClr val="222268"/>
                </a:solidFill>
                <a:latin typeface="+mj-lt"/>
              </a:rPr>
              <a:t>Beklentimiz:</a:t>
            </a:r>
          </a:p>
          <a:p>
            <a:pPr lvl="1">
              <a:spcBef>
                <a:spcPts val="1200"/>
              </a:spcBef>
              <a:buFont typeface="Wingdings" panose="05000000000000000000" pitchFamily="2" charset="2"/>
              <a:buChar char="Ø"/>
            </a:pPr>
            <a:r>
              <a:rPr lang="tr-TR" dirty="0">
                <a:solidFill>
                  <a:srgbClr val="222268"/>
                </a:solidFill>
                <a:latin typeface="+mj-lt"/>
              </a:rPr>
              <a:t> Kurumların AB birimlerinden </a:t>
            </a:r>
            <a:r>
              <a:rPr lang="tr-TR" u="sng" dirty="0">
                <a:solidFill>
                  <a:srgbClr val="222268"/>
                </a:solidFill>
                <a:latin typeface="+mj-lt"/>
              </a:rPr>
              <a:t>en az 2 kişinin </a:t>
            </a:r>
            <a:r>
              <a:rPr lang="tr-TR" b="1" dirty="0">
                <a:solidFill>
                  <a:srgbClr val="222268"/>
                </a:solidFill>
                <a:latin typeface="+mj-lt"/>
              </a:rPr>
              <a:t>BPIN</a:t>
            </a:r>
            <a:r>
              <a:rPr lang="tr-TR" dirty="0">
                <a:solidFill>
                  <a:srgbClr val="222268"/>
                </a:solidFill>
                <a:latin typeface="+mj-lt"/>
              </a:rPr>
              <a:t> tayin edilmesi</a:t>
            </a:r>
          </a:p>
          <a:p>
            <a:pPr lvl="1">
              <a:spcBef>
                <a:spcPts val="1200"/>
              </a:spcBef>
              <a:buFont typeface="Wingdings" panose="05000000000000000000" pitchFamily="2" charset="2"/>
              <a:buChar char="Ø"/>
            </a:pPr>
            <a:r>
              <a:rPr lang="tr-TR" dirty="0">
                <a:solidFill>
                  <a:srgbClr val="222268"/>
                </a:solidFill>
                <a:latin typeface="+mj-lt"/>
              </a:rPr>
              <a:t>Kurum hiyerarşisi içinde BPIN’lere </a:t>
            </a:r>
            <a:r>
              <a:rPr lang="tr-TR" b="1" dirty="0">
                <a:solidFill>
                  <a:srgbClr val="222268"/>
                </a:solidFill>
                <a:latin typeface="+mj-lt"/>
              </a:rPr>
              <a:t>görev tanımlanması</a:t>
            </a:r>
          </a:p>
          <a:p>
            <a:pPr lvl="1">
              <a:spcBef>
                <a:spcPts val="1200"/>
              </a:spcBef>
              <a:buFont typeface="Wingdings" panose="05000000000000000000" pitchFamily="2" charset="2"/>
              <a:buChar char="Ø"/>
            </a:pPr>
            <a:r>
              <a:rPr lang="tr-TR" dirty="0">
                <a:solidFill>
                  <a:srgbClr val="222268"/>
                </a:solidFill>
                <a:latin typeface="+mj-lt"/>
              </a:rPr>
              <a:t>Çalışmalardan </a:t>
            </a:r>
            <a:r>
              <a:rPr lang="tr-TR" b="1" dirty="0">
                <a:solidFill>
                  <a:srgbClr val="222268"/>
                </a:solidFill>
                <a:latin typeface="+mj-lt"/>
              </a:rPr>
              <a:t>hiyeraşinin bilgilendirilmesi</a:t>
            </a:r>
          </a:p>
          <a:p>
            <a:pPr lvl="1">
              <a:spcBef>
                <a:spcPts val="1200"/>
              </a:spcBef>
              <a:buFont typeface="Wingdings" panose="05000000000000000000" pitchFamily="2" charset="2"/>
              <a:buChar char="Ø"/>
            </a:pPr>
            <a:r>
              <a:rPr lang="tr-TR" dirty="0">
                <a:solidFill>
                  <a:srgbClr val="222268"/>
                </a:solidFill>
                <a:latin typeface="+mj-lt"/>
              </a:rPr>
              <a:t>ABB  ve Program Koordinatörü kurumlarla düzenli </a:t>
            </a:r>
            <a:r>
              <a:rPr lang="tr-TR" b="1" dirty="0">
                <a:solidFill>
                  <a:srgbClr val="222268"/>
                </a:solidFill>
                <a:latin typeface="+mj-lt"/>
              </a:rPr>
              <a:t>irtibat ve koordinasyon</a:t>
            </a:r>
            <a:r>
              <a:rPr lang="tr-TR" dirty="0">
                <a:solidFill>
                  <a:srgbClr val="222268"/>
                </a:solidFill>
                <a:latin typeface="+mj-lt"/>
              </a:rPr>
              <a:t> sağlanması </a:t>
            </a:r>
          </a:p>
          <a:p>
            <a:pPr lvl="1">
              <a:spcBef>
                <a:spcPts val="1200"/>
              </a:spcBef>
              <a:buFont typeface="Wingdings" panose="05000000000000000000" pitchFamily="2" charset="2"/>
              <a:buChar char="Ø"/>
            </a:pPr>
            <a:r>
              <a:rPr lang="tr-TR" dirty="0">
                <a:solidFill>
                  <a:srgbClr val="222268"/>
                </a:solidFill>
                <a:latin typeface="+mj-lt"/>
              </a:rPr>
              <a:t>Çalışmalarla ilgili ABB – AB Programları Kurulu </a:t>
            </a:r>
            <a:r>
              <a:rPr lang="tr-TR" dirty="0" smtClean="0">
                <a:solidFill>
                  <a:srgbClr val="222268"/>
                </a:solidFill>
                <a:latin typeface="+mj-lt"/>
              </a:rPr>
              <a:t>– izleme, tedbir alınması ve raporlama yapılması</a:t>
            </a:r>
            <a:endParaRPr lang="tr-TR" dirty="0">
              <a:solidFill>
                <a:srgbClr val="222268"/>
              </a:solidFill>
              <a:latin typeface="+mj-lt"/>
            </a:endParaRPr>
          </a:p>
          <a:p>
            <a:pPr>
              <a:buFont typeface="Wingdings" panose="05000000000000000000" pitchFamily="2" charset="2"/>
              <a:buChar char="Ø"/>
            </a:pPr>
            <a:endParaRPr lang="tr-TR" dirty="0">
              <a:solidFill>
                <a:srgbClr val="222268"/>
              </a:solidFill>
            </a:endParaRPr>
          </a:p>
        </p:txBody>
      </p:sp>
      <p:sp>
        <p:nvSpPr>
          <p:cNvPr id="6" name="Rectangle 14">
            <a:extLst>
              <a:ext uri="{FF2B5EF4-FFF2-40B4-BE49-F238E27FC236}">
                <a16:creationId xmlns:a16="http://schemas.microsoft.com/office/drawing/2014/main" id="{AA7C3BCE-06FD-45C4-8163-93CD1918D9C8}"/>
              </a:ext>
            </a:extLst>
          </p:cNvPr>
          <p:cNvSpPr>
            <a:spLocks noChangeArrowheads="1"/>
          </p:cNvSpPr>
          <p:nvPr/>
        </p:nvSpPr>
        <p:spPr bwMode="auto">
          <a:xfrm>
            <a:off x="1272340" y="111299"/>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Footer Placeholder 3">
            <a:extLst>
              <a:ext uri="{FF2B5EF4-FFF2-40B4-BE49-F238E27FC236}">
                <a16:creationId xmlns:a16="http://schemas.microsoft.com/office/drawing/2014/main" id="{F9B84A93-133C-4BFF-B1DB-D7019EA3FF3F}"/>
              </a:ext>
            </a:extLst>
          </p:cNvPr>
          <p:cNvSpPr txBox="1">
            <a:spLocks/>
          </p:cNvSpPr>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endParaRPr lang="tr-TR" dirty="0">
              <a:solidFill>
                <a:prstClr val="black">
                  <a:tint val="75000"/>
                </a:prstClr>
              </a:solidFill>
            </a:endParaRPr>
          </a:p>
        </p:txBody>
      </p:sp>
    </p:spTree>
    <p:extLst>
      <p:ext uri="{BB962C8B-B14F-4D97-AF65-F5344CB8AC3E}">
        <p14:creationId xmlns:p14="http://schemas.microsoft.com/office/powerpoint/2010/main" val="1647776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187450" y="260350"/>
            <a:ext cx="7258050" cy="1107996"/>
          </a:xfrm>
          <a:prstGeom prst="rect">
            <a:avLst/>
          </a:prstGeom>
          <a:noFill/>
        </p:spPr>
        <p:txBody>
          <a:bodyPr>
            <a:spAutoFit/>
          </a:bodyPr>
          <a:lstStyle/>
          <a:p>
            <a:pPr algn="ctr" eaLnBrk="1" hangingPunct="1">
              <a:defRPr/>
            </a:pPr>
            <a:r>
              <a:rPr lang="tr-TR" sz="3000" b="1" dirty="0">
                <a:solidFill>
                  <a:srgbClr val="7E0000"/>
                </a:solidFill>
                <a:effectLst>
                  <a:outerShdw blurRad="38100" dist="38100" dir="2700000" algn="tl">
                    <a:srgbClr val="C0C0C0"/>
                  </a:outerShdw>
                </a:effectLst>
                <a:latin typeface="Arial" panose="020B0604020202020204" pitchFamily="34" charset="0"/>
                <a:cs typeface="Arial" panose="020B0604020202020204" pitchFamily="34" charset="0"/>
              </a:rPr>
              <a:t>AB Programları</a:t>
            </a:r>
          </a:p>
          <a:p>
            <a:pPr algn="ctr" eaLnBrk="1" hangingPunct="1">
              <a:defRPr/>
            </a:pPr>
            <a:r>
              <a:rPr lang="tr-TR" b="1" dirty="0">
                <a:solidFill>
                  <a:srgbClr val="7E0000"/>
                </a:solidFill>
                <a:effectLst>
                  <a:outerShdw blurRad="38100" dist="38100" dir="2700000" algn="tl">
                    <a:srgbClr val="C0C0C0"/>
                  </a:outerShdw>
                </a:effectLst>
                <a:latin typeface="Arial" panose="020B0604020202020204" pitchFamily="34" charset="0"/>
                <a:cs typeface="Arial" panose="020B0604020202020204" pitchFamily="34" charset="0"/>
              </a:rPr>
              <a:t>Nasıl Takip Edilir?</a:t>
            </a:r>
          </a:p>
          <a:p>
            <a:pPr algn="ctr" eaLnBrk="1" hangingPunct="1">
              <a:defRPr/>
            </a:pPr>
            <a:endParaRPr lang="tr-TR" dirty="0"/>
          </a:p>
        </p:txBody>
      </p:sp>
      <p:sp>
        <p:nvSpPr>
          <p:cNvPr id="34822" name="Slayt Numarası Yer Tutucusu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5A8F53A-40FC-438F-A406-83C9D96B60EB}" type="slidenum">
              <a:rPr lang="tr-TR" smtClean="0"/>
              <a:pPr>
                <a:defRPr/>
              </a:pPr>
              <a:t>17</a:t>
            </a:fld>
            <a:endParaRPr lang="tr-TR" altLang="en-US" sz="1200" b="1" i="0">
              <a:solidFill>
                <a:srgbClr val="0000AC"/>
              </a:solidFill>
            </a:endParaRPr>
          </a:p>
        </p:txBody>
      </p:sp>
      <p:sp>
        <p:nvSpPr>
          <p:cNvPr id="3" name="Dikdörtgen 2"/>
          <p:cNvSpPr/>
          <p:nvPr/>
        </p:nvSpPr>
        <p:spPr>
          <a:xfrm>
            <a:off x="3563888" y="5013176"/>
            <a:ext cx="1080120" cy="576064"/>
          </a:xfrm>
          <a:prstGeom prst="rect">
            <a:avLst/>
          </a:prstGeom>
          <a:noFill/>
          <a:ln w="762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3"/>
          <a:stretch>
            <a:fillRect/>
          </a:stretch>
        </p:blipFill>
        <p:spPr>
          <a:xfrm>
            <a:off x="450354" y="1206436"/>
            <a:ext cx="8689950" cy="5615052"/>
          </a:xfrm>
          <a:prstGeom prst="rect">
            <a:avLst/>
          </a:prstGeom>
        </p:spPr>
      </p:pic>
      <p:sp>
        <p:nvSpPr>
          <p:cNvPr id="8" name="Oval 7">
            <a:extLst>
              <a:ext uri="{FF2B5EF4-FFF2-40B4-BE49-F238E27FC236}">
                <a16:creationId xmlns:a16="http://schemas.microsoft.com/office/drawing/2014/main" id="{B90E8A5A-FAE8-4349-B44D-819472AE6F3D}"/>
              </a:ext>
            </a:extLst>
          </p:cNvPr>
          <p:cNvSpPr/>
          <p:nvPr/>
        </p:nvSpPr>
        <p:spPr>
          <a:xfrm>
            <a:off x="3923928" y="6040784"/>
            <a:ext cx="1440160" cy="595834"/>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Altbilgi Yer Tutucusu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p>
        </p:txBody>
      </p:sp>
    </p:spTree>
    <p:extLst>
      <p:ext uri="{BB962C8B-B14F-4D97-AF65-F5344CB8AC3E}">
        <p14:creationId xmlns:p14="http://schemas.microsoft.com/office/powerpoint/2010/main" val="40165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ayt Numarası Yer Tutucusu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5A8F53A-40FC-438F-A406-83C9D96B60EB}" type="slidenum">
              <a:rPr lang="tr-TR" smtClean="0"/>
              <a:pPr>
                <a:defRPr/>
              </a:pPr>
              <a:t>18</a:t>
            </a:fld>
            <a:endParaRPr lang="tr-TR" altLang="en-US" sz="1200" b="1" i="0">
              <a:solidFill>
                <a:srgbClr val="0000AC"/>
              </a:solidFill>
            </a:endParaRPr>
          </a:p>
        </p:txBody>
      </p:sp>
      <p:sp>
        <p:nvSpPr>
          <p:cNvPr id="22533" name="Metin kutusu 6"/>
          <p:cNvSpPr txBox="1">
            <a:spLocks noChangeArrowheads="1"/>
          </p:cNvSpPr>
          <p:nvPr/>
        </p:nvSpPr>
        <p:spPr bwMode="auto">
          <a:xfrm>
            <a:off x="755650" y="38100"/>
            <a:ext cx="8388350" cy="2092881"/>
          </a:xfrm>
          <a:prstGeom prst="rect">
            <a:avLst/>
          </a:prstGeom>
          <a:noFill/>
          <a:ln w="9525">
            <a:noFill/>
            <a:miter lim="800000"/>
            <a:headEnd/>
            <a:tailEnd/>
          </a:ln>
        </p:spPr>
        <p:txBody>
          <a:bodyPr>
            <a:spAutoFit/>
          </a:bodyPr>
          <a:lstStyle/>
          <a:p>
            <a:pPr algn="ctr" eaLnBrk="1" hangingPunct="1">
              <a:defRPr/>
            </a:pPr>
            <a:r>
              <a:rPr lang="tr-TR" altLang="en-US" sz="3200" b="1" i="0" dirty="0">
                <a:solidFill>
                  <a:srgbClr val="7E0000"/>
                </a:solidFill>
                <a:latin typeface="Arial" pitchFamily="34" charset="0"/>
              </a:rPr>
              <a:t>AB Programları</a:t>
            </a:r>
          </a:p>
          <a:p>
            <a:pPr algn="ctr" eaLnBrk="1" hangingPunct="1">
              <a:defRPr/>
            </a:pPr>
            <a:r>
              <a:rPr lang="tr-TR" altLang="en-US" sz="3200" b="1" i="0" dirty="0">
                <a:solidFill>
                  <a:srgbClr val="7E0000"/>
                </a:solidFill>
                <a:latin typeface="Arial" pitchFamily="34" charset="0"/>
              </a:rPr>
              <a:t>Açık Çağrılar</a:t>
            </a:r>
          </a:p>
          <a:p>
            <a:pPr algn="ctr" eaLnBrk="1" hangingPunct="1">
              <a:defRPr/>
            </a:pPr>
            <a:endParaRPr lang="tr-TR" altLang="en-US" sz="1600" b="1" i="0" dirty="0">
              <a:solidFill>
                <a:srgbClr val="7E0000"/>
              </a:solidFill>
              <a:latin typeface="Arial" pitchFamily="34" charset="0"/>
            </a:endParaRPr>
          </a:p>
          <a:p>
            <a:pPr algn="ctr" eaLnBrk="1" hangingPunct="1">
              <a:defRPr/>
            </a:pPr>
            <a:endParaRPr lang="tr-TR" altLang="en-US" sz="3200" b="1" i="0" dirty="0">
              <a:solidFill>
                <a:srgbClr val="7E0000"/>
              </a:solidFill>
              <a:latin typeface="Arial" pitchFamily="34" charset="0"/>
            </a:endParaRPr>
          </a:p>
          <a:p>
            <a:pPr algn="ctr" eaLnBrk="1" hangingPunct="1">
              <a:defRPr/>
            </a:pPr>
            <a:endParaRPr lang="tr-TR" altLang="en-US" dirty="0"/>
          </a:p>
        </p:txBody>
      </p:sp>
      <p:pic>
        <p:nvPicPr>
          <p:cNvPr id="2" name="Resim 1"/>
          <p:cNvPicPr>
            <a:picLocks noChangeAspect="1"/>
          </p:cNvPicPr>
          <p:nvPr/>
        </p:nvPicPr>
        <p:blipFill>
          <a:blip r:embed="rId2"/>
          <a:stretch>
            <a:fillRect/>
          </a:stretch>
        </p:blipFill>
        <p:spPr>
          <a:xfrm>
            <a:off x="0" y="-22498"/>
            <a:ext cx="9144000" cy="6478861"/>
          </a:xfrm>
          <a:prstGeom prst="rect">
            <a:avLst/>
          </a:prstGeom>
        </p:spPr>
      </p:pic>
      <p:sp>
        <p:nvSpPr>
          <p:cNvPr id="4" name="Altbilgi Yer Tutucusu 3"/>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p>
        </p:txBody>
      </p:sp>
    </p:spTree>
    <p:extLst>
      <p:ext uri="{BB962C8B-B14F-4D97-AF65-F5344CB8AC3E}">
        <p14:creationId xmlns:p14="http://schemas.microsoft.com/office/powerpoint/2010/main" val="990052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187450" y="260350"/>
            <a:ext cx="7258050" cy="1292225"/>
          </a:xfrm>
          <a:prstGeom prst="rect">
            <a:avLst/>
          </a:prstGeom>
          <a:noFill/>
        </p:spPr>
        <p:txBody>
          <a:bodyPr>
            <a:spAutoFit/>
          </a:bodyPr>
          <a:lstStyle/>
          <a:p>
            <a:pPr algn="ctr" eaLnBrk="1" hangingPunct="1">
              <a:defRPr/>
            </a:pPr>
            <a:r>
              <a:rPr lang="tr-TR" sz="3000" b="1" dirty="0">
                <a:solidFill>
                  <a:srgbClr val="7E0000"/>
                </a:solidFill>
                <a:effectLst>
                  <a:outerShdw blurRad="38100" dist="38100" dir="2700000" algn="tl">
                    <a:srgbClr val="C0C0C0"/>
                  </a:outerShdw>
                </a:effectLst>
                <a:latin typeface="Cambria" pitchFamily="18" charset="0"/>
                <a:cs typeface="Tahoma" pitchFamily="34" charset="0"/>
              </a:rPr>
              <a:t>AB Programları</a:t>
            </a:r>
          </a:p>
          <a:p>
            <a:pPr algn="ctr" eaLnBrk="1" hangingPunct="1">
              <a:defRPr/>
            </a:pPr>
            <a:r>
              <a:rPr lang="tr-TR" b="1" dirty="0">
                <a:solidFill>
                  <a:srgbClr val="7E0000"/>
                </a:solidFill>
                <a:effectLst>
                  <a:outerShdw blurRad="38100" dist="38100" dir="2700000" algn="tl">
                    <a:srgbClr val="C0C0C0"/>
                  </a:outerShdw>
                </a:effectLst>
                <a:latin typeface="Cambria" pitchFamily="18" charset="0"/>
                <a:cs typeface="Tahoma" pitchFamily="34" charset="0"/>
              </a:rPr>
              <a:t>Açık Çağrılar</a:t>
            </a:r>
          </a:p>
          <a:p>
            <a:pPr algn="ctr" eaLnBrk="1" hangingPunct="1">
              <a:defRPr/>
            </a:pPr>
            <a:endParaRPr lang="tr-TR" dirty="0"/>
          </a:p>
        </p:txBody>
      </p:sp>
      <p:sp>
        <p:nvSpPr>
          <p:cNvPr id="35845" name="Slayt Numarası Yer Tutucusu 1"/>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5A8F53A-40FC-438F-A406-83C9D96B60EB}" type="slidenum">
              <a:rPr lang="tr-TR" smtClean="0"/>
              <a:pPr>
                <a:defRPr/>
              </a:pPr>
              <a:t>19</a:t>
            </a:fld>
            <a:endParaRPr lang="tr-TR" altLang="en-US" sz="1200" b="1" i="0">
              <a:solidFill>
                <a:srgbClr val="0000AC"/>
              </a:solidFill>
            </a:endParaRPr>
          </a:p>
        </p:txBody>
      </p:sp>
      <p:sp>
        <p:nvSpPr>
          <p:cNvPr id="2" name="Dikdörtgen 1"/>
          <p:cNvSpPr/>
          <p:nvPr/>
        </p:nvSpPr>
        <p:spPr>
          <a:xfrm>
            <a:off x="959346" y="6438037"/>
            <a:ext cx="6858000" cy="461665"/>
          </a:xfrm>
          <a:prstGeom prst="rect">
            <a:avLst/>
          </a:prstGeom>
        </p:spPr>
        <p:txBody>
          <a:bodyPr wrap="square">
            <a:spAutoFit/>
          </a:bodyPr>
          <a:lstStyle/>
          <a:p>
            <a:r>
              <a:rPr lang="en-GB" dirty="0">
                <a:hlinkClick r:id="rId3"/>
              </a:rPr>
              <a:t>http://www.ab.gov.tr/index.php?p=46194&amp;l=1</a:t>
            </a:r>
            <a:endParaRPr lang="en-GB" dirty="0"/>
          </a:p>
        </p:txBody>
      </p:sp>
      <p:pic>
        <p:nvPicPr>
          <p:cNvPr id="3" name="Resim 2"/>
          <p:cNvPicPr>
            <a:picLocks noChangeAspect="1"/>
          </p:cNvPicPr>
          <p:nvPr/>
        </p:nvPicPr>
        <p:blipFill>
          <a:blip r:embed="rId4"/>
          <a:stretch>
            <a:fillRect/>
          </a:stretch>
        </p:blipFill>
        <p:spPr>
          <a:xfrm>
            <a:off x="0" y="-107199"/>
            <a:ext cx="9180512" cy="6911919"/>
          </a:xfrm>
          <a:prstGeom prst="rect">
            <a:avLst/>
          </a:prstGeom>
        </p:spPr>
      </p:pic>
    </p:spTree>
    <p:extLst>
      <p:ext uri="{BB962C8B-B14F-4D97-AF65-F5344CB8AC3E}">
        <p14:creationId xmlns:p14="http://schemas.microsoft.com/office/powerpoint/2010/main" val="119633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1"/>
          <p:cNvSpPr>
            <a:spLocks noChangeArrowheads="1"/>
          </p:cNvSpPr>
          <p:nvPr/>
        </p:nvSpPr>
        <p:spPr bwMode="auto">
          <a:xfrm>
            <a:off x="8820150" y="6524625"/>
            <a:ext cx="215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fld id="{9B87CDAE-1C1C-4FF5-B456-A2482F24FA2E}" type="slidenum">
              <a:rPr lang="tr-TR" altLang="tr-TR" sz="1200" b="1">
                <a:solidFill>
                  <a:srgbClr val="333399"/>
                </a:solidFill>
                <a:latin typeface="Georgia" pitchFamily="18" charset="0"/>
              </a:rPr>
              <a:pPr algn="ctr"/>
              <a:t>2</a:t>
            </a:fld>
            <a:endParaRPr lang="tr-TR" altLang="tr-TR" sz="1200" b="1">
              <a:solidFill>
                <a:srgbClr val="333399"/>
              </a:solidFill>
              <a:latin typeface="Georgia" pitchFamily="18" charset="0"/>
            </a:endParaRPr>
          </a:p>
        </p:txBody>
      </p:sp>
      <p:pic>
        <p:nvPicPr>
          <p:cNvPr id="25605" name="Picture 12" descr="yildizlar"/>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2195513" y="1484313"/>
            <a:ext cx="677068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4"/>
          <p:cNvSpPr>
            <a:spLocks noChangeArrowheads="1"/>
          </p:cNvSpPr>
          <p:nvPr/>
        </p:nvSpPr>
        <p:spPr bwMode="auto">
          <a:xfrm>
            <a:off x="1476375" y="115888"/>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tr-TR">
              <a:solidFill>
                <a:srgbClr val="000000"/>
              </a:solidFill>
            </a:endParaRPr>
          </a:p>
        </p:txBody>
      </p:sp>
      <p:sp>
        <p:nvSpPr>
          <p:cNvPr id="12" name="11 Metin kutusu"/>
          <p:cNvSpPr txBox="1"/>
          <p:nvPr/>
        </p:nvSpPr>
        <p:spPr>
          <a:xfrm>
            <a:off x="1928813" y="357188"/>
            <a:ext cx="6172200" cy="523220"/>
          </a:xfrm>
          <a:prstGeom prst="rect">
            <a:avLst/>
          </a:prstGeom>
          <a:noFill/>
        </p:spPr>
        <p:txBody>
          <a:bodyPr>
            <a:spAutoFit/>
          </a:bodyPr>
          <a:lstStyle/>
          <a:p>
            <a:pPr algn="ctr">
              <a:defRPr/>
            </a:pPr>
            <a:r>
              <a:rPr lang="tr-TR" sz="2800" b="1" dirty="0">
                <a:solidFill>
                  <a:srgbClr val="7E0000"/>
                </a:solidFill>
                <a:effectLst>
                  <a:outerShdw blurRad="38100" dist="38100" dir="2700000" algn="tl">
                    <a:srgbClr val="000000">
                      <a:alpha val="43137"/>
                    </a:srgbClr>
                  </a:outerShdw>
                </a:effectLst>
                <a:latin typeface="Arial"/>
                <a:ea typeface="ＭＳ Ｐゴシック" charset="-128"/>
                <a:cs typeface="Arial" pitchFamily="34" charset="0"/>
              </a:rPr>
              <a:t>AB Programları </a:t>
            </a:r>
          </a:p>
        </p:txBody>
      </p:sp>
      <p:sp>
        <p:nvSpPr>
          <p:cNvPr id="13" name="12 Metin kutusu"/>
          <p:cNvSpPr txBox="1"/>
          <p:nvPr/>
        </p:nvSpPr>
        <p:spPr>
          <a:xfrm>
            <a:off x="1524000" y="1676400"/>
            <a:ext cx="8001000" cy="265113"/>
          </a:xfrm>
          <a:prstGeom prst="rect">
            <a:avLst/>
          </a:prstGeom>
          <a:noFill/>
        </p:spPr>
        <p:txBody>
          <a:bodyPr>
            <a:spAutoFit/>
          </a:bodyPr>
          <a:lstStyle/>
          <a:p>
            <a:pPr algn="ctr">
              <a:lnSpc>
                <a:spcPct val="130000"/>
              </a:lnSpc>
              <a:defRPr/>
            </a:pPr>
            <a:r>
              <a:rPr lang="tr-TR" sz="900">
                <a:solidFill>
                  <a:srgbClr val="270F6B"/>
                </a:solidFill>
                <a:effectLst>
                  <a:outerShdw blurRad="38100" dist="38100" dir="2700000" algn="tl">
                    <a:srgbClr val="C0C0C0"/>
                  </a:outerShdw>
                </a:effectLst>
                <a:latin typeface="Calibri" charset="0"/>
                <a:ea typeface="ＭＳ Ｐゴシック" charset="-128"/>
                <a:cs typeface="Tahoma" charset="0"/>
              </a:rPr>
              <a:t> </a:t>
            </a:r>
          </a:p>
        </p:txBody>
      </p:sp>
      <p:sp>
        <p:nvSpPr>
          <p:cNvPr id="26635" name="Rectangle 10"/>
          <p:cNvSpPr>
            <a:spLocks noChangeArrowheads="1"/>
          </p:cNvSpPr>
          <p:nvPr/>
        </p:nvSpPr>
        <p:spPr bwMode="auto">
          <a:xfrm>
            <a:off x="199085" y="836712"/>
            <a:ext cx="8458200" cy="47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9888" indent="-285750" algn="just">
              <a:lnSpc>
                <a:spcPct val="120000"/>
              </a:lnSpc>
              <a:buSzPct val="80000"/>
              <a:buFont typeface="Wingdings" panose="05000000000000000000" pitchFamily="2" charset="2"/>
              <a:buChar char="§"/>
              <a:defRPr/>
            </a:pPr>
            <a:endParaRPr lang="tr-TR" sz="1600"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endParaRPr lang="tr-TR" sz="1600"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r>
              <a:rPr lang="tr-TR" sz="1600" b="1" dirty="0" smtClean="0">
                <a:solidFill>
                  <a:srgbClr val="222268"/>
                </a:solidFill>
                <a:cs typeface="Times New Roman" pitchFamily="18" charset="0"/>
              </a:rPr>
              <a:t>Nedir?</a:t>
            </a:r>
          </a:p>
          <a:p>
            <a:pPr marL="84138" algn="just">
              <a:lnSpc>
                <a:spcPct val="120000"/>
              </a:lnSpc>
              <a:buSzPct val="80000"/>
              <a:defRPr/>
            </a:pPr>
            <a:r>
              <a:rPr lang="tr-TR" sz="1600" dirty="0" smtClean="0">
                <a:solidFill>
                  <a:srgbClr val="222268"/>
                </a:solidFill>
                <a:cs typeface="Times New Roman" pitchFamily="18" charset="0"/>
              </a:rPr>
              <a:t>Üye </a:t>
            </a:r>
            <a:r>
              <a:rPr lang="tr-TR" sz="1600" dirty="0">
                <a:solidFill>
                  <a:srgbClr val="222268"/>
                </a:solidFill>
                <a:cs typeface="Times New Roman" pitchFamily="18" charset="0"/>
              </a:rPr>
              <a:t>ve aday ülkeler arasında işbirliğini geliştirerek ortaklık bilincinin yerleşmesini desteklemek, AB politikalarının ve mevzuatının uygulanmasına ve AB’nin karşılaştığı sorunlara ortak çözümler üretilmesine katkı </a:t>
            </a:r>
            <a:r>
              <a:rPr lang="tr-TR" sz="1600" dirty="0" smtClean="0">
                <a:solidFill>
                  <a:srgbClr val="222268"/>
                </a:solidFill>
                <a:cs typeface="Times New Roman" pitchFamily="18" charset="0"/>
              </a:rPr>
              <a:t>sağlamak  </a:t>
            </a:r>
            <a:r>
              <a:rPr lang="tr-TR" sz="1600" dirty="0">
                <a:solidFill>
                  <a:srgbClr val="222268"/>
                </a:solidFill>
                <a:cs typeface="Times New Roman" pitchFamily="18" charset="0"/>
              </a:rPr>
              <a:t>üzere uygulanan faaliyetler </a:t>
            </a:r>
            <a:r>
              <a:rPr lang="tr-TR" sz="1600" dirty="0" smtClean="0">
                <a:solidFill>
                  <a:srgbClr val="222268"/>
                </a:solidFill>
                <a:cs typeface="Times New Roman" pitchFamily="18" charset="0"/>
              </a:rPr>
              <a:t>bütünü</a:t>
            </a:r>
            <a:endParaRPr lang="tr-TR" sz="1600"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endParaRPr lang="tr-TR" sz="1600"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r>
              <a:rPr lang="tr-TR" sz="1600" b="1" dirty="0" smtClean="0">
                <a:solidFill>
                  <a:srgbClr val="222268"/>
                </a:solidFill>
                <a:cs typeface="Times New Roman" pitchFamily="18" charset="0"/>
              </a:rPr>
              <a:t>Nasıl katılıyoruz?</a:t>
            </a:r>
          </a:p>
          <a:p>
            <a:pPr marL="84138" algn="just">
              <a:lnSpc>
                <a:spcPct val="120000"/>
              </a:lnSpc>
              <a:buSzPct val="80000"/>
              <a:defRPr/>
            </a:pPr>
            <a:r>
              <a:rPr lang="tr-TR" sz="1600" dirty="0" smtClean="0">
                <a:solidFill>
                  <a:srgbClr val="222268"/>
                </a:solidFill>
                <a:cs typeface="Times New Roman" pitchFamily="18" charset="0"/>
              </a:rPr>
              <a:t>1999 </a:t>
            </a:r>
            <a:r>
              <a:rPr lang="tr-TR" sz="1600" dirty="0">
                <a:solidFill>
                  <a:srgbClr val="222268"/>
                </a:solidFill>
                <a:cs typeface="Times New Roman" pitchFamily="18" charset="0"/>
              </a:rPr>
              <a:t>yılı Aralık </a:t>
            </a:r>
            <a:r>
              <a:rPr lang="tr-TR" sz="1600" dirty="0" smtClean="0">
                <a:solidFill>
                  <a:srgbClr val="222268"/>
                </a:solidFill>
                <a:cs typeface="Times New Roman" pitchFamily="18" charset="0"/>
              </a:rPr>
              <a:t>ayı: adaylık statüsü,</a:t>
            </a:r>
          </a:p>
          <a:p>
            <a:pPr marL="84138" algn="just">
              <a:lnSpc>
                <a:spcPct val="120000"/>
              </a:lnSpc>
              <a:buSzPct val="80000"/>
              <a:defRPr/>
            </a:pPr>
            <a:r>
              <a:rPr lang="tr-TR" sz="1600" dirty="0" smtClean="0">
                <a:solidFill>
                  <a:srgbClr val="222268"/>
                </a:solidFill>
                <a:cs typeface="Times New Roman" pitchFamily="18" charset="0"/>
              </a:rPr>
              <a:t>2000 </a:t>
            </a:r>
            <a:r>
              <a:rPr lang="tr-TR" sz="1600" dirty="0">
                <a:solidFill>
                  <a:srgbClr val="222268"/>
                </a:solidFill>
                <a:cs typeface="Times New Roman" pitchFamily="18" charset="0"/>
              </a:rPr>
              <a:t>– 2006 </a:t>
            </a:r>
            <a:r>
              <a:rPr lang="tr-TR" sz="1600" dirty="0" smtClean="0">
                <a:solidFill>
                  <a:srgbClr val="222268"/>
                </a:solidFill>
                <a:cs typeface="Times New Roman" pitchFamily="18" charset="0"/>
              </a:rPr>
              <a:t>dönemi «Topluluk Programları» </a:t>
            </a:r>
            <a:r>
              <a:rPr lang="tr-TR" sz="1600" dirty="0">
                <a:solidFill>
                  <a:srgbClr val="222268"/>
                </a:solidFill>
                <a:cs typeface="Times New Roman" pitchFamily="18" charset="0"/>
              </a:rPr>
              <a:t>26 Şubat 2002 </a:t>
            </a:r>
            <a:r>
              <a:rPr lang="tr-TR" sz="1600" dirty="0" err="1" smtClean="0">
                <a:solidFill>
                  <a:srgbClr val="222268"/>
                </a:solidFill>
                <a:cs typeface="Times New Roman" pitchFamily="18" charset="0"/>
              </a:rPr>
              <a:t>tarihinli</a:t>
            </a:r>
            <a:r>
              <a:rPr lang="tr-TR" sz="1600" dirty="0" smtClean="0">
                <a:solidFill>
                  <a:srgbClr val="222268"/>
                </a:solidFill>
                <a:cs typeface="Times New Roman" pitchFamily="18" charset="0"/>
              </a:rPr>
              <a:t> </a:t>
            </a:r>
            <a:r>
              <a:rPr lang="tr-TR" sz="1600" dirty="0">
                <a:solidFill>
                  <a:srgbClr val="222268"/>
                </a:solidFill>
                <a:cs typeface="Times New Roman" pitchFamily="18" charset="0"/>
              </a:rPr>
              <a:t>«</a:t>
            </a:r>
            <a:r>
              <a:rPr lang="en-GB" sz="1600" b="1" dirty="0" err="1">
                <a:solidFill>
                  <a:srgbClr val="222268"/>
                </a:solidFill>
              </a:rPr>
              <a:t>Türkiye</a:t>
            </a:r>
            <a:r>
              <a:rPr lang="en-GB" sz="1600" b="1" dirty="0">
                <a:solidFill>
                  <a:srgbClr val="222268"/>
                </a:solidFill>
              </a:rPr>
              <a:t> </a:t>
            </a:r>
            <a:r>
              <a:rPr lang="en-GB" sz="1600" b="1" dirty="0" err="1">
                <a:solidFill>
                  <a:srgbClr val="222268"/>
                </a:solidFill>
              </a:rPr>
              <a:t>Cumhuriyeti</a:t>
            </a:r>
            <a:r>
              <a:rPr lang="en-GB" sz="1600" b="1" dirty="0">
                <a:solidFill>
                  <a:srgbClr val="222268"/>
                </a:solidFill>
              </a:rPr>
              <a:t> </a:t>
            </a:r>
            <a:r>
              <a:rPr lang="en-GB" sz="1600" b="1" dirty="0" err="1">
                <a:solidFill>
                  <a:srgbClr val="222268"/>
                </a:solidFill>
              </a:rPr>
              <a:t>ile</a:t>
            </a:r>
            <a:r>
              <a:rPr lang="en-GB" sz="1600" b="1" dirty="0">
                <a:solidFill>
                  <a:srgbClr val="222268"/>
                </a:solidFill>
              </a:rPr>
              <a:t> </a:t>
            </a:r>
            <a:r>
              <a:rPr lang="en-GB" sz="1600" b="1" dirty="0" err="1">
                <a:solidFill>
                  <a:srgbClr val="222268"/>
                </a:solidFill>
              </a:rPr>
              <a:t>Avrupa</a:t>
            </a:r>
            <a:r>
              <a:rPr lang="en-GB" sz="1600" b="1" dirty="0">
                <a:solidFill>
                  <a:srgbClr val="222268"/>
                </a:solidFill>
              </a:rPr>
              <a:t> </a:t>
            </a:r>
            <a:r>
              <a:rPr lang="en-GB" sz="1600" b="1" dirty="0" err="1">
                <a:solidFill>
                  <a:srgbClr val="222268"/>
                </a:solidFill>
              </a:rPr>
              <a:t>Topluluğu</a:t>
            </a:r>
            <a:r>
              <a:rPr lang="en-GB" sz="1600" b="1" dirty="0">
                <a:solidFill>
                  <a:srgbClr val="222268"/>
                </a:solidFill>
              </a:rPr>
              <a:t> </a:t>
            </a:r>
            <a:r>
              <a:rPr lang="en-GB" sz="1600" b="1" dirty="0" err="1">
                <a:solidFill>
                  <a:srgbClr val="222268"/>
                </a:solidFill>
              </a:rPr>
              <a:t>Arasında</a:t>
            </a:r>
            <a:r>
              <a:rPr lang="en-GB" sz="1600" b="1" dirty="0">
                <a:solidFill>
                  <a:srgbClr val="222268"/>
                </a:solidFill>
              </a:rPr>
              <a:t> </a:t>
            </a:r>
            <a:r>
              <a:rPr lang="en-GB" sz="1600" b="1" dirty="0" err="1">
                <a:solidFill>
                  <a:srgbClr val="222268"/>
                </a:solidFill>
              </a:rPr>
              <a:t>Türkiye</a:t>
            </a:r>
            <a:r>
              <a:rPr lang="en-GB" sz="1600" b="1" dirty="0">
                <a:solidFill>
                  <a:srgbClr val="222268"/>
                </a:solidFill>
              </a:rPr>
              <a:t> </a:t>
            </a:r>
            <a:r>
              <a:rPr lang="en-GB" sz="1600" b="1" dirty="0" err="1">
                <a:solidFill>
                  <a:srgbClr val="222268"/>
                </a:solidFill>
              </a:rPr>
              <a:t>Cumhuriyetinin</a:t>
            </a:r>
            <a:r>
              <a:rPr lang="en-GB" sz="1600" b="1" dirty="0">
                <a:solidFill>
                  <a:srgbClr val="222268"/>
                </a:solidFill>
              </a:rPr>
              <a:t> </a:t>
            </a:r>
            <a:r>
              <a:rPr lang="en-GB" sz="1600" b="1" dirty="0" err="1">
                <a:solidFill>
                  <a:srgbClr val="222268"/>
                </a:solidFill>
              </a:rPr>
              <a:t>Topluluk</a:t>
            </a:r>
            <a:r>
              <a:rPr lang="en-GB" sz="1600" b="1" dirty="0">
                <a:solidFill>
                  <a:srgbClr val="222268"/>
                </a:solidFill>
              </a:rPr>
              <a:t> </a:t>
            </a:r>
            <a:r>
              <a:rPr lang="en-GB" sz="1600" b="1" dirty="0" err="1">
                <a:solidFill>
                  <a:srgbClr val="222268"/>
                </a:solidFill>
              </a:rPr>
              <a:t>Programlarına</a:t>
            </a:r>
            <a:r>
              <a:rPr lang="en-GB" sz="1600" b="1" dirty="0">
                <a:solidFill>
                  <a:srgbClr val="222268"/>
                </a:solidFill>
              </a:rPr>
              <a:t> </a:t>
            </a:r>
            <a:r>
              <a:rPr lang="en-GB" sz="1600" b="1" dirty="0" err="1">
                <a:solidFill>
                  <a:srgbClr val="222268"/>
                </a:solidFill>
              </a:rPr>
              <a:t>Katılmasının</a:t>
            </a:r>
            <a:r>
              <a:rPr lang="en-GB" sz="1600" b="1" dirty="0">
                <a:solidFill>
                  <a:srgbClr val="222268"/>
                </a:solidFill>
              </a:rPr>
              <a:t> </a:t>
            </a:r>
            <a:r>
              <a:rPr lang="en-GB" sz="1600" b="1" dirty="0" err="1">
                <a:solidFill>
                  <a:srgbClr val="222268"/>
                </a:solidFill>
              </a:rPr>
              <a:t>Genel</a:t>
            </a:r>
            <a:r>
              <a:rPr lang="en-GB" sz="1600" b="1" dirty="0">
                <a:solidFill>
                  <a:srgbClr val="222268"/>
                </a:solidFill>
              </a:rPr>
              <a:t> </a:t>
            </a:r>
            <a:r>
              <a:rPr lang="en-GB" sz="1600" b="1" dirty="0" err="1">
                <a:solidFill>
                  <a:srgbClr val="222268"/>
                </a:solidFill>
              </a:rPr>
              <a:t>İlkeleri</a:t>
            </a:r>
            <a:r>
              <a:rPr lang="en-GB" sz="1600" b="1" dirty="0">
                <a:solidFill>
                  <a:srgbClr val="222268"/>
                </a:solidFill>
              </a:rPr>
              <a:t> </a:t>
            </a:r>
            <a:r>
              <a:rPr lang="en-GB" sz="1600" b="1" dirty="0" err="1">
                <a:solidFill>
                  <a:srgbClr val="222268"/>
                </a:solidFill>
              </a:rPr>
              <a:t>Hakkında</a:t>
            </a:r>
            <a:r>
              <a:rPr lang="en-GB" sz="1600" b="1" dirty="0">
                <a:solidFill>
                  <a:srgbClr val="222268"/>
                </a:solidFill>
              </a:rPr>
              <a:t> </a:t>
            </a:r>
            <a:r>
              <a:rPr lang="en-GB" sz="1600" b="1" dirty="0" err="1">
                <a:solidFill>
                  <a:srgbClr val="222268"/>
                </a:solidFill>
              </a:rPr>
              <a:t>Çerçeve</a:t>
            </a:r>
            <a:r>
              <a:rPr lang="en-GB" sz="1600" b="1" dirty="0">
                <a:solidFill>
                  <a:srgbClr val="222268"/>
                </a:solidFill>
              </a:rPr>
              <a:t> </a:t>
            </a:r>
            <a:r>
              <a:rPr lang="en-GB" sz="1600" b="1" dirty="0" err="1">
                <a:solidFill>
                  <a:srgbClr val="222268"/>
                </a:solidFill>
              </a:rPr>
              <a:t>Anlaşma</a:t>
            </a:r>
            <a:r>
              <a:rPr lang="tr-TR" sz="1600" b="1" dirty="0">
                <a:solidFill>
                  <a:srgbClr val="222268"/>
                </a:solidFill>
              </a:rPr>
              <a:t>» </a:t>
            </a:r>
            <a:r>
              <a:rPr lang="tr-TR" sz="1600" dirty="0" smtClean="0">
                <a:solidFill>
                  <a:srgbClr val="222268"/>
                </a:solidFill>
              </a:rPr>
              <a:t>uyarınca</a:t>
            </a:r>
          </a:p>
          <a:p>
            <a:pPr marL="84138" algn="just">
              <a:lnSpc>
                <a:spcPct val="120000"/>
              </a:lnSpc>
              <a:buSzPct val="80000"/>
              <a:defRPr/>
            </a:pPr>
            <a:endParaRPr lang="tr-TR" sz="1600" dirty="0">
              <a:solidFill>
                <a:srgbClr val="222268"/>
              </a:solidFill>
            </a:endParaRPr>
          </a:p>
          <a:p>
            <a:pPr marL="369888" indent="-285750" algn="just">
              <a:lnSpc>
                <a:spcPct val="120000"/>
              </a:lnSpc>
              <a:buSzPct val="80000"/>
              <a:buFont typeface="Wingdings" panose="05000000000000000000" pitchFamily="2" charset="2"/>
              <a:buChar char="§"/>
              <a:defRPr/>
            </a:pPr>
            <a:r>
              <a:rPr lang="tr-TR" sz="1600" b="1" dirty="0" smtClean="0">
                <a:solidFill>
                  <a:srgbClr val="222268"/>
                </a:solidFill>
                <a:cs typeface="Times New Roman" pitchFamily="18" charset="0"/>
              </a:rPr>
              <a:t>ABB görevi?</a:t>
            </a:r>
          </a:p>
          <a:p>
            <a:pPr marL="84138" algn="just">
              <a:lnSpc>
                <a:spcPct val="120000"/>
              </a:lnSpc>
              <a:buSzPct val="80000"/>
              <a:defRPr/>
            </a:pPr>
            <a:r>
              <a:rPr lang="tr-TR" sz="1600" dirty="0" smtClean="0">
                <a:solidFill>
                  <a:srgbClr val="222268"/>
                </a:solidFill>
                <a:cs typeface="Times New Roman" pitchFamily="18" charset="0"/>
              </a:rPr>
              <a:t>«</a:t>
            </a:r>
            <a:r>
              <a:rPr lang="tr-TR" sz="1600" dirty="0">
                <a:solidFill>
                  <a:srgbClr val="222268"/>
                </a:solidFill>
                <a:cs typeface="Times New Roman" pitchFamily="18" charset="0"/>
              </a:rPr>
              <a:t>AB </a:t>
            </a:r>
            <a:r>
              <a:rPr lang="tr-TR" sz="1600" dirty="0">
                <a:solidFill>
                  <a:srgbClr val="222268"/>
                </a:solidFill>
              </a:rPr>
              <a:t>Program ve Ajanslarına katılımı koordine etmek, izlemek ve değerlendirmek» </a:t>
            </a:r>
            <a:r>
              <a:rPr lang="tr-TR" sz="1600" dirty="0" smtClean="0">
                <a:solidFill>
                  <a:srgbClr val="222268"/>
                </a:solidFill>
              </a:rPr>
              <a:t>görevi</a:t>
            </a:r>
            <a:r>
              <a:rPr lang="tr-TR" sz="1600" dirty="0" smtClean="0">
                <a:solidFill>
                  <a:srgbClr val="222268"/>
                </a:solidFill>
                <a:cs typeface="Times New Roman" pitchFamily="18" charset="0"/>
              </a:rPr>
              <a:t> </a:t>
            </a:r>
            <a:r>
              <a:rPr lang="tr-TR" sz="1600" dirty="0">
                <a:solidFill>
                  <a:srgbClr val="222268"/>
                </a:solidFill>
                <a:cs typeface="Times New Roman" pitchFamily="18" charset="0"/>
              </a:rPr>
              <a:t>(4 </a:t>
            </a:r>
            <a:r>
              <a:rPr lang="tr-TR" sz="1600" dirty="0" err="1">
                <a:solidFill>
                  <a:srgbClr val="222268"/>
                </a:solidFill>
                <a:cs typeface="Times New Roman" pitchFamily="18" charset="0"/>
              </a:rPr>
              <a:t>Nolu</a:t>
            </a:r>
            <a:r>
              <a:rPr lang="tr-TR" sz="1600" dirty="0">
                <a:solidFill>
                  <a:srgbClr val="222268"/>
                </a:solidFill>
                <a:cs typeface="Times New Roman" pitchFamily="18" charset="0"/>
              </a:rPr>
              <a:t> CB Kararnamesi Md. 62</a:t>
            </a:r>
            <a:r>
              <a:rPr lang="tr-TR" sz="1600" dirty="0" smtClean="0">
                <a:solidFill>
                  <a:srgbClr val="222268"/>
                </a:solidFill>
                <a:cs typeface="Times New Roman" pitchFamily="18" charset="0"/>
              </a:rPr>
              <a:t>), </a:t>
            </a:r>
            <a:r>
              <a:rPr lang="tr-TR" sz="1600" b="1" dirty="0" smtClean="0">
                <a:solidFill>
                  <a:srgbClr val="222268"/>
                </a:solidFill>
                <a:cs typeface="Times New Roman" pitchFamily="18" charset="0"/>
              </a:rPr>
              <a:t>AB Programları Kurulu Sekretaryası</a:t>
            </a:r>
            <a:endParaRPr lang="tr-TR" sz="1600" b="1"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endParaRPr lang="tr-TR" sz="1600"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endParaRPr lang="tr-TR" sz="1600" b="1" dirty="0">
              <a:solidFill>
                <a:srgbClr val="222268"/>
              </a:solidFill>
              <a:cs typeface="Times New Roman" pitchFamily="18" charset="0"/>
            </a:endParaRPr>
          </a:p>
          <a:p>
            <a:pPr marL="369888" indent="-285750" algn="just">
              <a:lnSpc>
                <a:spcPct val="120000"/>
              </a:lnSpc>
              <a:buSzPct val="80000"/>
              <a:buFont typeface="Wingdings" panose="05000000000000000000" pitchFamily="2" charset="2"/>
              <a:buChar char="§"/>
              <a:defRPr/>
            </a:pPr>
            <a:endParaRPr lang="tr-TR" sz="1600" b="1" dirty="0">
              <a:solidFill>
                <a:srgbClr val="222268"/>
              </a:solidFill>
              <a:cs typeface="Times New Roman" pitchFamily="18" charset="0"/>
            </a:endParaRPr>
          </a:p>
        </p:txBody>
      </p:sp>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49" y="92804"/>
            <a:ext cx="907528" cy="959932"/>
          </a:xfrm>
          <a:prstGeom prst="rect">
            <a:avLst/>
          </a:prstGeom>
        </p:spPr>
      </p:pic>
      <p:sp>
        <p:nvSpPr>
          <p:cNvPr id="3" name="Slayt Numarası Yer Tutucusu 2"/>
          <p:cNvSpPr>
            <a:spLocks noGrp="1"/>
          </p:cNvSpPr>
          <p:nvPr>
            <p:ph type="sldNum" sz="quarter" idx="12"/>
          </p:nvPr>
        </p:nvSpPr>
        <p:spPr/>
        <p:txBody>
          <a:bodyPr/>
          <a:lstStyle/>
          <a:p>
            <a:pPr>
              <a:defRPr/>
            </a:pPr>
            <a:fld id="{727845D4-241C-4CB8-B025-BC81DA4867DB}" type="slidenum">
              <a:rPr lang="tr-TR" smtClean="0"/>
              <a:pPr>
                <a:defRPr/>
              </a:pPr>
              <a:t>2</a:t>
            </a:fld>
            <a:endParaRPr lang="tr-TR" dirty="0"/>
          </a:p>
        </p:txBody>
      </p:sp>
      <p:sp>
        <p:nvSpPr>
          <p:cNvPr id="16" name="Altbilgi Yer Tutucusu 7"/>
          <p:cNvSpPr txBox="1">
            <a:spLocks/>
          </p:cNvSpPr>
          <p:nvPr/>
        </p:nvSpPr>
        <p:spPr>
          <a:xfrm>
            <a:off x="2627784" y="6350000"/>
            <a:ext cx="4608512" cy="501650"/>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Daire Başkanlığı</a:t>
            </a:r>
          </a:p>
        </p:txBody>
      </p:sp>
    </p:spTree>
    <p:extLst>
      <p:ext uri="{BB962C8B-B14F-4D97-AF65-F5344CB8AC3E}">
        <p14:creationId xmlns:p14="http://schemas.microsoft.com/office/powerpoint/2010/main" val="327082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4572000" y="-1714500"/>
            <a:ext cx="18288000" cy="10287000"/>
          </a:xfrm>
          <a:prstGeom prst="rect">
            <a:avLst/>
          </a:prstGeom>
        </p:spPr>
      </p:pic>
    </p:spTree>
    <p:extLst>
      <p:ext uri="{BB962C8B-B14F-4D97-AF65-F5344CB8AC3E}">
        <p14:creationId xmlns:p14="http://schemas.microsoft.com/office/powerpoint/2010/main" val="2799511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222268"/>
                </a:solidFill>
                <a:latin typeface="+mj-lt"/>
              </a:rPr>
              <a:t>Avrupa Birliği Başkanlığı</a:t>
            </a:r>
            <a:endParaRPr lang="en-GB" dirty="0">
              <a:solidFill>
                <a:srgbClr val="222268"/>
              </a:solidFill>
              <a:latin typeface="+mj-lt"/>
            </a:endParaRPr>
          </a:p>
        </p:txBody>
      </p:sp>
      <p:sp>
        <p:nvSpPr>
          <p:cNvPr id="5" name="Metin kutusu 4"/>
          <p:cNvSpPr txBox="1"/>
          <p:nvPr/>
        </p:nvSpPr>
        <p:spPr>
          <a:xfrm>
            <a:off x="878904" y="1916832"/>
            <a:ext cx="6913563" cy="4004173"/>
          </a:xfrm>
          <a:prstGeom prst="rect">
            <a:avLst/>
          </a:prstGeom>
          <a:noFill/>
        </p:spPr>
        <p:txBody>
          <a:bodyPr>
            <a:spAutoFit/>
          </a:bodyPr>
          <a:lstStyle/>
          <a:p>
            <a:pPr algn="ctr" eaLnBrk="1" hangingPunct="1">
              <a:lnSpc>
                <a:spcPct val="130000"/>
              </a:lnSpc>
              <a:defRPr/>
            </a:pPr>
            <a:r>
              <a:rPr lang="tr-TR" sz="3200" b="1" dirty="0">
                <a:solidFill>
                  <a:srgbClr val="002060"/>
                </a:solidFill>
                <a:effectLst>
                  <a:outerShdw blurRad="38100" dist="38100" dir="2700000" algn="tl">
                    <a:srgbClr val="000000">
                      <a:alpha val="43137"/>
                    </a:srgbClr>
                  </a:outerShdw>
                </a:effectLst>
                <a:cs typeface="Microsoft Sans Serif" pitchFamily="34" charset="0"/>
              </a:rPr>
              <a:t>İlginiz İçin Teşekkürler! </a:t>
            </a:r>
          </a:p>
          <a:p>
            <a:pPr algn="ctr" eaLnBrk="1" hangingPunct="1">
              <a:lnSpc>
                <a:spcPct val="130000"/>
              </a:lnSpc>
              <a:defRPr/>
            </a:pPr>
            <a:endParaRPr lang="tr-TR" sz="3200" b="1" dirty="0">
              <a:solidFill>
                <a:srgbClr val="002060"/>
              </a:solidFill>
              <a:effectLst>
                <a:outerShdw blurRad="38100" dist="38100" dir="2700000" algn="tl">
                  <a:srgbClr val="000000">
                    <a:alpha val="43137"/>
                  </a:srgbClr>
                </a:outerShdw>
              </a:effectLst>
              <a:cs typeface="Microsoft Sans Serif" pitchFamily="34" charset="0"/>
            </a:endParaRPr>
          </a:p>
          <a:p>
            <a:pPr algn="ctr" eaLnBrk="1" hangingPunct="1">
              <a:lnSpc>
                <a:spcPct val="130000"/>
              </a:lnSpc>
              <a:defRPr/>
            </a:pPr>
            <a:r>
              <a:rPr lang="tr-TR" sz="3600" b="1" dirty="0">
                <a:solidFill>
                  <a:srgbClr val="7E0000"/>
                </a:solidFill>
                <a:effectLst>
                  <a:outerShdw blurRad="38100" dist="38100" dir="2700000" algn="tl">
                    <a:srgbClr val="000000">
                      <a:alpha val="43137"/>
                    </a:srgbClr>
                  </a:outerShdw>
                </a:effectLst>
                <a:cs typeface="Tahoma" pitchFamily="34" charset="0"/>
              </a:rPr>
              <a:t>Şebnem Sözer</a:t>
            </a:r>
          </a:p>
          <a:p>
            <a:pPr algn="ctr" eaLnBrk="1" hangingPunct="1">
              <a:lnSpc>
                <a:spcPct val="130000"/>
              </a:lnSpc>
              <a:defRPr/>
            </a:pPr>
            <a:r>
              <a:rPr lang="tr-TR" b="1" dirty="0">
                <a:solidFill>
                  <a:srgbClr val="7E0000"/>
                </a:solidFill>
                <a:effectLst>
                  <a:outerShdw blurRad="38100" dist="38100" dir="2700000" algn="tl">
                    <a:srgbClr val="000000">
                      <a:alpha val="43137"/>
                    </a:srgbClr>
                  </a:outerShdw>
                </a:effectLst>
                <a:cs typeface="Microsoft Sans Serif" pitchFamily="34" charset="0"/>
              </a:rPr>
              <a:t>Birlik Programları ve Sınır Ötesi İşbirliği Daire Başkanı</a:t>
            </a:r>
          </a:p>
          <a:p>
            <a:pPr algn="ctr" eaLnBrk="1" hangingPunct="1">
              <a:lnSpc>
                <a:spcPct val="130000"/>
              </a:lnSpc>
              <a:defRPr/>
            </a:pPr>
            <a:endParaRPr lang="tr-TR" b="1" dirty="0">
              <a:solidFill>
                <a:srgbClr val="7E0000"/>
              </a:solidFill>
              <a:effectLst>
                <a:outerShdw blurRad="38100" dist="38100" dir="2700000" algn="tl">
                  <a:srgbClr val="000000">
                    <a:alpha val="43137"/>
                  </a:srgbClr>
                </a:outerShdw>
              </a:effectLst>
              <a:cs typeface="Microsoft Sans Serif" pitchFamily="34" charset="0"/>
            </a:endParaRPr>
          </a:p>
          <a:p>
            <a:pPr algn="ctr"/>
            <a:endParaRPr lang="tr-TR" b="1" dirty="0">
              <a:solidFill>
                <a:srgbClr val="002060"/>
              </a:solidFill>
              <a:effectLst>
                <a:outerShdw blurRad="38100" dist="38100" dir="2700000" algn="tl">
                  <a:srgbClr val="000000">
                    <a:alpha val="43137"/>
                  </a:srgbClr>
                </a:outerShdw>
              </a:effectLst>
              <a:cs typeface="Microsoft Sans Serif" pitchFamily="34" charset="0"/>
            </a:endParaRPr>
          </a:p>
          <a:p>
            <a:pPr algn="ctr"/>
            <a:r>
              <a:rPr lang="tr-TR" b="1" dirty="0">
                <a:solidFill>
                  <a:srgbClr val="002060"/>
                </a:solidFill>
                <a:effectLst>
                  <a:outerShdw blurRad="38100" dist="38100" dir="2700000" algn="tl">
                    <a:srgbClr val="000000">
                      <a:alpha val="43137"/>
                    </a:srgbClr>
                  </a:outerShdw>
                </a:effectLst>
                <a:cs typeface="Microsoft Sans Serif" pitchFamily="34" charset="0"/>
                <a:hlinkClick r:id="rId2"/>
              </a:rPr>
              <a:t>bp@ab.gov.tr</a:t>
            </a:r>
            <a:r>
              <a:rPr lang="tr-TR" b="1" dirty="0">
                <a:solidFill>
                  <a:srgbClr val="002060"/>
                </a:solidFill>
                <a:effectLst>
                  <a:outerShdw blurRad="38100" dist="38100" dir="2700000" algn="tl">
                    <a:srgbClr val="000000">
                      <a:alpha val="43137"/>
                    </a:srgbClr>
                  </a:outerShdw>
                </a:effectLst>
                <a:cs typeface="Microsoft Sans Serif" pitchFamily="34" charset="0"/>
              </a:rPr>
              <a:t> </a:t>
            </a:r>
          </a:p>
          <a:p>
            <a:pPr algn="ctr" eaLnBrk="1" hangingPunct="1">
              <a:lnSpc>
                <a:spcPct val="130000"/>
              </a:lnSpc>
              <a:defRPr/>
            </a:pPr>
            <a:endParaRPr lang="tr-TR" b="1" dirty="0">
              <a:solidFill>
                <a:srgbClr val="0000AC"/>
              </a:solidFill>
              <a:effectLst>
                <a:outerShdw blurRad="38100" dist="38100" dir="2700000" algn="tl">
                  <a:srgbClr val="000000">
                    <a:alpha val="43137"/>
                  </a:srgbClr>
                </a:outerShdw>
              </a:effectLst>
              <a:cs typeface="Microsoft Sans Serif" pitchFamily="34" charset="0"/>
            </a:endParaRPr>
          </a:p>
          <a:p>
            <a:pPr eaLnBrk="1" hangingPunct="1">
              <a:defRPr/>
            </a:pPr>
            <a:endParaRPr lang="tr-TR" dirty="0"/>
          </a:p>
        </p:txBody>
      </p:sp>
      <p:sp>
        <p:nvSpPr>
          <p:cNvPr id="6" name="Altbilgi Yer Tutucusu 5"/>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a:solidFill>
                  <a:prstClr val="black">
                    <a:tint val="75000"/>
                  </a:prstClr>
                </a:solidFill>
              </a:rPr>
              <a:t>Birlik Programları ve Sınır Ötesi Daire Başkanlığı</a:t>
            </a:r>
          </a:p>
        </p:txBody>
      </p:sp>
      <p:sp>
        <p:nvSpPr>
          <p:cNvPr id="7" name="Slayt Numarası Yer Tutucusu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5A8F53A-40FC-438F-A406-83C9D96B60EB}" type="slidenum">
              <a:rPr lang="tr-TR" smtClean="0"/>
              <a:pPr>
                <a:defRPr/>
              </a:pPr>
              <a:t>21</a:t>
            </a:fld>
            <a:endParaRPr lang="tr-TR"/>
          </a:p>
        </p:txBody>
      </p:sp>
      <p:sp>
        <p:nvSpPr>
          <p:cNvPr id="8" name="Rectangle 14">
            <a:extLst>
              <a:ext uri="{FF2B5EF4-FFF2-40B4-BE49-F238E27FC236}">
                <a16:creationId xmlns:a16="http://schemas.microsoft.com/office/drawing/2014/main" id="{FE2841E0-826B-4099-B8F1-2C7EC7BBD5B8}"/>
              </a:ext>
            </a:extLst>
          </p:cNvPr>
          <p:cNvSpPr>
            <a:spLocks noChangeArrowheads="1"/>
          </p:cNvSpPr>
          <p:nvPr/>
        </p:nvSpPr>
        <p:spPr bwMode="auto">
          <a:xfrm>
            <a:off x="1272340" y="111299"/>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574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0926"/>
            <a:ext cx="8229600" cy="1478564"/>
          </a:xfrm>
        </p:spPr>
        <p:txBody>
          <a:bodyPr/>
          <a:lstStyle/>
          <a:p>
            <a:r>
              <a:rPr lang="tr-TR" sz="2800" dirty="0">
                <a:solidFill>
                  <a:srgbClr val="6C121F"/>
                </a:solidFill>
              </a:rPr>
              <a:t>AB </a:t>
            </a:r>
            <a:r>
              <a:rPr lang="tr-TR" sz="2800" dirty="0" smtClean="0">
                <a:solidFill>
                  <a:srgbClr val="6C121F"/>
                </a:solidFill>
              </a:rPr>
              <a:t>Programlarına Katılım </a:t>
            </a:r>
            <a:r>
              <a:rPr lang="tr-TR" sz="2800" dirty="0">
                <a:solidFill>
                  <a:srgbClr val="6C121F"/>
                </a:solidFill>
              </a:rPr>
              <a:t/>
            </a:r>
            <a:br>
              <a:rPr lang="tr-TR" sz="2800" dirty="0">
                <a:solidFill>
                  <a:srgbClr val="6C121F"/>
                </a:solidFill>
              </a:rPr>
            </a:br>
            <a:r>
              <a:rPr lang="tr-TR" sz="2800" dirty="0" smtClean="0">
                <a:solidFill>
                  <a:srgbClr val="6C121F"/>
                </a:solidFill>
              </a:rPr>
              <a:t>Kilometre Taşları</a:t>
            </a:r>
            <a:endParaRPr lang="en-GB" sz="2800" dirty="0">
              <a:solidFill>
                <a:srgbClr val="6C121F"/>
              </a:solidFill>
            </a:endParaRPr>
          </a:p>
        </p:txBody>
      </p:sp>
      <p:sp>
        <p:nvSpPr>
          <p:cNvPr id="5" name="Rectangle 3"/>
          <p:cNvSpPr/>
          <p:nvPr/>
        </p:nvSpPr>
        <p:spPr>
          <a:xfrm>
            <a:off x="230823" y="3212976"/>
            <a:ext cx="1296162" cy="519992"/>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1997</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6"/>
          <p:cNvSpPr/>
          <p:nvPr/>
        </p:nvSpPr>
        <p:spPr>
          <a:xfrm>
            <a:off x="1526547" y="3212976"/>
            <a:ext cx="1296162" cy="519992"/>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white"/>
                </a:solidFill>
                <a:effectLst/>
                <a:uLnTx/>
                <a:uFillTx/>
                <a:latin typeface="Arial"/>
                <a:ea typeface="+mn-ea"/>
                <a:cs typeface="+mn-cs"/>
              </a:rPr>
              <a:t>1999</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6"/>
          <p:cNvSpPr/>
          <p:nvPr/>
        </p:nvSpPr>
        <p:spPr>
          <a:xfrm>
            <a:off x="2822271" y="3212976"/>
            <a:ext cx="1296162" cy="519992"/>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a:t>
            </a:r>
            <a:r>
              <a:rPr kumimoji="0" lang="tr-TR"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02</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67"/>
          <p:cNvSpPr/>
          <p:nvPr/>
        </p:nvSpPr>
        <p:spPr>
          <a:xfrm>
            <a:off x="4117995" y="3212976"/>
            <a:ext cx="1924204" cy="519992"/>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2002-2006</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68"/>
          <p:cNvSpPr/>
          <p:nvPr/>
        </p:nvSpPr>
        <p:spPr>
          <a:xfrm>
            <a:off x="6016859" y="3212976"/>
            <a:ext cx="1773762" cy="519992"/>
          </a:xfrm>
          <a:prstGeom prst="rect">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2007-2013</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1" name="Straight Connector 9"/>
          <p:cNvCxnSpPr/>
          <p:nvPr/>
        </p:nvCxnSpPr>
        <p:spPr>
          <a:xfrm>
            <a:off x="877852" y="3742397"/>
            <a:ext cx="0" cy="540060"/>
          </a:xfrm>
          <a:prstGeom prst="line">
            <a:avLst/>
          </a:prstGeom>
          <a:ln>
            <a:solidFill>
              <a:srgbClr val="2D3E50"/>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33275" y="3688391"/>
            <a:ext cx="89154" cy="8915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p:cNvSpPr/>
          <p:nvPr/>
        </p:nvSpPr>
        <p:spPr>
          <a:xfrm>
            <a:off x="580819" y="4121649"/>
            <a:ext cx="594066" cy="594066"/>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D3E50"/>
                </a:solidFill>
                <a:effectLst/>
                <a:uLnTx/>
                <a:uFillTx/>
                <a:latin typeface="FontAwesome" pitchFamily="2" charset="0"/>
                <a:ea typeface="+mn-ea"/>
                <a:cs typeface="+mn-cs"/>
              </a:rPr>
              <a:t></a:t>
            </a:r>
          </a:p>
        </p:txBody>
      </p:sp>
      <p:cxnSp>
        <p:nvCxnSpPr>
          <p:cNvPr id="14" name="Straight Connector 14"/>
          <p:cNvCxnSpPr/>
          <p:nvPr/>
        </p:nvCxnSpPr>
        <p:spPr>
          <a:xfrm>
            <a:off x="2157795" y="2717493"/>
            <a:ext cx="0" cy="540060"/>
          </a:xfrm>
          <a:prstGeom prst="line">
            <a:avLst/>
          </a:prstGeom>
          <a:ln>
            <a:solidFill>
              <a:srgbClr val="8D44AD"/>
            </a:solidFill>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113218" y="3168399"/>
            <a:ext cx="89154" cy="89154"/>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p:cNvSpPr/>
          <p:nvPr/>
        </p:nvSpPr>
        <p:spPr>
          <a:xfrm>
            <a:off x="1860762" y="2230229"/>
            <a:ext cx="594066" cy="594066"/>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8D44AD"/>
                </a:solidFill>
                <a:effectLst/>
                <a:uLnTx/>
                <a:uFillTx/>
                <a:latin typeface="FontAwesome" pitchFamily="2" charset="0"/>
                <a:ea typeface="+mn-ea"/>
                <a:cs typeface="+mn-cs"/>
              </a:rPr>
              <a:t></a:t>
            </a:r>
          </a:p>
        </p:txBody>
      </p:sp>
      <p:grpSp>
        <p:nvGrpSpPr>
          <p:cNvPr id="17" name="Group 29"/>
          <p:cNvGrpSpPr/>
          <p:nvPr/>
        </p:nvGrpSpPr>
        <p:grpSpPr>
          <a:xfrm>
            <a:off x="3140704" y="3688391"/>
            <a:ext cx="594066" cy="1027324"/>
            <a:chOff x="1379476" y="3717032"/>
            <a:chExt cx="792088" cy="1369765"/>
          </a:xfrm>
        </p:grpSpPr>
        <p:cxnSp>
          <p:nvCxnSpPr>
            <p:cNvPr id="18" name="Straight Connector 30"/>
            <p:cNvCxnSpPr/>
            <p:nvPr/>
          </p:nvCxnSpPr>
          <p:spPr>
            <a:xfrm>
              <a:off x="1775520" y="3789040"/>
              <a:ext cx="0" cy="720080"/>
            </a:xfrm>
            <a:prstGeom prst="line">
              <a:avLst/>
            </a:prstGeom>
            <a:ln>
              <a:solidFill>
                <a:srgbClr val="297FB8"/>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p:cNvSpPr/>
            <p:nvPr/>
          </p:nvSpPr>
          <p:spPr>
            <a:xfrm>
              <a:off x="1379476" y="4294709"/>
              <a:ext cx="792088" cy="792088"/>
            </a:xfrm>
            <a:prstGeom prst="ellipse">
              <a:avLst/>
            </a:prstGeom>
            <a:solidFill>
              <a:schemeClr val="bg1"/>
            </a:solidFill>
            <a:ln w="28575">
              <a:solidFill>
                <a:srgbClr val="297F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97FB8"/>
                  </a:solidFill>
                  <a:effectLst/>
                  <a:uLnTx/>
                  <a:uFillTx/>
                  <a:latin typeface="FontAwesome" pitchFamily="2" charset="0"/>
                  <a:ea typeface="+mn-ea"/>
                  <a:cs typeface="+mn-cs"/>
                </a:rPr>
                <a:t></a:t>
              </a:r>
            </a:p>
          </p:txBody>
        </p:sp>
      </p:grpSp>
      <p:grpSp>
        <p:nvGrpSpPr>
          <p:cNvPr id="21" name="Group 33"/>
          <p:cNvGrpSpPr/>
          <p:nvPr/>
        </p:nvGrpSpPr>
        <p:grpSpPr>
          <a:xfrm>
            <a:off x="4420647" y="2230229"/>
            <a:ext cx="594066" cy="1027324"/>
            <a:chOff x="2570677" y="3717032"/>
            <a:chExt cx="792088" cy="1369765"/>
          </a:xfrm>
        </p:grpSpPr>
        <p:cxnSp>
          <p:nvCxnSpPr>
            <p:cNvPr id="22" name="Straight Connector 34"/>
            <p:cNvCxnSpPr/>
            <p:nvPr/>
          </p:nvCxnSpPr>
          <p:spPr>
            <a:xfrm>
              <a:off x="2966721" y="4366717"/>
              <a:ext cx="0" cy="720080"/>
            </a:xfrm>
            <a:prstGeom prst="line">
              <a:avLst/>
            </a:prstGeom>
            <a:ln>
              <a:solidFill>
                <a:srgbClr val="27AE61"/>
              </a:solidFill>
              <a:prstDash val="dash"/>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907285" y="4967925"/>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p:cNvSpPr/>
            <p:nvPr/>
          </p:nvSpPr>
          <p:spPr>
            <a:xfrm>
              <a:off x="2570677" y="3717032"/>
              <a:ext cx="792088" cy="792088"/>
            </a:xfrm>
            <a:prstGeom prst="ellipse">
              <a:avLst/>
            </a:prstGeom>
            <a:solidFill>
              <a:schemeClr val="bg1"/>
            </a:solidFill>
            <a:ln w="28575">
              <a:solidFill>
                <a:srgbClr val="27AE6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27AE61"/>
                  </a:solidFill>
                  <a:effectLst/>
                  <a:uLnTx/>
                  <a:uFillTx/>
                  <a:latin typeface="FontAwesome" pitchFamily="2" charset="0"/>
                  <a:ea typeface="+mn-ea"/>
                  <a:cs typeface="+mn-cs"/>
                </a:rPr>
                <a:t></a:t>
              </a:r>
            </a:p>
          </p:txBody>
        </p:sp>
      </p:grpSp>
      <p:grpSp>
        <p:nvGrpSpPr>
          <p:cNvPr id="25" name="Group 37"/>
          <p:cNvGrpSpPr/>
          <p:nvPr/>
        </p:nvGrpSpPr>
        <p:grpSpPr>
          <a:xfrm>
            <a:off x="6444587" y="3714200"/>
            <a:ext cx="594066" cy="1027324"/>
            <a:chOff x="1379476" y="3717032"/>
            <a:chExt cx="792088" cy="1369765"/>
          </a:xfrm>
        </p:grpSpPr>
        <p:cxnSp>
          <p:nvCxnSpPr>
            <p:cNvPr id="26" name="Straight Connector 38"/>
            <p:cNvCxnSpPr/>
            <p:nvPr/>
          </p:nvCxnSpPr>
          <p:spPr>
            <a:xfrm>
              <a:off x="1775520" y="3789040"/>
              <a:ext cx="0" cy="720080"/>
            </a:xfrm>
            <a:prstGeom prst="line">
              <a:avLst/>
            </a:prstGeom>
            <a:ln>
              <a:solidFill>
                <a:srgbClr val="E84C3D"/>
              </a:solidFill>
              <a:prstDash val="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16084" y="3717032"/>
              <a:ext cx="118872" cy="11887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p:cNvSpPr/>
            <p:nvPr/>
          </p:nvSpPr>
          <p:spPr>
            <a:xfrm>
              <a:off x="1379476" y="4294709"/>
              <a:ext cx="792088" cy="792088"/>
            </a:xfrm>
            <a:prstGeom prst="ellipse">
              <a:avLst/>
            </a:prstGeom>
            <a:solidFill>
              <a:schemeClr val="bg1"/>
            </a:solidFill>
            <a:ln w="28575">
              <a:solidFill>
                <a:srgbClr val="E84C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E84C3D"/>
                  </a:solidFill>
                  <a:effectLst/>
                  <a:uLnTx/>
                  <a:uFillTx/>
                  <a:latin typeface="FontAwesome" pitchFamily="2" charset="0"/>
                  <a:ea typeface="+mn-ea"/>
                  <a:cs typeface="+mn-cs"/>
                </a:rPr>
                <a:t></a:t>
              </a:r>
            </a:p>
          </p:txBody>
        </p:sp>
      </p:grpSp>
      <p:grpSp>
        <p:nvGrpSpPr>
          <p:cNvPr id="33" name="Group 47"/>
          <p:cNvGrpSpPr/>
          <p:nvPr/>
        </p:nvGrpSpPr>
        <p:grpSpPr>
          <a:xfrm>
            <a:off x="1250208" y="3962507"/>
            <a:ext cx="1635448" cy="1299806"/>
            <a:chOff x="1071320" y="5111713"/>
            <a:chExt cx="2180598" cy="1733071"/>
          </a:xfrm>
        </p:grpSpPr>
        <p:sp>
          <p:nvSpPr>
            <p:cNvPr id="34" name="TextBox 45"/>
            <p:cNvSpPr txBox="1"/>
            <p:nvPr/>
          </p:nvSpPr>
          <p:spPr>
            <a:xfrm>
              <a:off x="1071320" y="5111713"/>
              <a:ext cx="2180598" cy="400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2D3E50"/>
                  </a:solidFill>
                  <a:effectLst/>
                  <a:uLnTx/>
                  <a:uFillTx/>
                  <a:latin typeface="Open Sans" panose="020B0606030504020204" pitchFamily="34" charset="0"/>
                  <a:ea typeface="Open Sans" panose="020B0606030504020204" pitchFamily="34" charset="0"/>
                  <a:cs typeface="Open Sans" panose="020B0606030504020204" pitchFamily="34" charset="0"/>
                </a:rPr>
                <a:t>LÜKSEMBURG ZİRVESİ</a:t>
              </a:r>
              <a:endParaRPr kumimoji="0" lang="en-US" sz="1350" b="1" i="0" u="none" strike="noStrike" kern="1200" cap="none" spc="0" normalizeH="0" baseline="0" noProof="0" dirty="0">
                <a:ln>
                  <a:noFill/>
                </a:ln>
                <a:solidFill>
                  <a:srgbClr val="2D3E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46"/>
            <p:cNvSpPr txBox="1"/>
            <p:nvPr/>
          </p:nvSpPr>
          <p:spPr>
            <a:xfrm>
              <a:off x="1071320" y="5429015"/>
              <a:ext cx="1694888" cy="1415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12 Aralık 1997 tarihinde </a:t>
              </a:r>
              <a:r>
                <a:rPr kumimoji="0" lang="tr-TR" sz="900" b="0" i="0" u="none" strike="noStrike" kern="1200" cap="none" spc="0" normalizeH="0" baseline="0" noProof="0" dirty="0" err="1">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lüksemburgda</a:t>
              </a:r>
              <a:r>
                <a:rPr kumimoji="0" lang="tr-TR"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 Gerçekleştirilen Zirve’de Aday Ülkelerin AB Programlarına katılabilmesinin önü açılmıştır.</a:t>
              </a:r>
              <a:endPar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48"/>
          <p:cNvGrpSpPr/>
          <p:nvPr/>
        </p:nvGrpSpPr>
        <p:grpSpPr>
          <a:xfrm>
            <a:off x="3810093" y="3962504"/>
            <a:ext cx="1446230" cy="884308"/>
            <a:chOff x="1071320" y="5111713"/>
            <a:chExt cx="1928307" cy="1179076"/>
          </a:xfrm>
        </p:grpSpPr>
        <p:sp>
          <p:nvSpPr>
            <p:cNvPr id="37" name="TextBox 49"/>
            <p:cNvSpPr txBox="1"/>
            <p:nvPr/>
          </p:nvSpPr>
          <p:spPr>
            <a:xfrm>
              <a:off x="1071320" y="5111713"/>
              <a:ext cx="1928307"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297FB8"/>
                  </a:solidFill>
                  <a:effectLst/>
                  <a:uLnTx/>
                  <a:uFillTx/>
                  <a:latin typeface="Open Sans" panose="020B0606030504020204" pitchFamily="34" charset="0"/>
                  <a:ea typeface="Open Sans" panose="020B0606030504020204" pitchFamily="34" charset="0"/>
                  <a:cs typeface="Open Sans" panose="020B0606030504020204" pitchFamily="34" charset="0"/>
                </a:rPr>
                <a:t>ÇERÇEVE ANLAŞMA</a:t>
              </a:r>
              <a:endParaRPr kumimoji="0" lang="en-US" sz="1350" b="1" i="0" u="none" strike="noStrike" kern="1200" cap="none" spc="0" normalizeH="0" baseline="0" noProof="0" dirty="0">
                <a:ln>
                  <a:noFill/>
                </a:ln>
                <a:solidFill>
                  <a:srgbClr val="297FB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50"/>
            <p:cNvSpPr txBox="1"/>
            <p:nvPr/>
          </p:nvSpPr>
          <p:spPr>
            <a:xfrm>
              <a:off x="1071320" y="5429015"/>
              <a:ext cx="1694888"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Çerçeve Anlaşma’nın imzalanmasının ardından ülkemizin programlara katılımının önü açılmıştır.</a:t>
              </a:r>
              <a:endPar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51"/>
          <p:cNvGrpSpPr/>
          <p:nvPr/>
        </p:nvGrpSpPr>
        <p:grpSpPr>
          <a:xfrm>
            <a:off x="7113976" y="3988312"/>
            <a:ext cx="1299202" cy="715581"/>
            <a:chOff x="1071320" y="5111713"/>
            <a:chExt cx="1732271" cy="954107"/>
          </a:xfrm>
        </p:grpSpPr>
        <p:sp>
          <p:nvSpPr>
            <p:cNvPr id="40" name="TextBox 52"/>
            <p:cNvSpPr txBox="1"/>
            <p:nvPr/>
          </p:nvSpPr>
          <p:spPr>
            <a:xfrm>
              <a:off x="1071320" y="5111713"/>
              <a:ext cx="1732271"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E84C3D"/>
                  </a:solidFill>
                  <a:effectLst/>
                  <a:uLnTx/>
                  <a:uFillTx/>
                  <a:latin typeface="Open Sans" panose="020B0606030504020204" pitchFamily="34" charset="0"/>
                  <a:ea typeface="Open Sans" panose="020B0606030504020204" pitchFamily="34" charset="0"/>
                  <a:cs typeface="Open Sans" panose="020B0606030504020204" pitchFamily="34" charset="0"/>
                </a:rPr>
                <a:t>9 AB Programı 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E84C3D"/>
                  </a:solidFill>
                  <a:effectLst/>
                  <a:uLnTx/>
                  <a:uFillTx/>
                  <a:latin typeface="Open Sans" panose="020B0606030504020204" pitchFamily="34" charset="0"/>
                  <a:ea typeface="Open Sans" panose="020B0606030504020204" pitchFamily="34" charset="0"/>
                  <a:cs typeface="Open Sans" panose="020B0606030504020204" pitchFamily="34" charset="0"/>
                </a:rPr>
                <a:t>2 AB Ajansına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E84C3D"/>
                  </a:solidFill>
                  <a:effectLst/>
                  <a:uLnTx/>
                  <a:uFillTx/>
                  <a:latin typeface="Open Sans" panose="020B0606030504020204" pitchFamily="34" charset="0"/>
                  <a:ea typeface="Open Sans" panose="020B0606030504020204" pitchFamily="34" charset="0"/>
                  <a:cs typeface="Open Sans" panose="020B0606030504020204" pitchFamily="34" charset="0"/>
                </a:rPr>
                <a:t> Katılım</a:t>
              </a:r>
              <a:endParaRPr kumimoji="0" lang="en-US" sz="1350" b="1" i="0" u="none" strike="noStrike" kern="1200" cap="none" spc="0" normalizeH="0" baseline="0" noProof="0" dirty="0">
                <a:ln>
                  <a:noFill/>
                </a:ln>
                <a:solidFill>
                  <a:srgbClr val="E84C3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53"/>
            <p:cNvSpPr txBox="1"/>
            <p:nvPr/>
          </p:nvSpPr>
          <p:spPr>
            <a:xfrm>
              <a:off x="1071320" y="5429015"/>
              <a:ext cx="1694888" cy="3077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2" name="Group 57"/>
          <p:cNvGrpSpPr/>
          <p:nvPr/>
        </p:nvGrpSpPr>
        <p:grpSpPr>
          <a:xfrm>
            <a:off x="644240" y="2051422"/>
            <a:ext cx="1316386" cy="884308"/>
            <a:chOff x="1071320" y="5111713"/>
            <a:chExt cx="1755182" cy="1179074"/>
          </a:xfrm>
        </p:grpSpPr>
        <p:sp>
          <p:nvSpPr>
            <p:cNvPr id="43" name="TextBox 58"/>
            <p:cNvSpPr txBox="1"/>
            <p:nvPr/>
          </p:nvSpPr>
          <p:spPr>
            <a:xfrm>
              <a:off x="1071320" y="5111713"/>
              <a:ext cx="1755182"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8D44AD"/>
                  </a:solidFill>
                  <a:effectLst/>
                  <a:uLnTx/>
                  <a:uFillTx/>
                  <a:latin typeface="Open Sans" panose="020B0606030504020204" pitchFamily="34" charset="0"/>
                  <a:ea typeface="Open Sans" panose="020B0606030504020204" pitchFamily="34" charset="0"/>
                  <a:cs typeface="Open Sans" panose="020B0606030504020204" pitchFamily="34" charset="0"/>
                </a:rPr>
                <a:t>HELSİNKİ ZİRVESİ</a:t>
              </a:r>
              <a:endParaRPr kumimoji="0" lang="en-US" sz="1350" b="1" i="0" u="none" strike="noStrike" kern="1200" cap="none" spc="0" normalizeH="0" baseline="0" noProof="0" dirty="0">
                <a:ln>
                  <a:noFill/>
                </a:ln>
                <a:solidFill>
                  <a:srgbClr val="8D44A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59"/>
            <p:cNvSpPr txBox="1"/>
            <p:nvPr/>
          </p:nvSpPr>
          <p:spPr>
            <a:xfrm>
              <a:off x="1071320" y="5429015"/>
              <a:ext cx="1694889" cy="8617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10-11 Aralık 1999 </a:t>
              </a:r>
              <a:r>
                <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Helsinki </a:t>
              </a:r>
              <a:r>
                <a:rPr kumimoji="0" lang="en-US" sz="900" b="0" i="0" u="none" strike="noStrike" kern="1200" cap="none" spc="0" normalizeH="0" baseline="0" noProof="0" dirty="0" err="1">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Zirvesi'nde</a:t>
              </a:r>
              <a:r>
                <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900" b="0" i="0" u="none" strike="noStrike" kern="1200" cap="none" spc="0" normalizeH="0" baseline="0" noProof="0" dirty="0" err="1">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Türkiye'nin</a:t>
              </a:r>
              <a:r>
                <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900" b="0" i="0" u="none" strike="noStrike" kern="1200" cap="none" spc="0" normalizeH="0" baseline="0" noProof="0" dirty="0" err="1">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adaylığı</a:t>
              </a:r>
              <a:r>
                <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900" b="0" i="0" u="none" strike="noStrike" kern="1200" cap="none" spc="0" normalizeH="0" baseline="0" noProof="0" dirty="0" err="1">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resmen</a:t>
              </a:r>
              <a:r>
                <a:rPr kumimoji="0" lang="tr-TR"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rPr>
                <a:t> onaylanmıştır.</a:t>
              </a:r>
              <a:endPar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5" name="Group 60"/>
          <p:cNvGrpSpPr/>
          <p:nvPr/>
        </p:nvGrpSpPr>
        <p:grpSpPr>
          <a:xfrm>
            <a:off x="3082156" y="2069423"/>
            <a:ext cx="1500347" cy="715581"/>
            <a:chOff x="1071320" y="5111713"/>
            <a:chExt cx="2000466" cy="954107"/>
          </a:xfrm>
        </p:grpSpPr>
        <p:sp>
          <p:nvSpPr>
            <p:cNvPr id="46" name="TextBox 61"/>
            <p:cNvSpPr txBox="1"/>
            <p:nvPr/>
          </p:nvSpPr>
          <p:spPr>
            <a:xfrm>
              <a:off x="1071320" y="5111713"/>
              <a:ext cx="200046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27AE61"/>
                  </a:solidFill>
                  <a:effectLst/>
                  <a:uLnTx/>
                  <a:uFillTx/>
                  <a:latin typeface="Open Sans" panose="020B0606030504020204" pitchFamily="34" charset="0"/>
                  <a:ea typeface="Open Sans" panose="020B0606030504020204" pitchFamily="34" charset="0"/>
                  <a:cs typeface="Open Sans" panose="020B0606030504020204" pitchFamily="34" charset="0"/>
                </a:rPr>
                <a:t>16 AB Programı ve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27AE61"/>
                  </a:solidFill>
                  <a:effectLst/>
                  <a:uLnTx/>
                  <a:uFillTx/>
                  <a:latin typeface="Open Sans" panose="020B0606030504020204" pitchFamily="34" charset="0"/>
                  <a:ea typeface="Open Sans" panose="020B0606030504020204" pitchFamily="34" charset="0"/>
                  <a:cs typeface="Open Sans" panose="020B0606030504020204" pitchFamily="34" charset="0"/>
                </a:rPr>
                <a:t>AB ajansına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srgbClr val="27AE61"/>
                  </a:solidFill>
                  <a:effectLst/>
                  <a:uLnTx/>
                  <a:uFillTx/>
                  <a:latin typeface="Open Sans" panose="020B0606030504020204" pitchFamily="34" charset="0"/>
                  <a:ea typeface="Open Sans" panose="020B0606030504020204" pitchFamily="34" charset="0"/>
                  <a:cs typeface="Open Sans" panose="020B0606030504020204" pitchFamily="34" charset="0"/>
                </a:rPr>
                <a:t> Katılım</a:t>
              </a:r>
              <a:endParaRPr kumimoji="0" lang="en-US" sz="1350" b="1" i="0" u="none" strike="noStrike" kern="1200" cap="none" spc="0" normalizeH="0" baseline="0" noProof="0" dirty="0">
                <a:ln>
                  <a:noFill/>
                </a:ln>
                <a:solidFill>
                  <a:srgbClr val="27AE6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62"/>
            <p:cNvSpPr txBox="1"/>
            <p:nvPr/>
          </p:nvSpPr>
          <p:spPr>
            <a:xfrm>
              <a:off x="1071320" y="5429015"/>
              <a:ext cx="1694888" cy="3077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7E8C8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53" name="Rectangle 68"/>
          <p:cNvSpPr/>
          <p:nvPr/>
        </p:nvSpPr>
        <p:spPr>
          <a:xfrm>
            <a:off x="7790621" y="3212976"/>
            <a:ext cx="1161308" cy="5199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2014-</a:t>
            </a: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8" name="Group 33"/>
          <p:cNvGrpSpPr/>
          <p:nvPr/>
        </p:nvGrpSpPr>
        <p:grpSpPr>
          <a:xfrm>
            <a:off x="7885336" y="2075192"/>
            <a:ext cx="594066" cy="1027324"/>
            <a:chOff x="2570677" y="3717032"/>
            <a:chExt cx="792088" cy="1369765"/>
          </a:xfrm>
        </p:grpSpPr>
        <p:cxnSp>
          <p:nvCxnSpPr>
            <p:cNvPr id="49" name="Straight Connector 34"/>
            <p:cNvCxnSpPr/>
            <p:nvPr/>
          </p:nvCxnSpPr>
          <p:spPr>
            <a:xfrm>
              <a:off x="2966721" y="4366717"/>
              <a:ext cx="0" cy="72008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07285" y="4967925"/>
              <a:ext cx="118872" cy="118872"/>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51" name="Oval 50"/>
            <p:cNvSpPr/>
            <p:nvPr/>
          </p:nvSpPr>
          <p:spPr>
            <a:xfrm>
              <a:off x="2570677" y="3717032"/>
              <a:ext cx="792088" cy="792088"/>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lumMod val="65000"/>
                    </a:prstClr>
                  </a:solidFill>
                  <a:effectLst/>
                  <a:uLnTx/>
                  <a:uFillTx/>
                  <a:latin typeface="FontAwesome" pitchFamily="2" charset="0"/>
                  <a:ea typeface="+mn-ea"/>
                  <a:cs typeface="+mn-cs"/>
                </a:rPr>
                <a:t></a:t>
              </a:r>
            </a:p>
          </p:txBody>
        </p:sp>
      </p:grpSp>
      <p:grpSp>
        <p:nvGrpSpPr>
          <p:cNvPr id="52" name="Group 60"/>
          <p:cNvGrpSpPr/>
          <p:nvPr/>
        </p:nvGrpSpPr>
        <p:grpSpPr>
          <a:xfrm>
            <a:off x="6546845" y="1914386"/>
            <a:ext cx="1419428" cy="715581"/>
            <a:chOff x="1071320" y="5111713"/>
            <a:chExt cx="1892574" cy="954107"/>
          </a:xfrm>
        </p:grpSpPr>
        <p:sp>
          <p:nvSpPr>
            <p:cNvPr id="54" name="TextBox 61"/>
            <p:cNvSpPr txBox="1"/>
            <p:nvPr/>
          </p:nvSpPr>
          <p:spPr>
            <a:xfrm>
              <a:off x="1071320" y="5111713"/>
              <a:ext cx="189257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rPr>
                <a:t>8 AB Programı ve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rPr>
                <a:t>AB ajansına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350" b="1"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rPr>
                <a:t> Katılım</a:t>
              </a:r>
              <a:endParaRPr kumimoji="0" lang="en-US" sz="1350" b="1"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TextBox 62"/>
            <p:cNvSpPr txBox="1"/>
            <p:nvPr/>
          </p:nvSpPr>
          <p:spPr>
            <a:xfrm>
              <a:off x="1071320" y="5429015"/>
              <a:ext cx="1694888" cy="3077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lumMod val="6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Altbilgi Yer Tutucusu 9"/>
          <p:cNvSpPr>
            <a:spLocks noGrp="1"/>
          </p:cNvSpPr>
          <p:nvPr>
            <p:ph type="ftr" sz="quarter" idx="11"/>
          </p:nvPr>
        </p:nvSpPr>
        <p:spPr>
          <a:xfrm>
            <a:off x="2627784" y="6356350"/>
            <a:ext cx="4032448"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Başkanlığı</a:t>
            </a:r>
          </a:p>
        </p:txBody>
      </p:sp>
      <p:sp>
        <p:nvSpPr>
          <p:cNvPr id="29" name="Slayt Numarası Yer Tutucusu 2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A8F53A-40FC-438F-A406-83C9D96B60EB}" type="slidenum">
              <a:rPr kumimoji="0" lang="tr-TR" sz="1200" b="0" i="0" u="none" strike="noStrike" kern="1200" cap="none" spc="0" normalizeH="0" baseline="0" noProof="0" smtClean="0">
                <a:ln>
                  <a:noFill/>
                </a:ln>
                <a:solidFill>
                  <a:srgbClr val="898989"/>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tr-TR" sz="1200" b="0" i="0" u="none" strike="noStrike" kern="1200" cap="none" spc="0" normalizeH="0" baseline="0" noProof="0">
              <a:ln>
                <a:noFill/>
              </a:ln>
              <a:solidFill>
                <a:srgbClr val="898989"/>
              </a:solidFill>
              <a:effectLst/>
              <a:uLnTx/>
              <a:uFillTx/>
              <a:latin typeface="Arial" charset="0"/>
              <a:ea typeface="+mn-ea"/>
              <a:cs typeface="Arial" pitchFamily="34" charset="0"/>
            </a:endParaRPr>
          </a:p>
        </p:txBody>
      </p:sp>
      <p:sp>
        <p:nvSpPr>
          <p:cNvPr id="56" name="Rectangle 14"/>
          <p:cNvSpPr>
            <a:spLocks noChangeArrowheads="1"/>
          </p:cNvSpPr>
          <p:nvPr/>
        </p:nvSpPr>
        <p:spPr bwMode="auto">
          <a:xfrm>
            <a:off x="1339470" y="82584"/>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274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08175" y="260350"/>
            <a:ext cx="6769100" cy="584775"/>
          </a:xfrm>
          <a:prstGeom prst="rect">
            <a:avLst/>
          </a:prstGeom>
          <a:noFill/>
        </p:spPr>
        <p:txBody>
          <a:bodyPr>
            <a:spAutoFit/>
          </a:bodyPr>
          <a:lstStyle/>
          <a:p>
            <a:pPr algn="ctr" eaLnBrk="1" hangingPunct="1">
              <a:defRPr/>
            </a:pPr>
            <a:r>
              <a:rPr lang="tr-TR" sz="3200" b="1" i="0" dirty="0">
                <a:solidFill>
                  <a:srgbClr val="7E0000"/>
                </a:solidFill>
                <a:effectLst>
                  <a:outerShdw blurRad="38100" dist="38100" dir="2700000" algn="tl">
                    <a:srgbClr val="C0C0C0"/>
                  </a:outerShdw>
                </a:effectLst>
                <a:latin typeface="+mj-lt"/>
                <a:cs typeface="Tahoma" pitchFamily="34" charset="0"/>
              </a:rPr>
              <a:t>AB </a:t>
            </a:r>
            <a:r>
              <a:rPr lang="tr-TR" sz="3200" b="1" i="0" dirty="0" smtClean="0">
                <a:solidFill>
                  <a:srgbClr val="7E0000"/>
                </a:solidFill>
                <a:effectLst>
                  <a:outerShdw blurRad="38100" dist="38100" dir="2700000" algn="tl">
                    <a:srgbClr val="C0C0C0"/>
                  </a:outerShdw>
                </a:effectLst>
                <a:latin typeface="+mj-lt"/>
                <a:cs typeface="Tahoma" pitchFamily="34" charset="0"/>
              </a:rPr>
              <a:t>Programları- Uygulama</a:t>
            </a:r>
            <a:endParaRPr lang="tr-TR" dirty="0">
              <a:latin typeface="+mj-lt"/>
            </a:endParaRPr>
          </a:p>
        </p:txBody>
      </p:sp>
      <p:sp>
        <p:nvSpPr>
          <p:cNvPr id="6147" name="13 Metin kutusu"/>
          <p:cNvSpPr txBox="1">
            <a:spLocks noChangeArrowheads="1"/>
          </p:cNvSpPr>
          <p:nvPr/>
        </p:nvSpPr>
        <p:spPr bwMode="auto">
          <a:xfrm>
            <a:off x="363537" y="1439953"/>
            <a:ext cx="8497888" cy="454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pPr marL="0" indent="0" eaLnBrk="1" hangingPunct="1">
              <a:buSzPct val="80000"/>
            </a:pPr>
            <a:r>
              <a:rPr lang="tr-TR" altLang="tr-TR" b="1" i="0" u="sng" dirty="0" err="1" smtClean="0">
                <a:solidFill>
                  <a:srgbClr val="FF0000"/>
                </a:solidFill>
                <a:latin typeface="Arial" pitchFamily="34" charset="0"/>
                <a:cs typeface="Arial" pitchFamily="34" charset="0"/>
              </a:rPr>
              <a:t>IPA’dan</a:t>
            </a:r>
            <a:r>
              <a:rPr lang="tr-TR" altLang="tr-TR" b="1" i="0" u="sng" dirty="0" smtClean="0">
                <a:solidFill>
                  <a:srgbClr val="FF0000"/>
                </a:solidFill>
                <a:latin typeface="Arial" pitchFamily="34" charset="0"/>
                <a:cs typeface="Arial" pitchFamily="34" charset="0"/>
              </a:rPr>
              <a:t> farklı!!!</a:t>
            </a:r>
          </a:p>
          <a:p>
            <a:pPr marL="0" indent="0" eaLnBrk="1" hangingPunct="1">
              <a:buSzPct val="80000"/>
            </a:pPr>
            <a:endParaRPr lang="tr-TR" altLang="tr-TR" b="1" i="0" u="sng" dirty="0">
              <a:solidFill>
                <a:srgbClr val="FF0000"/>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b="1" i="0" dirty="0" smtClean="0">
                <a:solidFill>
                  <a:srgbClr val="222268"/>
                </a:solidFill>
                <a:latin typeface="Arial" pitchFamily="34" charset="0"/>
                <a:cs typeface="Arial" pitchFamily="34" charset="0"/>
              </a:rPr>
              <a:t>İşbirliği </a:t>
            </a:r>
            <a:r>
              <a:rPr lang="tr-TR" altLang="tr-TR" sz="2000" b="1" i="0" dirty="0">
                <a:solidFill>
                  <a:srgbClr val="222268"/>
                </a:solidFill>
                <a:latin typeface="Arial" pitchFamily="34" charset="0"/>
                <a:cs typeface="Arial" pitchFamily="34" charset="0"/>
              </a:rPr>
              <a:t>→farklı ülkelerden ortaklar</a:t>
            </a:r>
            <a:endParaRPr lang="tr-TR" altLang="tr-TR" sz="2000" i="0" dirty="0">
              <a:solidFill>
                <a:srgbClr val="222268"/>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b="1" i="0" dirty="0">
                <a:solidFill>
                  <a:srgbClr val="222268"/>
                </a:solidFill>
                <a:latin typeface="Arial" pitchFamily="34" charset="0"/>
                <a:cs typeface="Arial" pitchFamily="34" charset="0"/>
              </a:rPr>
              <a:t>İyi </a:t>
            </a:r>
            <a:r>
              <a:rPr lang="tr-TR" altLang="tr-TR" sz="2000" b="1" i="0" dirty="0" smtClean="0">
                <a:solidFill>
                  <a:srgbClr val="222268"/>
                </a:solidFill>
                <a:latin typeface="Arial" pitchFamily="34" charset="0"/>
                <a:cs typeface="Arial" pitchFamily="34" charset="0"/>
              </a:rPr>
              <a:t>uygulama, bilgi </a:t>
            </a:r>
            <a:r>
              <a:rPr lang="tr-TR" altLang="tr-TR" sz="2000" i="0" dirty="0" smtClean="0">
                <a:solidFill>
                  <a:srgbClr val="222268"/>
                </a:solidFill>
                <a:latin typeface="Arial" pitchFamily="34" charset="0"/>
                <a:cs typeface="Arial" pitchFamily="34" charset="0"/>
              </a:rPr>
              <a:t>paylaşımı</a:t>
            </a:r>
            <a:endParaRPr lang="tr-TR" altLang="tr-TR" sz="2000" i="0" dirty="0">
              <a:solidFill>
                <a:srgbClr val="222268"/>
              </a:solidFill>
              <a:latin typeface="Arial" pitchFamily="34" charset="0"/>
              <a:cs typeface="Arial" pitchFamily="34" charset="0"/>
            </a:endParaRPr>
          </a:p>
          <a:p>
            <a:pPr marL="342900" indent="-342900" eaLnBrk="1" hangingPunct="1">
              <a:lnSpc>
                <a:spcPct val="130000"/>
              </a:lnSpc>
              <a:buClr>
                <a:srgbClr val="2D2D8A"/>
              </a:buClr>
              <a:buSzPct val="80000"/>
              <a:buFont typeface="Wingdings" pitchFamily="2" charset="2"/>
              <a:buChar char="q"/>
            </a:pPr>
            <a:r>
              <a:rPr lang="tr-TR" altLang="tr-TR" sz="2000" b="1" i="0" dirty="0">
                <a:solidFill>
                  <a:srgbClr val="222268"/>
                </a:solidFill>
                <a:latin typeface="Arial" pitchFamily="34" charset="0"/>
                <a:cs typeface="Arial" pitchFamily="34" charset="0"/>
              </a:rPr>
              <a:t>Konu bazlı programlar</a:t>
            </a:r>
          </a:p>
          <a:p>
            <a:pPr marL="342900" indent="-342900" eaLnBrk="1" hangingPunct="1">
              <a:lnSpc>
                <a:spcPct val="130000"/>
              </a:lnSpc>
              <a:buClr>
                <a:srgbClr val="2D2D8A"/>
              </a:buClr>
              <a:buSzPct val="80000"/>
              <a:buFont typeface="Wingdings" pitchFamily="2" charset="2"/>
              <a:buChar char="q"/>
            </a:pPr>
            <a:r>
              <a:rPr lang="tr-TR" altLang="tr-TR" sz="2000" b="1" i="0" dirty="0">
                <a:solidFill>
                  <a:srgbClr val="222268"/>
                </a:solidFill>
                <a:latin typeface="Arial" pitchFamily="34" charset="0"/>
                <a:cs typeface="Arial" pitchFamily="34" charset="0"/>
              </a:rPr>
              <a:t>Yatırım içermeyen projeler</a:t>
            </a:r>
            <a:r>
              <a:rPr lang="tr-TR" altLang="tr-TR" sz="2000" i="0" dirty="0">
                <a:solidFill>
                  <a:srgbClr val="222268"/>
                </a:solidFill>
                <a:latin typeface="Arial" pitchFamily="34" charset="0"/>
                <a:cs typeface="Arial" pitchFamily="34" charset="0"/>
              </a:rPr>
              <a:t> </a:t>
            </a:r>
            <a:br>
              <a:rPr lang="tr-TR" altLang="tr-TR" sz="2000" i="0" dirty="0">
                <a:solidFill>
                  <a:srgbClr val="222268"/>
                </a:solidFill>
                <a:latin typeface="Arial" pitchFamily="34" charset="0"/>
                <a:cs typeface="Arial" pitchFamily="34" charset="0"/>
              </a:rPr>
            </a:br>
            <a:r>
              <a:rPr lang="tr-TR" altLang="tr-TR" sz="1800" dirty="0">
                <a:solidFill>
                  <a:srgbClr val="222268"/>
                </a:solidFill>
                <a:latin typeface="Arial" pitchFamily="34" charset="0"/>
                <a:cs typeface="Arial" pitchFamily="34" charset="0"/>
              </a:rPr>
              <a:t>(kültürel faaliyetler, personel değişimi, araştırma projeleri, bilgi </a:t>
            </a:r>
            <a:r>
              <a:rPr lang="tr-TR" altLang="tr-TR" sz="1800" dirty="0" smtClean="0">
                <a:solidFill>
                  <a:srgbClr val="222268"/>
                </a:solidFill>
                <a:latin typeface="Arial" pitchFamily="34" charset="0"/>
                <a:cs typeface="Arial" pitchFamily="34" charset="0"/>
              </a:rPr>
              <a:t>paylaşımı..)</a:t>
            </a:r>
            <a:endParaRPr lang="tr-TR" altLang="tr-TR" sz="1800" dirty="0">
              <a:solidFill>
                <a:srgbClr val="222268"/>
              </a:solidFill>
              <a:latin typeface="Arial" pitchFamily="34" charset="0"/>
              <a:cs typeface="Arial" pitchFamily="34" charset="0"/>
            </a:endParaRPr>
          </a:p>
          <a:p>
            <a:pPr marL="342900" indent="-342900" eaLnBrk="1" hangingPunct="1">
              <a:buSzPct val="80000"/>
              <a:buFont typeface="Wingdings" pitchFamily="2" charset="2"/>
              <a:buChar char="q"/>
            </a:pPr>
            <a:r>
              <a:rPr lang="tr-TR" altLang="tr-TR" sz="2000" i="0" dirty="0">
                <a:solidFill>
                  <a:srgbClr val="222268"/>
                </a:solidFill>
                <a:latin typeface="Arial" pitchFamily="34" charset="0"/>
                <a:cs typeface="Arial" pitchFamily="34" charset="0"/>
              </a:rPr>
              <a:t>Merkezi projelerde → Avrupa Komisyonu’na</a:t>
            </a:r>
          </a:p>
          <a:p>
            <a:pPr marL="342900" indent="-342900" eaLnBrk="1" hangingPunct="1">
              <a:buSzPct val="80000"/>
              <a:buFont typeface="Wingdings" pitchFamily="2" charset="2"/>
              <a:buChar char="q"/>
            </a:pPr>
            <a:r>
              <a:rPr lang="tr-TR" altLang="tr-TR" sz="2000" i="0" dirty="0">
                <a:solidFill>
                  <a:srgbClr val="222268"/>
                </a:solidFill>
                <a:latin typeface="Arial" pitchFamily="34" charset="0"/>
                <a:cs typeface="Arial" pitchFamily="34" charset="0"/>
              </a:rPr>
              <a:t>Merkezi olmayan programlar → ilgili kuruluşlara başvuru yapılmaktadır.</a:t>
            </a:r>
          </a:p>
          <a:p>
            <a:pPr algn="just" eaLnBrk="1" hangingPunct="1">
              <a:lnSpc>
                <a:spcPct val="130000"/>
              </a:lnSpc>
              <a:buClr>
                <a:srgbClr val="2D2D8A"/>
              </a:buClr>
              <a:buSzPct val="80000"/>
              <a:buFont typeface="Wingdings" pitchFamily="2" charset="2"/>
              <a:buChar char="q"/>
            </a:pPr>
            <a:endParaRPr lang="tr-TR" altLang="tr-TR" sz="2000" i="0" dirty="0">
              <a:solidFill>
                <a:srgbClr val="222268"/>
              </a:solidFill>
              <a:latin typeface="Arial" pitchFamily="34" charset="0"/>
              <a:cs typeface="Arial" pitchFamily="34" charset="0"/>
            </a:endParaRPr>
          </a:p>
          <a:p>
            <a:pPr algn="just" eaLnBrk="1" hangingPunct="1">
              <a:buSzPct val="80000"/>
              <a:buFont typeface="Wingdings" pitchFamily="2" charset="2"/>
              <a:buChar char="q"/>
            </a:pPr>
            <a:endParaRPr lang="tr-TR" altLang="tr-TR" sz="2000" i="0" dirty="0">
              <a:solidFill>
                <a:srgbClr val="222268"/>
              </a:solidFill>
              <a:latin typeface="Arial" pitchFamily="34" charset="0"/>
              <a:cs typeface="Arial" pitchFamily="34" charset="0"/>
            </a:endParaRPr>
          </a:p>
          <a:p>
            <a:pPr eaLnBrk="1" hangingPunct="1">
              <a:buSzPct val="80000"/>
            </a:pPr>
            <a:endParaRPr lang="tr-TR" altLang="tr-TR" sz="2000" i="0" dirty="0">
              <a:solidFill>
                <a:srgbClr val="262673"/>
              </a:solidFill>
              <a:latin typeface="Arial" pitchFamily="34" charset="0"/>
              <a:cs typeface="Arial" pitchFamily="34" charset="0"/>
            </a:endParaRPr>
          </a:p>
        </p:txBody>
      </p:sp>
      <p:sp>
        <p:nvSpPr>
          <p:cNvPr id="7" name="10 Metin kutusu"/>
          <p:cNvSpPr txBox="1"/>
          <p:nvPr/>
        </p:nvSpPr>
        <p:spPr>
          <a:xfrm>
            <a:off x="642757" y="5612169"/>
            <a:ext cx="5436250" cy="71120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marL="90488" lvl="4" eaLnBrk="1" hangingPunct="1">
              <a:buSzPct val="80000"/>
              <a:defRPr/>
            </a:pPr>
            <a:r>
              <a:rPr lang="tr-TR" sz="2000" b="1" i="0" dirty="0">
                <a:solidFill>
                  <a:srgbClr val="000000"/>
                </a:solidFill>
                <a:latin typeface="+mj-lt"/>
                <a:ea typeface="ＭＳ Ｐゴシック" charset="-128"/>
                <a:cs typeface="Tahoma" charset="0"/>
              </a:rPr>
              <a:t>Bütçesi = Katılımcı Ülkelerin Katkı Payları + AB Bütçesinden Tahsisat</a:t>
            </a:r>
          </a:p>
        </p:txBody>
      </p:sp>
      <p:sp>
        <p:nvSpPr>
          <p:cNvPr id="8" name="24 Şeritli Sağ Ok"/>
          <p:cNvSpPr/>
          <p:nvPr/>
        </p:nvSpPr>
        <p:spPr>
          <a:xfrm>
            <a:off x="6225237" y="5813729"/>
            <a:ext cx="1068661" cy="414641"/>
          </a:xfrm>
          <a:prstGeom prst="stripedRightArrow">
            <a:avLst/>
          </a:prstGeom>
          <a:solidFill>
            <a:srgbClr val="FFFFFF">
              <a:lumMod val="6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i="0" kern="0">
              <a:solidFill>
                <a:srgbClr val="000000"/>
              </a:solidFill>
              <a:latin typeface="Arial"/>
              <a:ea typeface="ＭＳ Ｐゴシック" charset="-128"/>
            </a:endParaRPr>
          </a:p>
        </p:txBody>
      </p:sp>
      <p:pic>
        <p:nvPicPr>
          <p:cNvPr id="6152" name="Picture 11" descr="C:\Documents and Settings\acaglayan\Local Settings\Temporary Internet Files\Content.IE5\KQ82RBHH\MCj044132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473700"/>
            <a:ext cx="10461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3" descr="C:\Documents and Settings\acaglayan\Local Settings\Temporary Internet Files\Content.IE5\MKQ8HLPK\MCj0433964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13" y="5862638"/>
            <a:ext cx="5032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Slayt Numarası Yer Tutucusu 1"/>
          <p:cNvSpPr>
            <a:spLocks noGrp="1"/>
          </p:cNvSpPr>
          <p:nvPr>
            <p:ph type="sldNum" sz="quarter" idx="4294967295"/>
          </p:nvPr>
        </p:nvSpPr>
        <p:spPr bwMode="auto">
          <a:xfrm>
            <a:off x="8748713" y="6456363"/>
            <a:ext cx="225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itchFamily="18" charset="0"/>
                <a:cs typeface="Arial" charset="0"/>
              </a:defRPr>
            </a:lvl1pPr>
            <a:lvl2pPr marL="742950" indent="-285750">
              <a:defRPr sz="2400" i="1">
                <a:solidFill>
                  <a:schemeClr val="tx1"/>
                </a:solidFill>
                <a:latin typeface="Times New Roman" pitchFamily="18" charset="0"/>
                <a:cs typeface="Arial" charset="0"/>
              </a:defRPr>
            </a:lvl2pPr>
            <a:lvl3pPr marL="1143000" indent="-228600">
              <a:defRPr sz="2400" i="1">
                <a:solidFill>
                  <a:schemeClr val="tx1"/>
                </a:solidFill>
                <a:latin typeface="Times New Roman" pitchFamily="18" charset="0"/>
                <a:cs typeface="Arial" charset="0"/>
              </a:defRPr>
            </a:lvl3pPr>
            <a:lvl4pPr marL="1600200" indent="-228600">
              <a:defRPr sz="2400" i="1">
                <a:solidFill>
                  <a:schemeClr val="tx1"/>
                </a:solidFill>
                <a:latin typeface="Times New Roman" pitchFamily="18" charset="0"/>
                <a:cs typeface="Arial" charset="0"/>
              </a:defRPr>
            </a:lvl4pPr>
            <a:lvl5pPr marL="2057400" indent="-228600">
              <a:defRPr sz="2400"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i="1">
                <a:solidFill>
                  <a:schemeClr val="tx1"/>
                </a:solidFill>
                <a:latin typeface="Times New Roman" pitchFamily="18" charset="0"/>
                <a:cs typeface="Arial" charset="0"/>
              </a:defRPr>
            </a:lvl9pPr>
          </a:lstStyle>
          <a:p>
            <a:fld id="{1DAE1F4C-E9CA-4078-9273-77382D3760E0}" type="slidenum">
              <a:rPr lang="tr-TR" altLang="en-US" sz="1200" b="1" i="0" smtClean="0">
                <a:solidFill>
                  <a:srgbClr val="0000AC"/>
                </a:solidFill>
              </a:rPr>
              <a:pPr/>
              <a:t>4</a:t>
            </a:fld>
            <a:endParaRPr lang="tr-TR" altLang="en-US" sz="1200" b="1" i="0">
              <a:solidFill>
                <a:srgbClr val="0000AC"/>
              </a:solidFill>
            </a:endParaRPr>
          </a:p>
        </p:txBody>
      </p:sp>
      <p:sp>
        <p:nvSpPr>
          <p:cNvPr id="9" name="Rectangle 14"/>
          <p:cNvSpPr>
            <a:spLocks noChangeArrowheads="1"/>
          </p:cNvSpPr>
          <p:nvPr/>
        </p:nvSpPr>
        <p:spPr bwMode="auto">
          <a:xfrm>
            <a:off x="1339470" y="82584"/>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tr-TR">
              <a:solidFill>
                <a:srgbClr val="000000"/>
              </a:solidFill>
            </a:endParaRPr>
          </a:p>
        </p:txBody>
      </p:sp>
      <p:sp>
        <p:nvSpPr>
          <p:cNvPr id="11" name="Altbilgi Yer Tutucusu 7"/>
          <p:cNvSpPr txBox="1">
            <a:spLocks/>
          </p:cNvSpPr>
          <p:nvPr/>
        </p:nvSpPr>
        <p:spPr>
          <a:xfrm>
            <a:off x="2267744" y="6597352"/>
            <a:ext cx="4968552" cy="254297"/>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Daire Başkanlığı</a:t>
            </a:r>
          </a:p>
        </p:txBody>
      </p:sp>
    </p:spTree>
    <p:extLst>
      <p:ext uri="{BB962C8B-B14F-4D97-AF65-F5344CB8AC3E}">
        <p14:creationId xmlns:p14="http://schemas.microsoft.com/office/powerpoint/2010/main" val="21691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81750"/>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1"/>
          <p:cNvSpPr>
            <a:spLocks noChangeArrowheads="1"/>
          </p:cNvSpPr>
          <p:nvPr/>
        </p:nvSpPr>
        <p:spPr bwMode="auto">
          <a:xfrm>
            <a:off x="8820150" y="6524625"/>
            <a:ext cx="215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0A08CFD7-CED0-4A0B-9FF9-92004F9E8D10}" type="slidenum">
              <a:rPr kumimoji="0" lang="tr-TR" altLang="en-US" sz="1200" b="1" i="0" u="none" strike="noStrike" kern="1200" cap="none" spc="0" normalizeH="0" baseline="0" noProof="0">
                <a:ln>
                  <a:noFill/>
                </a:ln>
                <a:solidFill>
                  <a:srgbClr val="333399"/>
                </a:solidFill>
                <a:effectLst/>
                <a:uLnTx/>
                <a:uFillTx/>
                <a:latin typeface="Georgia"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tr-TR" altLang="en-US" sz="1200" b="1" i="0" u="none" strike="noStrike" kern="1200" cap="none" spc="0" normalizeH="0" baseline="0" noProof="0">
              <a:ln>
                <a:noFill/>
              </a:ln>
              <a:solidFill>
                <a:srgbClr val="333399"/>
              </a:solidFill>
              <a:effectLst/>
              <a:uLnTx/>
              <a:uFillTx/>
              <a:latin typeface="Georgia" pitchFamily="18" charset="0"/>
              <a:ea typeface="+mn-ea"/>
              <a:cs typeface="+mn-cs"/>
            </a:endParaRPr>
          </a:p>
        </p:txBody>
      </p:sp>
      <p:sp>
        <p:nvSpPr>
          <p:cNvPr id="12" name="11 Metin kutusu"/>
          <p:cNvSpPr txBox="1"/>
          <p:nvPr/>
        </p:nvSpPr>
        <p:spPr>
          <a:xfrm>
            <a:off x="1774949" y="144444"/>
            <a:ext cx="6819651"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smtClean="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rPr>
              <a:t>AB </a:t>
            </a:r>
            <a:r>
              <a:rPr kumimoji="0" lang="tr-TR" sz="2800" b="1" i="0" u="none" strike="noStrike" kern="1200" cap="none" spc="0" normalizeH="0" baseline="0" noProof="0" dirty="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rPr>
              <a:t>Programları </a:t>
            </a:r>
            <a:r>
              <a:rPr kumimoji="0" lang="tr-TR" sz="2800" b="1" i="0" u="none" strike="noStrike" kern="1200" cap="none" spc="0" normalizeH="0" baseline="0" noProof="0" dirty="0" smtClean="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rPr>
              <a:t>Kurulu</a:t>
            </a:r>
            <a:endParaRPr kumimoji="0" lang="tr-TR" sz="2800" b="1" i="0" u="none" strike="noStrike" kern="1200" cap="none" spc="0" normalizeH="0" baseline="0" noProof="0" dirty="0">
              <a:ln>
                <a:noFill/>
              </a:ln>
              <a:solidFill>
                <a:srgbClr val="7E0000"/>
              </a:solidFill>
              <a:effectLst>
                <a:outerShdw blurRad="38100" dist="38100" dir="2700000" algn="tl">
                  <a:srgbClr val="000000">
                    <a:alpha val="43137"/>
                  </a:srgbClr>
                </a:outerShdw>
              </a:effectLst>
              <a:uLnTx/>
              <a:uFillTx/>
              <a:latin typeface="Arial"/>
              <a:ea typeface="+mn-ea"/>
              <a:cs typeface="Tahoma" pitchFamily="34" charset="0"/>
            </a:endParaRPr>
          </a:p>
        </p:txBody>
      </p:sp>
      <p:sp>
        <p:nvSpPr>
          <p:cNvPr id="3" name="Dikdörtgen 2"/>
          <p:cNvSpPr/>
          <p:nvPr/>
        </p:nvSpPr>
        <p:spPr>
          <a:xfrm>
            <a:off x="395536" y="1250357"/>
            <a:ext cx="8352928" cy="4478149"/>
          </a:xfrm>
          <a:prstGeom prst="rect">
            <a:avLst/>
          </a:prstGeom>
        </p:spPr>
        <p:txBody>
          <a:bodyPr wrap="square">
            <a:spAutoFit/>
          </a:bodyPr>
          <a:lstStyle/>
          <a:p>
            <a:pPr marL="800100" marR="0" lvl="1" indent="-342900" algn="l" defTabSz="914400" rtl="0" eaLnBrk="0" fontAlgn="base" latinLnBrk="0" hangingPunct="0">
              <a:lnSpc>
                <a:spcPct val="130000"/>
              </a:lnSpc>
              <a:spcBef>
                <a:spcPct val="0"/>
              </a:spcBef>
              <a:spcAft>
                <a:spcPct val="0"/>
              </a:spcAft>
              <a:buClrTx/>
              <a:buSzTx/>
              <a:buFont typeface="Wingdings" panose="05000000000000000000" pitchFamily="2" charset="2"/>
              <a:buChar char="Ø"/>
              <a:tabLst/>
              <a:defRPr/>
            </a:pP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2019/20 </a:t>
            </a:r>
            <a:r>
              <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sayılı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CB Genelgesi uyarınca kurulmuştur, </a:t>
            </a:r>
          </a:p>
          <a:p>
            <a:pPr marL="800100" marR="0" lvl="1" indent="-342900" algn="l" defTabSz="914400" rtl="0" eaLnBrk="0" fontAlgn="base" latinLnBrk="0" hangingPunct="0">
              <a:lnSpc>
                <a:spcPct val="130000"/>
              </a:lnSpc>
              <a:spcBef>
                <a:spcPct val="0"/>
              </a:spcBef>
              <a:spcAft>
                <a:spcPct val="0"/>
              </a:spcAft>
              <a:buClrTx/>
              <a:buSzTx/>
              <a:buFont typeface="Wingdings" panose="05000000000000000000" pitchFamily="2" charset="2"/>
              <a:buChar char="Ø"/>
              <a:tabLst/>
              <a:defRPr/>
            </a:pP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Sekretarya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sym typeface="Wingdings" panose="05000000000000000000" pitchFamily="2" charset="2"/>
              </a:rPr>
              <a:t>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BSDB</a:t>
            </a:r>
            <a:endPar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a:p>
            <a:pPr marL="800100" marR="0" lvl="1" indent="-342900" algn="just" defTabSz="914400" rtl="0" eaLnBrk="0" fontAlgn="base" latinLnBrk="0" hangingPunct="0">
              <a:lnSpc>
                <a:spcPct val="130000"/>
              </a:lnSpc>
              <a:spcBef>
                <a:spcPct val="0"/>
              </a:spcBef>
              <a:spcAft>
                <a:spcPct val="0"/>
              </a:spcAft>
              <a:buClrTx/>
              <a:buSzTx/>
              <a:buFont typeface="Arial" charset="0"/>
              <a:buChar char="•"/>
              <a:tabLst/>
              <a:defRPr/>
            </a:pP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AB Başkanı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sym typeface="Wingdings" panose="05000000000000000000" pitchFamily="2" charset="2"/>
              </a:rPr>
              <a:t></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 </a:t>
            </a:r>
            <a:r>
              <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Birlik Programları Ulusal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Koordinatörüdür,</a:t>
            </a:r>
            <a:endPar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a:p>
            <a:pPr marL="800100" marR="0" lvl="1" indent="-342900" algn="just" defTabSz="914400" rtl="0" eaLnBrk="0" fontAlgn="base" latinLnBrk="0" hangingPunct="0">
              <a:lnSpc>
                <a:spcPct val="130000"/>
              </a:lnSpc>
              <a:spcBef>
                <a:spcPct val="0"/>
              </a:spcBef>
              <a:spcAft>
                <a:spcPct val="0"/>
              </a:spcAft>
              <a:buClrTx/>
              <a:buSzTx/>
              <a:buFont typeface="Arial" charset="0"/>
              <a:buChar char="•"/>
              <a:tabLst/>
              <a:defRPr/>
            </a:pP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İlk toplantı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sym typeface="Wingdings" panose="05000000000000000000" pitchFamily="2" charset="2"/>
              </a:rPr>
              <a:t>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4 </a:t>
            </a:r>
            <a:r>
              <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Şubat </a:t>
            </a:r>
            <a:r>
              <a:rPr kumimoji="0" lang="tr-TR" sz="1800" b="0"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2020: </a:t>
            </a:r>
            <a:r>
              <a:rPr kumimoji="0" lang="tr-TR" sz="18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katılımın muhtemel görüldüğü 11 yeni ve 6 ardıl programla ilgili Çalışma Gruplarının kurulması kararı alınmıştır.</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srgbClr val="222268"/>
                </a:solidFill>
                <a:effectLst/>
                <a:uLnTx/>
                <a:uFillTx/>
                <a:latin typeface="Arial"/>
                <a:ea typeface="ＭＳ Ｐゴシック" panose="020B0600070205080204" pitchFamily="34" charset="-128"/>
                <a:cs typeface="+mn-cs"/>
              </a:rPr>
              <a:t>Görevleri </a:t>
            </a:r>
            <a:endParaRPr kumimoji="0" lang="tr-TR" sz="1600" b="1"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endParaRPr>
          </a:p>
          <a:p>
            <a:pPr marL="285750" marR="0" lvl="0" indent="-285750" algn="just" defTabSz="914400" rtl="0" eaLnBrk="0" fontAlgn="base" latinLnBrk="0" hangingPunct="0">
              <a:lnSpc>
                <a:spcPct val="100000"/>
              </a:lnSpc>
              <a:spcBef>
                <a:spcPct val="0"/>
              </a:spcBef>
              <a:spcAft>
                <a:spcPct val="0"/>
              </a:spcAft>
              <a:buClrTx/>
              <a:buSzTx/>
              <a:buFont typeface="Arial" charset="0"/>
              <a:buChar char="•"/>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Tüm program ve ortak girişimler ile programlama ve uygulama süreçlerine ilişkin çalışmalar yürütür, tedbir alır. </a:t>
            </a:r>
          </a:p>
          <a:p>
            <a:pPr marL="285750" marR="0" lvl="0" indent="-285750" algn="just" defTabSz="914400" rtl="0" eaLnBrk="0" fontAlgn="base" latinLnBrk="0" hangingPunct="0">
              <a:lnSpc>
                <a:spcPct val="100000"/>
              </a:lnSpc>
              <a:spcBef>
                <a:spcPct val="0"/>
              </a:spcBef>
              <a:spcAft>
                <a:spcPct val="0"/>
              </a:spcAft>
              <a:buClrTx/>
              <a:buSzTx/>
              <a:buFont typeface="Arial" charset="0"/>
              <a:buChar char="•"/>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Birlik Programları Ulusal Koordinatörünün önerisi doğrultusunda Koordinatör Kuruluşu tespit ederek yetkilendirir. </a:t>
            </a:r>
          </a:p>
          <a:p>
            <a:pPr marL="285750" marR="0" lvl="0" indent="-285750" algn="just" defTabSz="914400" rtl="0" eaLnBrk="0" fontAlgn="base" latinLnBrk="0" hangingPunct="0">
              <a:lnSpc>
                <a:spcPct val="100000"/>
              </a:lnSpc>
              <a:spcBef>
                <a:spcPct val="0"/>
              </a:spcBef>
              <a:spcAft>
                <a:spcPct val="0"/>
              </a:spcAft>
              <a:buClrTx/>
              <a:buSzTx/>
              <a:buFont typeface="Arial" charset="0"/>
              <a:buChar char="•"/>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Tüm program ve ortak girişimlere katılım talebini değerlendirerek Türkiye’nin katılımına ilişkin nihai kararı verir. </a:t>
            </a:r>
          </a:p>
          <a:p>
            <a:pPr marL="285750" marR="0" lvl="0" indent="-285750" algn="just" defTabSz="914400" rtl="0" eaLnBrk="0" fontAlgn="base" latinLnBrk="0" hangingPunct="0">
              <a:lnSpc>
                <a:spcPct val="100000"/>
              </a:lnSpc>
              <a:spcBef>
                <a:spcPct val="0"/>
              </a:spcBef>
              <a:spcAft>
                <a:spcPct val="0"/>
              </a:spcAft>
              <a:buClrTx/>
              <a:buSzTx/>
              <a:buFont typeface="Arial" charset="0"/>
              <a:buChar char="•"/>
              <a:tabLst/>
              <a:defRPr/>
            </a:pPr>
            <a:r>
              <a:rPr kumimoji="0" lang="tr-TR" sz="1600" b="0" i="0" u="none" strike="noStrike" kern="1200" cap="none" spc="0" normalizeH="0" baseline="0" noProof="0" dirty="0">
                <a:ln>
                  <a:noFill/>
                </a:ln>
                <a:solidFill>
                  <a:srgbClr val="222268"/>
                </a:solidFill>
                <a:effectLst/>
                <a:uLnTx/>
                <a:uFillTx/>
                <a:latin typeface="Arial"/>
                <a:ea typeface="ＭＳ Ｐゴシック" panose="020B0600070205080204" pitchFamily="34" charset="-128"/>
                <a:cs typeface="+mn-cs"/>
              </a:rPr>
              <a:t>Katılım sağlanan program ve ajansları ulusal düzeyde etkin ve koordineli bir şekilde yönetir, yıllık katkı paylarının koordinasyonunu sağlar ve yürütülen programları takip eder. </a:t>
            </a:r>
          </a:p>
        </p:txBody>
      </p:sp>
      <p:sp>
        <p:nvSpPr>
          <p:cNvPr id="4" name="Dikdörtgen 3"/>
          <p:cNvSpPr/>
          <p:nvPr/>
        </p:nvSpPr>
        <p:spPr>
          <a:xfrm>
            <a:off x="1928813" y="6497638"/>
            <a:ext cx="4803427" cy="33337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14">
            <a:extLst>
              <a:ext uri="{FF2B5EF4-FFF2-40B4-BE49-F238E27FC236}">
                <a16:creationId xmlns:a16="http://schemas.microsoft.com/office/drawing/2014/main" id="{94418838-4540-4D6B-9D8E-38E0D5FEE71B}"/>
              </a:ext>
            </a:extLst>
          </p:cNvPr>
          <p:cNvSpPr>
            <a:spLocks noChangeArrowheads="1"/>
          </p:cNvSpPr>
          <p:nvPr/>
        </p:nvSpPr>
        <p:spPr bwMode="auto">
          <a:xfrm>
            <a:off x="1285304" y="84556"/>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3">
            <a:extLst>
              <a:ext uri="{FF2B5EF4-FFF2-40B4-BE49-F238E27FC236}">
                <a16:creationId xmlns:a16="http://schemas.microsoft.com/office/drawing/2014/main" id="{63A6C801-44A0-4394-947B-9A48972E77DA}"/>
              </a:ext>
            </a:extLst>
          </p:cNvPr>
          <p:cNvSpPr txBox="1">
            <a:spLocks/>
          </p:cNvSpPr>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Arial" charset="0"/>
                <a:ea typeface="+mn-ea"/>
                <a:cs typeface="+mn-cs"/>
              </a:rPr>
              <a:t>Birlik Programları ve Sınır Ötesi Daire Başkanlığı</a:t>
            </a:r>
            <a:endPar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5381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solidFill>
                  <a:srgbClr val="6C121F"/>
                </a:solidFill>
                <a:latin typeface="+mj-lt"/>
              </a:rPr>
              <a:t>2014-2020 </a:t>
            </a:r>
            <a:r>
              <a:rPr lang="tr-TR" sz="2800" dirty="0" smtClean="0">
                <a:solidFill>
                  <a:srgbClr val="6C121F"/>
                </a:solidFill>
                <a:latin typeface="+mj-lt"/>
              </a:rPr>
              <a:t>Dönemi </a:t>
            </a:r>
            <a:r>
              <a:rPr lang="tr-TR" sz="2800" dirty="0">
                <a:solidFill>
                  <a:srgbClr val="6C121F"/>
                </a:solidFill>
                <a:latin typeface="+mj-lt"/>
              </a:rPr>
              <a:t>AB </a:t>
            </a:r>
            <a:r>
              <a:rPr lang="tr-TR" sz="2800" dirty="0" smtClean="0">
                <a:solidFill>
                  <a:srgbClr val="6C121F"/>
                </a:solidFill>
                <a:latin typeface="+mj-lt"/>
              </a:rPr>
              <a:t>Programları</a:t>
            </a:r>
            <a:endParaRPr lang="en-GB" sz="2800" dirty="0">
              <a:solidFill>
                <a:srgbClr val="6C121F"/>
              </a:solidFill>
              <a:latin typeface="+mj-lt"/>
            </a:endParaRPr>
          </a:p>
        </p:txBody>
      </p:sp>
      <p:graphicFrame>
        <p:nvGraphicFramePr>
          <p:cNvPr id="4" name="İçerik Yer Tutucusu 3"/>
          <p:cNvGraphicFramePr>
            <a:graphicFrameLocks noGrp="1"/>
          </p:cNvGraphicFramePr>
          <p:nvPr>
            <p:ph idx="4294967295"/>
          </p:nvPr>
        </p:nvGraphicFramePr>
        <p:xfrm>
          <a:off x="9287" y="1700808"/>
          <a:ext cx="8964488" cy="519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4"/>
          <p:cNvSpPr>
            <a:spLocks noChangeArrowheads="1"/>
          </p:cNvSpPr>
          <p:nvPr/>
        </p:nvSpPr>
        <p:spPr bwMode="auto">
          <a:xfrm>
            <a:off x="1270000" y="52911"/>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Metin kutusu 2"/>
          <p:cNvSpPr txBox="1"/>
          <p:nvPr/>
        </p:nvSpPr>
        <p:spPr>
          <a:xfrm>
            <a:off x="30126" y="1237173"/>
            <a:ext cx="8640960" cy="584775"/>
          </a:xfrm>
          <a:prstGeom prst="rect">
            <a:avLst/>
          </a:prstGeom>
          <a:noFill/>
        </p:spPr>
        <p:txBody>
          <a:bodyPr wrap="square" rtlCol="0">
            <a:spAutoFit/>
          </a:bodyPr>
          <a:lstStyle/>
          <a:p>
            <a:pPr marL="0" marR="0" lvl="1" indent="0" algn="just"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222268"/>
                </a:solidFill>
                <a:effectLst/>
                <a:uLnTx/>
                <a:uFillTx/>
                <a:latin typeface="Arial" pitchFamily="34" charset="0"/>
                <a:ea typeface="+mn-ea"/>
                <a:cs typeface="Arial" pitchFamily="34" charset="0"/>
              </a:rPr>
              <a:t>Ulusal düzeyde AB Programların yürütülmesinden sorumlu kurumlar: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22268"/>
              </a:solidFill>
              <a:effectLst/>
              <a:uLnTx/>
              <a:uFillTx/>
              <a:latin typeface="Arial" charset="0"/>
              <a:ea typeface="+mn-ea"/>
              <a:cs typeface="+mn-cs"/>
            </a:endParaRPr>
          </a:p>
        </p:txBody>
      </p:sp>
      <p:sp>
        <p:nvSpPr>
          <p:cNvPr id="8" name="Altbilgi Yer Tutucusu 7"/>
          <p:cNvSpPr>
            <a:spLocks noGrp="1"/>
          </p:cNvSpPr>
          <p:nvPr>
            <p:ph type="ftr" sz="quarter" idx="11"/>
          </p:nvPr>
        </p:nvSpPr>
        <p:spPr>
          <a:xfrm>
            <a:off x="3017168" y="6474055"/>
            <a:ext cx="3536032" cy="365125"/>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dirty="0">
                <a:solidFill>
                  <a:prstClr val="black">
                    <a:tint val="75000"/>
                  </a:prstClr>
                </a:solidFill>
              </a:rPr>
              <a:t>Birlik Programları ve Sınır Ötesi Daire Başkanlığı</a:t>
            </a:r>
            <a:endPar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9" name="Slayt Numarası Yer Tutucusu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tr-TR"/>
            </a:defPPr>
            <a:lvl1pPr algn="r" rtl="0" eaLnBrk="1" fontAlgn="base" hangingPunct="1">
              <a:spcBef>
                <a:spcPct val="0"/>
              </a:spcBef>
              <a:spcAft>
                <a:spcPct val="0"/>
              </a:spcAft>
              <a:defRPr sz="1200" kern="1200">
                <a:solidFill>
                  <a:srgbClr val="898989"/>
                </a:solidFill>
                <a:latin typeface="Arial"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6F174F-C676-40CF-877F-0A52EBB2F489}" type="slidenum">
              <a:rPr lang="tr-TR" smtClean="0"/>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r-TR" sz="1200" b="0" i="0" u="none" strike="noStrike" kern="1200" cap="none" spc="0" normalizeH="0" baseline="0" noProof="0">
              <a:ln>
                <a:noFill/>
              </a:ln>
              <a:solidFill>
                <a:srgbClr val="898989"/>
              </a:solidFill>
              <a:effectLst/>
              <a:uLnTx/>
              <a:uFillTx/>
              <a:latin typeface="Arial" charset="0"/>
              <a:ea typeface="+mn-ea"/>
              <a:cs typeface="Arial" pitchFamily="34" charset="0"/>
            </a:endParaRPr>
          </a:p>
        </p:txBody>
      </p:sp>
      <p:sp>
        <p:nvSpPr>
          <p:cNvPr id="10" name="Rectangle 9">
            <a:extLst>
              <a:ext uri="{FF2B5EF4-FFF2-40B4-BE49-F238E27FC236}">
                <a16:creationId xmlns:a16="http://schemas.microsoft.com/office/drawing/2014/main" id="{8CC12D55-53F9-4A24-9981-69C4227BD7DB}"/>
              </a:ext>
            </a:extLst>
          </p:cNvPr>
          <p:cNvSpPr/>
          <p:nvPr/>
        </p:nvSpPr>
        <p:spPr>
          <a:xfrm>
            <a:off x="2051720" y="2103264"/>
            <a:ext cx="1545565" cy="1436238"/>
          </a:xfrm>
          <a:prstGeom prst="rect">
            <a:avLst/>
          </a:prstGeom>
          <a:blipFill>
            <a:blip r:embed="rId7">
              <a:extLst>
                <a:ext uri="{28A0092B-C50C-407E-A947-70E740481C1C}">
                  <a14:useLocalDpi xmlns:a14="http://schemas.microsoft.com/office/drawing/2010/main" val="0"/>
                </a:ext>
              </a:extLst>
            </a:blip>
            <a:srcRect/>
            <a:stretch>
              <a:fillRect l="-3000" r="-3000"/>
            </a:stretch>
          </a:blipFill>
          <a:scene3d>
            <a:camera prst="orthographicFront"/>
            <a:lightRig rig="chilly" dir="t"/>
          </a:scene3d>
          <a:sp3d z="-25700" extrusionH="63500" contourW="12700" prstMaterial="matte">
            <a:contourClr>
              <a:schemeClr val="lt1"/>
            </a:contourClr>
          </a:sp3d>
        </p:spPr>
        <p:style>
          <a:lnRef idx="0">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nvGrpSpPr>
          <p:cNvPr id="11" name="Group 10">
            <a:extLst>
              <a:ext uri="{FF2B5EF4-FFF2-40B4-BE49-F238E27FC236}">
                <a16:creationId xmlns:a16="http://schemas.microsoft.com/office/drawing/2014/main" id="{6EBA3559-92B0-4964-8544-F15FA963E620}"/>
              </a:ext>
            </a:extLst>
          </p:cNvPr>
          <p:cNvGrpSpPr/>
          <p:nvPr/>
        </p:nvGrpSpPr>
        <p:grpSpPr>
          <a:xfrm>
            <a:off x="2051720" y="3546675"/>
            <a:ext cx="1451853" cy="506185"/>
            <a:chOff x="1353551" y="1737686"/>
            <a:chExt cx="1260842" cy="422557"/>
          </a:xfrm>
          <a:scene3d>
            <a:camera prst="orthographicFront"/>
            <a:lightRig rig="chilly" dir="t"/>
          </a:scene3d>
        </p:grpSpPr>
        <p:sp>
          <p:nvSpPr>
            <p:cNvPr id="12" name="Speech Bubble: Rectangle 11">
              <a:extLst>
                <a:ext uri="{FF2B5EF4-FFF2-40B4-BE49-F238E27FC236}">
                  <a16:creationId xmlns:a16="http://schemas.microsoft.com/office/drawing/2014/main" id="{1A3A0991-C462-4D9D-9011-1744A8849389}"/>
                </a:ext>
              </a:extLst>
            </p:cNvPr>
            <p:cNvSpPr/>
            <p:nvPr/>
          </p:nvSpPr>
          <p:spPr>
            <a:xfrm>
              <a:off x="1353551" y="1737686"/>
              <a:ext cx="1260842" cy="422557"/>
            </a:xfrm>
            <a:prstGeom prst="wedgeRectCallout">
              <a:avLst>
                <a:gd name="adj1" fmla="val 20250"/>
                <a:gd name="adj2" fmla="val -60700"/>
              </a:avLst>
            </a:prstGeom>
            <a:sp3d prstMaterial="translucentPowder">
              <a:bevelT w="127000" h="25400" prst="softRound"/>
            </a:sp3d>
          </p:spPr>
          <p:style>
            <a:lnRef idx="0">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3" name="Speech Bubble: Rectangle 4">
              <a:extLst>
                <a:ext uri="{FF2B5EF4-FFF2-40B4-BE49-F238E27FC236}">
                  <a16:creationId xmlns:a16="http://schemas.microsoft.com/office/drawing/2014/main" id="{2EEFA2C1-A0BB-47C2-B21E-281C92F0F91A}"/>
                </a:ext>
              </a:extLst>
            </p:cNvPr>
            <p:cNvSpPr txBox="1"/>
            <p:nvPr/>
          </p:nvSpPr>
          <p:spPr>
            <a:xfrm>
              <a:off x="1353551" y="1737686"/>
              <a:ext cx="1260842" cy="422557"/>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Font typeface="+mj-lt"/>
                <a:buNone/>
              </a:pPr>
              <a:r>
                <a:rPr lang="tr-TR" sz="1400" b="1" kern="1200" dirty="0"/>
                <a:t>ESC</a:t>
              </a:r>
              <a:br>
                <a:rPr lang="tr-TR" sz="1400" b="1" kern="1200" dirty="0"/>
              </a:br>
              <a:r>
                <a:rPr lang="tr-TR" sz="1100" i="1" dirty="0"/>
                <a:t>(Ulusal Ajans)</a:t>
              </a:r>
            </a:p>
          </p:txBody>
        </p:sp>
      </p:grpSp>
    </p:spTree>
    <p:extLst>
      <p:ext uri="{BB962C8B-B14F-4D97-AF65-F5344CB8AC3E}">
        <p14:creationId xmlns:p14="http://schemas.microsoft.com/office/powerpoint/2010/main" val="2922151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2014-2020 </a:t>
            </a:r>
            <a:r>
              <a:rPr lang="tr-TR" sz="2800" dirty="0" smtClean="0"/>
              <a:t>Dönemi </a:t>
            </a:r>
            <a:r>
              <a:rPr lang="tr-TR" sz="2800" dirty="0"/>
              <a:t>AB </a:t>
            </a:r>
            <a:r>
              <a:rPr lang="tr-TR" sz="2800" dirty="0" smtClean="0"/>
              <a:t>Ajansları</a:t>
            </a:r>
            <a:endParaRPr lang="en-GB" sz="2800" dirty="0"/>
          </a:p>
        </p:txBody>
      </p:sp>
      <p:graphicFrame>
        <p:nvGraphicFramePr>
          <p:cNvPr id="5" name="İçerik Yer Tutucusu 3"/>
          <p:cNvGraphicFramePr>
            <a:graphicFrameLocks/>
          </p:cNvGraphicFramePr>
          <p:nvPr>
            <p:extLst>
              <p:ext uri="{D42A27DB-BD31-4B8C-83A1-F6EECF244321}">
                <p14:modId xmlns:p14="http://schemas.microsoft.com/office/powerpoint/2010/main" val="4289786068"/>
              </p:ext>
            </p:extLst>
          </p:nvPr>
        </p:nvGraphicFramePr>
        <p:xfrm>
          <a:off x="704777" y="1628800"/>
          <a:ext cx="8424936" cy="4392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4"/>
          <p:cNvSpPr>
            <a:spLocks noChangeArrowheads="1"/>
          </p:cNvSpPr>
          <p:nvPr/>
        </p:nvSpPr>
        <p:spPr bwMode="auto">
          <a:xfrm>
            <a:off x="1476375" y="115888"/>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tr-TR">
              <a:solidFill>
                <a:srgbClr val="000000"/>
              </a:solidFill>
            </a:endParaRPr>
          </a:p>
        </p:txBody>
      </p:sp>
      <p:sp>
        <p:nvSpPr>
          <p:cNvPr id="8" name="Slayt Numarası Yer Tutucusu 7"/>
          <p:cNvSpPr>
            <a:spLocks noGrp="1"/>
          </p:cNvSpPr>
          <p:nvPr>
            <p:ph type="sldNum" sz="quarter" idx="12"/>
          </p:nvPr>
        </p:nvSpPr>
        <p:spPr/>
        <p:txBody>
          <a:bodyPr/>
          <a:lstStyle/>
          <a:p>
            <a:pPr>
              <a:defRPr/>
            </a:pPr>
            <a:fld id="{C06F174F-C676-40CF-877F-0A52EBB2F489}" type="slidenum">
              <a:rPr lang="tr-TR" smtClean="0"/>
              <a:pPr>
                <a:defRPr/>
              </a:pPr>
              <a:t>7</a:t>
            </a:fld>
            <a:endParaRPr lang="tr-TR"/>
          </a:p>
        </p:txBody>
      </p:sp>
      <p:sp>
        <p:nvSpPr>
          <p:cNvPr id="9" name="Altbilgi Yer Tutucusu 7"/>
          <p:cNvSpPr txBox="1">
            <a:spLocks/>
          </p:cNvSpPr>
          <p:nvPr/>
        </p:nvSpPr>
        <p:spPr>
          <a:xfrm>
            <a:off x="2627784" y="6350000"/>
            <a:ext cx="4608512" cy="501650"/>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Daire Başkanlığı</a:t>
            </a:r>
          </a:p>
        </p:txBody>
      </p:sp>
    </p:spTree>
    <p:extLst>
      <p:ext uri="{BB962C8B-B14F-4D97-AF65-F5344CB8AC3E}">
        <p14:creationId xmlns:p14="http://schemas.microsoft.com/office/powerpoint/2010/main" val="307662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FC95-010B-43F8-ABBB-21D84F4E580D}"/>
              </a:ext>
            </a:extLst>
          </p:cNvPr>
          <p:cNvSpPr>
            <a:spLocks noGrp="1"/>
          </p:cNvSpPr>
          <p:nvPr>
            <p:ph type="title"/>
          </p:nvPr>
        </p:nvSpPr>
        <p:spPr/>
        <p:txBody>
          <a:bodyPr/>
          <a:lstStyle/>
          <a:p>
            <a:pPr lvl="0" eaLnBrk="1" hangingPunct="1">
              <a:defRPr/>
            </a:pPr>
            <a:r>
              <a:rPr lang="tr-TR" sz="2800" dirty="0">
                <a:solidFill>
                  <a:srgbClr val="6C121F"/>
                </a:solidFill>
                <a:effectLst>
                  <a:outerShdw blurRad="38100" dist="38100" dir="2700000" algn="tl">
                    <a:srgbClr val="000000">
                      <a:alpha val="43137"/>
                    </a:srgbClr>
                  </a:outerShdw>
                </a:effectLst>
                <a:latin typeface="Arial"/>
                <a:ea typeface="ＭＳ Ｐゴシック" charset="-128"/>
              </a:rPr>
              <a:t>AB Programları – Mali Boyut</a:t>
            </a:r>
            <a:br>
              <a:rPr lang="tr-TR" sz="2800" dirty="0">
                <a:solidFill>
                  <a:srgbClr val="6C121F"/>
                </a:solidFill>
                <a:effectLst>
                  <a:outerShdw blurRad="38100" dist="38100" dir="2700000" algn="tl">
                    <a:srgbClr val="000000">
                      <a:alpha val="43137"/>
                    </a:srgbClr>
                  </a:outerShdw>
                </a:effectLst>
                <a:latin typeface="Arial"/>
                <a:ea typeface="ＭＳ Ｐゴシック" charset="-128"/>
              </a:rPr>
            </a:br>
            <a:r>
              <a:rPr lang="tr-TR" sz="2800" dirty="0">
                <a:solidFill>
                  <a:srgbClr val="6C121F"/>
                </a:solidFill>
                <a:effectLst>
                  <a:outerShdw blurRad="38100" dist="38100" dir="2700000" algn="tl">
                    <a:srgbClr val="000000">
                      <a:alpha val="43137"/>
                    </a:srgbClr>
                  </a:outerShdw>
                </a:effectLst>
                <a:latin typeface="Arial"/>
                <a:ea typeface="ＭＳ Ｐゴシック" charset="-128"/>
              </a:rPr>
              <a:t>(2014-2020)</a:t>
            </a:r>
            <a:endParaRPr lang="tr-TR" dirty="0"/>
          </a:p>
        </p:txBody>
      </p:sp>
      <p:sp>
        <p:nvSpPr>
          <p:cNvPr id="3" name="Content Placeholder 2">
            <a:extLst>
              <a:ext uri="{FF2B5EF4-FFF2-40B4-BE49-F238E27FC236}">
                <a16:creationId xmlns:a16="http://schemas.microsoft.com/office/drawing/2014/main" id="{B5B86A68-6C59-44FD-A026-EFBABC943123}"/>
              </a:ext>
            </a:extLst>
          </p:cNvPr>
          <p:cNvSpPr>
            <a:spLocks noGrp="1"/>
          </p:cNvSpPr>
          <p:nvPr>
            <p:ph idx="1"/>
          </p:nvPr>
        </p:nvSpPr>
        <p:spPr/>
        <p:txBody>
          <a:bodyPr/>
          <a:lstStyle/>
          <a:p>
            <a:endParaRPr lang="tr-TR"/>
          </a:p>
        </p:txBody>
      </p:sp>
      <p:sp>
        <p:nvSpPr>
          <p:cNvPr id="4" name="Rectangle 14">
            <a:extLst>
              <a:ext uri="{FF2B5EF4-FFF2-40B4-BE49-F238E27FC236}">
                <a16:creationId xmlns:a16="http://schemas.microsoft.com/office/drawing/2014/main" id="{D307B647-8CAA-4973-B5AC-8D4A72103320}"/>
              </a:ext>
            </a:extLst>
          </p:cNvPr>
          <p:cNvSpPr>
            <a:spLocks noChangeArrowheads="1"/>
          </p:cNvSpPr>
          <p:nvPr/>
        </p:nvSpPr>
        <p:spPr bwMode="auto">
          <a:xfrm>
            <a:off x="1476375" y="68754"/>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Tablo 1">
            <a:extLst>
              <a:ext uri="{FF2B5EF4-FFF2-40B4-BE49-F238E27FC236}">
                <a16:creationId xmlns:a16="http://schemas.microsoft.com/office/drawing/2014/main" id="{140C604C-41A7-45A7-ABBD-C8B138749E14}"/>
              </a:ext>
            </a:extLst>
          </p:cNvPr>
          <p:cNvGraphicFramePr>
            <a:graphicFrameLocks noGrp="1"/>
          </p:cNvGraphicFramePr>
          <p:nvPr>
            <p:extLst>
              <p:ext uri="{D42A27DB-BD31-4B8C-83A1-F6EECF244321}">
                <p14:modId xmlns:p14="http://schemas.microsoft.com/office/powerpoint/2010/main" val="3132054188"/>
              </p:ext>
            </p:extLst>
          </p:nvPr>
        </p:nvGraphicFramePr>
        <p:xfrm>
          <a:off x="305655" y="1146949"/>
          <a:ext cx="8497193" cy="4882792"/>
        </p:xfrm>
        <a:graphic>
          <a:graphicData uri="http://schemas.openxmlformats.org/drawingml/2006/table">
            <a:tbl>
              <a:tblPr firstRow="1" firstCol="1" lastRow="1" bandRow="1">
                <a:tableStyleId>{85BE263C-DBD7-4A20-BB59-AAB30ACAA65A}</a:tableStyleId>
              </a:tblPr>
              <a:tblGrid>
                <a:gridCol w="3168352">
                  <a:extLst>
                    <a:ext uri="{9D8B030D-6E8A-4147-A177-3AD203B41FA5}">
                      <a16:colId xmlns:a16="http://schemas.microsoft.com/office/drawing/2014/main" val="20000"/>
                    </a:ext>
                  </a:extLst>
                </a:gridCol>
                <a:gridCol w="3088926">
                  <a:extLst>
                    <a:ext uri="{9D8B030D-6E8A-4147-A177-3AD203B41FA5}">
                      <a16:colId xmlns:a16="http://schemas.microsoft.com/office/drawing/2014/main" val="1473977143"/>
                    </a:ext>
                  </a:extLst>
                </a:gridCol>
                <a:gridCol w="2239915">
                  <a:extLst>
                    <a:ext uri="{9D8B030D-6E8A-4147-A177-3AD203B41FA5}">
                      <a16:colId xmlns:a16="http://schemas.microsoft.com/office/drawing/2014/main" val="20002"/>
                    </a:ext>
                  </a:extLst>
                </a:gridCol>
              </a:tblGrid>
              <a:tr h="4193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Program Adı</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2014-2020 </a:t>
                      </a:r>
                      <a:r>
                        <a:rPr kumimoji="0" lang="tr-TR" sz="1400" u="none" strike="noStrike" cap="none" normalizeH="0" baseline="0" dirty="0" smtClean="0">
                          <a:ln>
                            <a:noFill/>
                          </a:ln>
                          <a:effectLst/>
                        </a:rPr>
                        <a:t>TR Katılım </a:t>
                      </a:r>
                      <a:r>
                        <a:rPr kumimoji="0" lang="tr-TR" sz="1400" u="none" strike="noStrike" cap="none" normalizeH="0" baseline="0" dirty="0">
                          <a:ln>
                            <a:noFill/>
                          </a:ln>
                          <a:effectLst/>
                        </a:rPr>
                        <a:t>Payı (Avro)</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smtClean="0">
                          <a:ln>
                            <a:noFill/>
                          </a:ln>
                          <a:effectLst/>
                        </a:rPr>
                        <a:t>Program Bütçesi </a:t>
                      </a:r>
                      <a:r>
                        <a:rPr kumimoji="0" lang="tr-TR" sz="1400" u="none" strike="noStrike" cap="none" normalizeH="0" baseline="0" dirty="0">
                          <a:ln>
                            <a:noFill/>
                          </a:ln>
                          <a:effectLst/>
                        </a:rPr>
                        <a:t>(Avro)*</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0"/>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err="1">
                          <a:ln>
                            <a:noFill/>
                          </a:ln>
                          <a:effectLst/>
                        </a:rPr>
                        <a:t>Erasmus</a:t>
                      </a:r>
                      <a:r>
                        <a:rPr kumimoji="0" lang="tr-TR" sz="1400" u="none" strike="noStrike" cap="none" normalizeH="0" baseline="0" dirty="0">
                          <a:ln>
                            <a:noFill/>
                          </a:ln>
                          <a:effectLst/>
                        </a:rPr>
                        <a:t>+</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933 milyon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14.8 milyar</a:t>
                      </a:r>
                      <a:endParaRPr kumimoji="0" lang="tr-TR" sz="14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1"/>
                  </a:ext>
                </a:extLst>
              </a:tr>
              <a:tr h="66082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Avrupa Dayanışma Mekanizması ESC (2019-2020)</a:t>
                      </a:r>
                      <a:endParaRPr kumimoji="0" lang="tr-TR" sz="14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tc>
                  <a:txBody>
                    <a:bodyPr/>
                    <a:lstStyle/>
                    <a:p>
                      <a:pPr algn="ctr"/>
                      <a:r>
                        <a:rPr kumimoji="0" lang="tr-TR" sz="1400" u="none" strike="noStrike" kern="1200" cap="none" normalizeH="0" baseline="0" dirty="0">
                          <a:ln>
                            <a:noFill/>
                          </a:ln>
                          <a:effectLst/>
                        </a:rPr>
                        <a:t>14,6 Milyon</a:t>
                      </a:r>
                      <a:endParaRPr kumimoji="0" lang="tr-TR" sz="1400" u="none" strike="noStrike" kern="1200" cap="none" normalizeH="0" baseline="0" dirty="0">
                        <a:ln>
                          <a:noFill/>
                        </a:ln>
                        <a:solidFill>
                          <a:srgbClr val="002060"/>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400" u="none" strike="noStrike" kern="1200" cap="none" normalizeH="0" baseline="0" dirty="0">
                          <a:ln>
                            <a:noFill/>
                          </a:ln>
                          <a:effectLst/>
                        </a:rPr>
                        <a:t>284,6 milyon</a:t>
                      </a:r>
                      <a:endParaRPr kumimoji="0" lang="tr-TR" sz="14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2681270562"/>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Ufuk 2020</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436 milyon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77 milyar</a:t>
                      </a:r>
                      <a:endParaRPr kumimoji="0" lang="tr-TR" sz="14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2"/>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COSME</a:t>
                      </a:r>
                      <a:endParaRPr kumimoji="0" lang="tr-TR"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68,9 milyon</a:t>
                      </a:r>
                      <a:endParaRPr kumimoji="0" lang="tr-TR" sz="1400" u="none" strike="noStrike" kern="1200" cap="none" normalizeH="0" baseline="0" dirty="0">
                        <a:ln>
                          <a:noFill/>
                        </a:ln>
                        <a:solidFill>
                          <a:schemeClr val="dk1"/>
                        </a:solidFill>
                        <a:effectLst/>
                        <a:latin typeface="+mn-lt"/>
                        <a:ea typeface="+mn-ea"/>
                        <a:cs typeface="+mn-cs"/>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2,3 milyar</a:t>
                      </a:r>
                      <a:endParaRPr kumimoji="0" lang="tr-TR" sz="1400" u="none" strike="noStrike" kern="1200" cap="none" normalizeH="0" baseline="0" dirty="0">
                        <a:ln>
                          <a:noFill/>
                        </a:ln>
                        <a:solidFill>
                          <a:schemeClr val="dk1"/>
                        </a:solidFill>
                        <a:effectLst/>
                        <a:latin typeface="+mn-lt"/>
                        <a:ea typeface="+mn-ea"/>
                        <a:cs typeface="+mn-cs"/>
                      </a:endParaRPr>
                    </a:p>
                  </a:txBody>
                  <a:tcPr marL="71755" marR="71755" marT="71755" marB="71755" anchor="ctr" horzOverflow="overflow"/>
                </a:tc>
                <a:extLst>
                  <a:ext uri="{0D108BD9-81ED-4DB2-BD59-A6C34878D82A}">
                    <a16:rowId xmlns:a16="http://schemas.microsoft.com/office/drawing/2014/main" val="4202878928"/>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b="1" u="none" strike="noStrike" cap="none" normalizeH="0" baseline="0" dirty="0">
                          <a:ln>
                            <a:noFill/>
                          </a:ln>
                          <a:solidFill>
                            <a:schemeClr val="bg1"/>
                          </a:solidFill>
                          <a:effectLst/>
                        </a:rPr>
                        <a:t>İstihdam ve Sosyal Yenilik </a:t>
                      </a:r>
                      <a:r>
                        <a:rPr kumimoji="0" lang="tr-TR" sz="1400" b="1" u="none" strike="noStrike" cap="none" normalizeH="0" baseline="0" dirty="0" err="1">
                          <a:ln>
                            <a:noFill/>
                          </a:ln>
                          <a:solidFill>
                            <a:schemeClr val="bg1"/>
                          </a:solidFill>
                          <a:effectLst/>
                        </a:rPr>
                        <a:t>EaSI</a:t>
                      </a:r>
                      <a:endParaRPr kumimoji="0" lang="tr-TR"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0" u="none" strike="noStrike" cap="none" normalizeH="0" baseline="0" dirty="0">
                          <a:ln>
                            <a:noFill/>
                          </a:ln>
                          <a:solidFill>
                            <a:srgbClr val="282828"/>
                          </a:solidFill>
                          <a:effectLst/>
                        </a:rPr>
                        <a:t>1,2 milyon</a:t>
                      </a:r>
                      <a:endParaRPr kumimoji="0" lang="tr-TR" sz="1400" b="0" i="0" u="none" strike="noStrike" cap="none" normalizeH="0" baseline="0" dirty="0">
                        <a:ln>
                          <a:noFill/>
                        </a:ln>
                        <a:solidFill>
                          <a:srgbClr val="282828"/>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b="0" u="none" strike="noStrike" cap="none" normalizeH="0" baseline="0" dirty="0">
                          <a:ln>
                            <a:noFill/>
                          </a:ln>
                          <a:solidFill>
                            <a:srgbClr val="282828"/>
                          </a:solidFill>
                          <a:effectLst/>
                        </a:rPr>
                        <a:t>919,4 milyon</a:t>
                      </a:r>
                      <a:endParaRPr kumimoji="0" lang="tr-TR" sz="1400" b="0" i="0" u="none" strike="noStrike" cap="none" normalizeH="0" baseline="0" dirty="0">
                        <a:ln>
                          <a:noFill/>
                        </a:ln>
                        <a:solidFill>
                          <a:srgbClr val="282828"/>
                        </a:solidFill>
                        <a:effectLst/>
                        <a:latin typeface="Arial" panose="020B0604020202020204" pitchFamily="34" charset="0"/>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740961496"/>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Gümrükler 2020</a:t>
                      </a:r>
                      <a:endParaRPr kumimoji="0" lang="tr-TR"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1,7 milyon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547,3 milyon</a:t>
                      </a:r>
                      <a:endParaRPr kumimoji="0" lang="tr-TR" sz="14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3"/>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a:ln>
                            <a:noFill/>
                          </a:ln>
                          <a:effectLst/>
                        </a:rPr>
                        <a:t>Fiscalis 2020</a:t>
                      </a:r>
                      <a:endParaRPr kumimoji="0" lang="tr-TR"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805 bin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243,3 milyon</a:t>
                      </a:r>
                      <a:endParaRPr kumimoji="0" lang="tr-TR" sz="1400" u="none" strike="noStrike" kern="1200" cap="none" normalizeH="0" baseline="0" dirty="0">
                        <a:ln>
                          <a:noFill/>
                        </a:ln>
                        <a:solidFill>
                          <a:schemeClr val="dk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4"/>
                  </a:ext>
                </a:extLst>
              </a:tr>
              <a:tr h="5621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Yaratıcı Avrupa </a:t>
                      </a:r>
                      <a:r>
                        <a:rPr kumimoji="0" lang="tr-TR" sz="1200" u="none" strike="noStrike" cap="none" normalizeH="0" baseline="0" dirty="0">
                          <a:ln>
                            <a:noFill/>
                          </a:ln>
                          <a:effectLst/>
                        </a:rPr>
                        <a:t>(Ülkemiz programa katılımını 2016 yılında sonlandırmıştır.)</a:t>
                      </a:r>
                      <a:endParaRPr kumimoji="0" lang="tr-TR" sz="12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5,1 milyon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1,4 milyar</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6"/>
                  </a:ext>
                </a:extLst>
              </a:tr>
              <a:tr h="41932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a:ln>
                            <a:noFill/>
                          </a:ln>
                          <a:effectLst/>
                        </a:rPr>
                        <a:t>Sivil Koruma Mekanizması</a:t>
                      </a:r>
                      <a:endParaRPr kumimoji="0" lang="tr-TR"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950 bin </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cap="none" normalizeH="0" baseline="0" dirty="0">
                          <a:ln>
                            <a:noFill/>
                          </a:ln>
                          <a:effectLst/>
                        </a:rPr>
                        <a:t>368 milyon</a:t>
                      </a:r>
                      <a:endParaRPr kumimoji="0" lang="tr-TR" sz="1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8"/>
                  </a:ext>
                </a:extLst>
              </a:tr>
              <a:tr h="3977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rPr>
                        <a:t>TOPLAM</a:t>
                      </a:r>
                      <a:endParaRPr kumimoji="0" lang="tr-TR" sz="14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sym typeface="Symbol" panose="05050102010706020507" pitchFamily="18" charset="2"/>
                        </a:rPr>
                        <a:t> </a:t>
                      </a:r>
                      <a:r>
                        <a:rPr kumimoji="0" lang="tr-TR" sz="1400" u="none" strike="noStrike" kern="1200" cap="none" normalizeH="0" baseline="0" dirty="0">
                          <a:ln>
                            <a:noFill/>
                          </a:ln>
                          <a:effectLst/>
                        </a:rPr>
                        <a:t>1,6 milyar</a:t>
                      </a:r>
                      <a:endParaRPr kumimoji="0" lang="tr-TR" sz="14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400" u="none" strike="noStrike" kern="1200" cap="none" normalizeH="0" baseline="0" dirty="0">
                          <a:ln>
                            <a:noFill/>
                          </a:ln>
                          <a:effectLst/>
                          <a:sym typeface="Symbol" panose="05050102010706020507" pitchFamily="18" charset="2"/>
                        </a:rPr>
                        <a:t></a:t>
                      </a:r>
                      <a:r>
                        <a:rPr kumimoji="0" lang="tr-TR" sz="1400" u="none" strike="noStrike" kern="1200" cap="none" normalizeH="0" baseline="0" dirty="0">
                          <a:ln>
                            <a:noFill/>
                          </a:ln>
                          <a:effectLst/>
                        </a:rPr>
                        <a:t>97,8 milyar</a:t>
                      </a:r>
                      <a:endParaRPr kumimoji="0" lang="tr-TR" sz="1400" b="1" u="none" strike="noStrike" kern="1200" cap="none" normalizeH="0" baseline="0" dirty="0">
                        <a:ln>
                          <a:noFill/>
                        </a:ln>
                        <a:solidFill>
                          <a:schemeClr val="lt1"/>
                        </a:solidFill>
                        <a:effectLst/>
                        <a:latin typeface="Arial" panose="020B0604020202020204" pitchFamily="34" charset="0"/>
                        <a:ea typeface="+mn-ea"/>
                        <a:cs typeface="Arial" panose="020B0604020202020204" pitchFamily="34" charset="0"/>
                      </a:endParaRPr>
                    </a:p>
                  </a:txBody>
                  <a:tcPr marL="71755" marR="71755" marT="71755" marB="71755" anchor="ctr" horzOverflow="overflow"/>
                </a:tc>
                <a:extLst>
                  <a:ext uri="{0D108BD9-81ED-4DB2-BD59-A6C34878D82A}">
                    <a16:rowId xmlns:a16="http://schemas.microsoft.com/office/drawing/2014/main" val="10009"/>
                  </a:ext>
                </a:extLst>
              </a:tr>
            </a:tbl>
          </a:graphicData>
        </a:graphic>
      </p:graphicFrame>
      <p:sp>
        <p:nvSpPr>
          <p:cNvPr id="6" name="Metin kutusu 2">
            <a:extLst>
              <a:ext uri="{FF2B5EF4-FFF2-40B4-BE49-F238E27FC236}">
                <a16:creationId xmlns:a16="http://schemas.microsoft.com/office/drawing/2014/main" id="{CE8E2AA6-1E2C-4D2C-8CFE-0F375CA8DE71}"/>
              </a:ext>
            </a:extLst>
          </p:cNvPr>
          <p:cNvSpPr txBox="1"/>
          <p:nvPr/>
        </p:nvSpPr>
        <p:spPr>
          <a:xfrm>
            <a:off x="323528" y="6138121"/>
            <a:ext cx="8155521"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srgbClr val="002060"/>
                </a:solidFill>
                <a:effectLst/>
                <a:uLnTx/>
                <a:uFillTx/>
                <a:latin typeface="Arial" charset="0"/>
                <a:ea typeface="+mn-ea"/>
                <a:cs typeface="+mn-cs"/>
              </a:rPr>
              <a:t>*Söz konusu miktar programa katılan bütün ülkelerin kullanımına açık olup yalnızca ülkemize tahsisli değildir.</a:t>
            </a:r>
          </a:p>
        </p:txBody>
      </p:sp>
      <p:sp>
        <p:nvSpPr>
          <p:cNvPr id="7" name="Altbilgi Yer Tutucusu 7">
            <a:extLst>
              <a:ext uri="{FF2B5EF4-FFF2-40B4-BE49-F238E27FC236}">
                <a16:creationId xmlns:a16="http://schemas.microsoft.com/office/drawing/2014/main" id="{5D158F00-16F4-44DF-BAD9-458D9DAA67AD}"/>
              </a:ext>
            </a:extLst>
          </p:cNvPr>
          <p:cNvSpPr txBox="1">
            <a:spLocks/>
          </p:cNvSpPr>
          <p:nvPr/>
        </p:nvSpPr>
        <p:spPr>
          <a:xfrm>
            <a:off x="2627784" y="6377295"/>
            <a:ext cx="4608512" cy="501650"/>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tint val="75000"/>
                  </a:prstClr>
                </a:solidFill>
                <a:effectLst/>
                <a:uLnTx/>
                <a:uFillTx/>
                <a:latin typeface="Arial" charset="0"/>
                <a:ea typeface="+mn-ea"/>
                <a:cs typeface="+mn-cs"/>
              </a:rPr>
              <a:t>Birlik Programları ve Sınır Ötesi işbirliği  Daire Başkanlığı</a:t>
            </a:r>
          </a:p>
        </p:txBody>
      </p:sp>
    </p:spTree>
    <p:extLst>
      <p:ext uri="{BB962C8B-B14F-4D97-AF65-F5344CB8AC3E}">
        <p14:creationId xmlns:p14="http://schemas.microsoft.com/office/powerpoint/2010/main" val="57820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a:extLst>
              <a:ext uri="{FF2B5EF4-FFF2-40B4-BE49-F238E27FC236}">
                <a16:creationId xmlns:a16="http://schemas.microsoft.com/office/drawing/2014/main" id="{1AEA75D4-1938-4BAF-A45A-C48DE0A0FCE6}"/>
              </a:ext>
            </a:extLst>
          </p:cNvPr>
          <p:cNvGraphicFramePr>
            <a:graphicFrameLocks noGrp="1"/>
          </p:cNvGraphicFramePr>
          <p:nvPr>
            <p:extLst>
              <p:ext uri="{D42A27DB-BD31-4B8C-83A1-F6EECF244321}">
                <p14:modId xmlns:p14="http://schemas.microsoft.com/office/powerpoint/2010/main" val="2646083275"/>
              </p:ext>
            </p:extLst>
          </p:nvPr>
        </p:nvGraphicFramePr>
        <p:xfrm>
          <a:off x="179512" y="1916832"/>
          <a:ext cx="8568951" cy="2399000"/>
        </p:xfrm>
        <a:graphic>
          <a:graphicData uri="http://schemas.openxmlformats.org/drawingml/2006/table">
            <a:tbl>
              <a:tblPr firstRow="1" firstCol="1" bandRow="1">
                <a:tableStyleId>{6E25E649-3F16-4E02-A733-19D2CDBF48F0}</a:tableStyleId>
              </a:tblPr>
              <a:tblGrid>
                <a:gridCol w="1551277">
                  <a:extLst>
                    <a:ext uri="{9D8B030D-6E8A-4147-A177-3AD203B41FA5}">
                      <a16:colId xmlns:a16="http://schemas.microsoft.com/office/drawing/2014/main" val="1610321285"/>
                    </a:ext>
                  </a:extLst>
                </a:gridCol>
                <a:gridCol w="980107">
                  <a:extLst>
                    <a:ext uri="{9D8B030D-6E8A-4147-A177-3AD203B41FA5}">
                      <a16:colId xmlns:a16="http://schemas.microsoft.com/office/drawing/2014/main" val="3469043201"/>
                    </a:ext>
                  </a:extLst>
                </a:gridCol>
                <a:gridCol w="1141024">
                  <a:extLst>
                    <a:ext uri="{9D8B030D-6E8A-4147-A177-3AD203B41FA5}">
                      <a16:colId xmlns:a16="http://schemas.microsoft.com/office/drawing/2014/main" val="3920280608"/>
                    </a:ext>
                  </a:extLst>
                </a:gridCol>
                <a:gridCol w="1008112">
                  <a:extLst>
                    <a:ext uri="{9D8B030D-6E8A-4147-A177-3AD203B41FA5}">
                      <a16:colId xmlns:a16="http://schemas.microsoft.com/office/drawing/2014/main" val="3521390169"/>
                    </a:ext>
                  </a:extLst>
                </a:gridCol>
                <a:gridCol w="945902">
                  <a:extLst>
                    <a:ext uri="{9D8B030D-6E8A-4147-A177-3AD203B41FA5}">
                      <a16:colId xmlns:a16="http://schemas.microsoft.com/office/drawing/2014/main" val="3661190778"/>
                    </a:ext>
                  </a:extLst>
                </a:gridCol>
                <a:gridCol w="1142330">
                  <a:extLst>
                    <a:ext uri="{9D8B030D-6E8A-4147-A177-3AD203B41FA5}">
                      <a16:colId xmlns:a16="http://schemas.microsoft.com/office/drawing/2014/main" val="3931497108"/>
                    </a:ext>
                  </a:extLst>
                </a:gridCol>
                <a:gridCol w="792088">
                  <a:extLst>
                    <a:ext uri="{9D8B030D-6E8A-4147-A177-3AD203B41FA5}">
                      <a16:colId xmlns:a16="http://schemas.microsoft.com/office/drawing/2014/main" val="3197682711"/>
                    </a:ext>
                  </a:extLst>
                </a:gridCol>
                <a:gridCol w="1008111">
                  <a:extLst>
                    <a:ext uri="{9D8B030D-6E8A-4147-A177-3AD203B41FA5}">
                      <a16:colId xmlns:a16="http://schemas.microsoft.com/office/drawing/2014/main" val="1538714680"/>
                    </a:ext>
                  </a:extLst>
                </a:gridCol>
              </a:tblGrid>
              <a:tr h="910204">
                <a:tc>
                  <a:txBody>
                    <a:bodyPr/>
                    <a:lstStyle/>
                    <a:p>
                      <a:r>
                        <a:rPr lang="tr-TR" sz="1100" dirty="0"/>
                        <a:t>PROGRAM ADI</a:t>
                      </a:r>
                    </a:p>
                  </a:txBody>
                  <a:tcPr anchor="ctr"/>
                </a:tc>
                <a:tc>
                  <a:txBody>
                    <a:bodyPr/>
                    <a:lstStyle/>
                    <a:p>
                      <a:pPr algn="ctr"/>
                      <a:r>
                        <a:rPr lang="tr-TR" sz="1100" dirty="0"/>
                        <a:t>FON MİKTARI</a:t>
                      </a:r>
                    </a:p>
                    <a:p>
                      <a:pPr algn="ctr"/>
                      <a:r>
                        <a:rPr lang="tr-TR" sz="1100" dirty="0"/>
                        <a:t>(AB Toplamı)</a:t>
                      </a:r>
                    </a:p>
                  </a:txBody>
                  <a:tcPr anchor="ctr"/>
                </a:tc>
                <a:tc>
                  <a:txBody>
                    <a:bodyPr/>
                    <a:lstStyle/>
                    <a:p>
                      <a:pPr algn="ctr"/>
                      <a:r>
                        <a:rPr lang="tr-TR" sz="1100" dirty="0"/>
                        <a:t>TOPLAM KATILIM PAYI</a:t>
                      </a:r>
                    </a:p>
                  </a:txBody>
                  <a:tcPr anchor="ctr"/>
                </a:tc>
                <a:tc>
                  <a:txBody>
                    <a:bodyPr/>
                    <a:lstStyle/>
                    <a:p>
                      <a:pPr algn="ctr"/>
                      <a:r>
                        <a:rPr lang="tr-TR" sz="1100" dirty="0"/>
                        <a:t>ULUSAL KATKI</a:t>
                      </a:r>
                    </a:p>
                  </a:txBody>
                  <a:tcPr anchor="ctr"/>
                </a:tc>
                <a:tc>
                  <a:txBody>
                    <a:bodyPr/>
                    <a:lstStyle/>
                    <a:p>
                      <a:pPr algn="ctr"/>
                      <a:r>
                        <a:rPr lang="tr-TR" sz="1100" dirty="0"/>
                        <a:t>IPA</a:t>
                      </a:r>
                    </a:p>
                  </a:txBody>
                  <a:tcPr anchor="ctr"/>
                </a:tc>
                <a:tc>
                  <a:txBody>
                    <a:bodyPr/>
                    <a:lstStyle/>
                    <a:p>
                      <a:pPr algn="ctr"/>
                      <a:r>
                        <a:rPr lang="tr-TR" sz="1100" dirty="0"/>
                        <a:t>GERİ DÖNÜŞ MİKTARI</a:t>
                      </a:r>
                    </a:p>
                  </a:txBody>
                  <a:tcPr anchor="ctr"/>
                </a:tc>
                <a:tc>
                  <a:txBody>
                    <a:bodyPr/>
                    <a:lstStyle/>
                    <a:p>
                      <a:pPr algn="ctr"/>
                      <a:r>
                        <a:rPr lang="tr-TR" sz="1100" dirty="0"/>
                        <a:t>TOPLAM GERİ DÖNÜŞ ORANI</a:t>
                      </a:r>
                    </a:p>
                  </a:txBody>
                  <a:tcPr anchor="ctr"/>
                </a:tc>
                <a:tc>
                  <a:txBody>
                    <a:bodyPr/>
                    <a:lstStyle/>
                    <a:p>
                      <a:pPr algn="ctr"/>
                      <a:r>
                        <a:rPr lang="tr-TR" sz="1100" dirty="0"/>
                        <a:t>SORUMLU KURULUŞ</a:t>
                      </a:r>
                    </a:p>
                  </a:txBody>
                  <a:tcPr anchor="ctr"/>
                </a:tc>
                <a:extLst>
                  <a:ext uri="{0D108BD9-81ED-4DB2-BD59-A6C34878D82A}">
                    <a16:rowId xmlns:a16="http://schemas.microsoft.com/office/drawing/2014/main" val="1786875232"/>
                  </a:ext>
                </a:extLst>
              </a:tr>
              <a:tr h="279121">
                <a:tc>
                  <a:txBody>
                    <a:bodyPr/>
                    <a:lstStyle/>
                    <a:p>
                      <a:pPr>
                        <a:lnSpc>
                          <a:spcPct val="107000"/>
                        </a:lnSpc>
                        <a:spcAft>
                          <a:spcPts val="0"/>
                        </a:spcAft>
                      </a:pPr>
                      <a:r>
                        <a:rPr lang="tr-TR" sz="1100" kern="1200" dirty="0">
                          <a:effectLst/>
                        </a:rPr>
                        <a:t>UFUK 2020 </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ts val="1925"/>
                        </a:lnSpc>
                        <a:spcAft>
                          <a:spcPts val="0"/>
                        </a:spcAft>
                      </a:pPr>
                      <a:r>
                        <a:rPr lang="tr-TR" sz="1050" dirty="0">
                          <a:effectLst/>
                        </a:rPr>
                        <a:t>77 Milyar €</a:t>
                      </a:r>
                      <a:endParaRPr lang="tr-TR" sz="1000" dirty="0">
                        <a:effectLst/>
                        <a:latin typeface="Times New Roman" panose="02020603050405020304" pitchFamily="18" charset="0"/>
                        <a:ea typeface="Calibri" panose="020F0502020204030204" pitchFamily="34" charset="0"/>
                      </a:endParaRPr>
                    </a:p>
                  </a:txBody>
                  <a:tcPr anchor="ctr"/>
                </a:tc>
                <a:tc>
                  <a:txBody>
                    <a:bodyPr/>
                    <a:lstStyle/>
                    <a:p>
                      <a:pPr algn="ctr">
                        <a:lnSpc>
                          <a:spcPts val="1925"/>
                        </a:lnSpc>
                        <a:spcAft>
                          <a:spcPts val="0"/>
                        </a:spcAft>
                      </a:pPr>
                      <a:r>
                        <a:rPr lang="tr-TR" sz="1050" dirty="0">
                          <a:effectLst/>
                        </a:rPr>
                        <a:t>359.821.504,82 €</a:t>
                      </a:r>
                      <a:endParaRPr lang="tr-TR" sz="1000" dirty="0">
                        <a:effectLst/>
                        <a:latin typeface="Times New Roman" panose="02020603050405020304" pitchFamily="18" charset="0"/>
                        <a:ea typeface="Calibri" panose="020F0502020204030204" pitchFamily="34" charset="0"/>
                      </a:endParaRPr>
                    </a:p>
                  </a:txBody>
                  <a:tcPr anchor="ctr"/>
                </a:tc>
                <a:tc>
                  <a:txBody>
                    <a:bodyPr/>
                    <a:lstStyle/>
                    <a:p>
                      <a:pPr algn="ctr" fontAlgn="t">
                        <a:lnSpc>
                          <a:spcPts val="1925"/>
                        </a:lnSpc>
                        <a:spcAft>
                          <a:spcPts val="0"/>
                        </a:spcAft>
                      </a:pPr>
                      <a:r>
                        <a:rPr lang="tr-TR" sz="1050" dirty="0">
                          <a:effectLst/>
                        </a:rPr>
                        <a:t>265.808.553,41 €</a:t>
                      </a:r>
                      <a:endParaRPr lang="tr-TR" sz="10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fontAlgn="t">
                        <a:lnSpc>
                          <a:spcPts val="1925"/>
                        </a:lnSpc>
                        <a:spcAft>
                          <a:spcPts val="0"/>
                        </a:spcAft>
                      </a:pPr>
                      <a:r>
                        <a:rPr lang="tr-TR" sz="1050" dirty="0">
                          <a:effectLst/>
                        </a:rPr>
                        <a:t>94.012.951,41 €</a:t>
                      </a:r>
                      <a:endParaRPr lang="tr-TR" sz="1000" dirty="0">
                        <a:effectLst/>
                        <a:latin typeface="Times New Roman" panose="02020603050405020304" pitchFamily="18" charset="0"/>
                        <a:ea typeface="Calibri" panose="020F0502020204030204" pitchFamily="34" charset="0"/>
                      </a:endParaRPr>
                    </a:p>
                  </a:txBody>
                  <a:tcPr marL="9525" marR="9525" marT="9525" marB="0" anchor="ctr"/>
                </a:tc>
                <a:tc>
                  <a:txBody>
                    <a:bodyPr/>
                    <a:lstStyle/>
                    <a:p>
                      <a:pPr algn="ctr">
                        <a:lnSpc>
                          <a:spcPts val="1925"/>
                        </a:lnSpc>
                        <a:spcAft>
                          <a:spcPts val="0"/>
                        </a:spcAft>
                      </a:pPr>
                      <a:r>
                        <a:rPr lang="tr-TR" sz="1050" dirty="0">
                          <a:effectLst/>
                        </a:rPr>
                        <a:t>230.414.002,90 €</a:t>
                      </a:r>
                      <a:endParaRPr lang="tr-TR" sz="1000" dirty="0">
                        <a:effectLst/>
                        <a:latin typeface="Times New Roman" panose="02020603050405020304" pitchFamily="18" charset="0"/>
                        <a:ea typeface="Calibri" panose="020F0502020204030204" pitchFamily="34" charset="0"/>
                      </a:endParaRPr>
                    </a:p>
                  </a:txBody>
                  <a:tcPr anchor="ctr"/>
                </a:tc>
                <a:tc>
                  <a:txBody>
                    <a:bodyPr/>
                    <a:lstStyle/>
                    <a:p>
                      <a:pPr algn="ctr">
                        <a:lnSpc>
                          <a:spcPts val="1925"/>
                        </a:lnSpc>
                        <a:spcAft>
                          <a:spcPts val="0"/>
                        </a:spcAft>
                      </a:pPr>
                      <a:r>
                        <a:rPr lang="tr-TR" sz="1050" b="1" dirty="0">
                          <a:solidFill>
                            <a:srgbClr val="6C121F"/>
                          </a:solidFill>
                          <a:effectLst/>
                        </a:rPr>
                        <a:t>%86.68</a:t>
                      </a:r>
                      <a:endParaRPr lang="tr-TR" sz="1000" b="1" dirty="0">
                        <a:solidFill>
                          <a:srgbClr val="6C121F"/>
                        </a:solidFill>
                        <a:effectLst/>
                        <a:latin typeface="Times New Roman" panose="02020603050405020304" pitchFamily="18" charset="0"/>
                        <a:ea typeface="Calibri" panose="020F0502020204030204" pitchFamily="34" charset="0"/>
                      </a:endParaRPr>
                    </a:p>
                  </a:txBody>
                  <a:tcPr anchor="ctr"/>
                </a:tc>
                <a:tc>
                  <a:txBody>
                    <a:bodyPr/>
                    <a:lstStyle/>
                    <a:p>
                      <a:pPr algn="ctr">
                        <a:lnSpc>
                          <a:spcPct val="107000"/>
                        </a:lnSpc>
                        <a:spcAft>
                          <a:spcPts val="0"/>
                        </a:spcAft>
                      </a:pPr>
                      <a:r>
                        <a:rPr lang="tr-TR" sz="1100" kern="1200" dirty="0">
                          <a:effectLst/>
                        </a:rPr>
                        <a:t>TÜBİTAK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43123277"/>
                  </a:ext>
                </a:extLst>
              </a:tr>
              <a:tr h="432969">
                <a:tc>
                  <a:txBody>
                    <a:bodyPr/>
                    <a:lstStyle/>
                    <a:p>
                      <a:pPr>
                        <a:lnSpc>
                          <a:spcPct val="107000"/>
                        </a:lnSpc>
                        <a:spcAft>
                          <a:spcPts val="0"/>
                        </a:spcAft>
                      </a:pPr>
                      <a:r>
                        <a:rPr lang="tr-TR" sz="1100" kern="1200" dirty="0">
                          <a:effectLst/>
                        </a:rPr>
                        <a:t>ERASMUS + </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tr-TR" sz="1050" kern="1200" dirty="0">
                          <a:effectLst/>
                        </a:rPr>
                        <a:t>14,7 Milyar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tr-TR" sz="1050" kern="1200" dirty="0">
                          <a:effectLst/>
                        </a:rPr>
                        <a:t>663.000.000 €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tr-TR" sz="1050" kern="1200">
                          <a:effectLst/>
                        </a:rPr>
                        <a:t>352.000.000 €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fontAlgn="t">
                        <a:lnSpc>
                          <a:spcPct val="107000"/>
                        </a:lnSpc>
                        <a:spcAft>
                          <a:spcPts val="0"/>
                        </a:spcAft>
                      </a:pPr>
                      <a:r>
                        <a:rPr lang="en-GB" sz="1050" kern="1200">
                          <a:effectLst/>
                        </a:rPr>
                        <a:t>  311.000.000  </a:t>
                      </a:r>
                      <a:r>
                        <a:rPr lang="tr-TR" sz="1050" kern="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fontAlgn="t">
                        <a:lnSpc>
                          <a:spcPct val="107000"/>
                        </a:lnSpc>
                        <a:spcAft>
                          <a:spcPts val="0"/>
                        </a:spcAft>
                      </a:pPr>
                      <a:r>
                        <a:rPr lang="en-GB" sz="1050" kern="1200" dirty="0">
                          <a:effectLst/>
                        </a:rPr>
                        <a:t>536,573,524 €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tr-TR" sz="1050" b="1" kern="1200" dirty="0">
                          <a:solidFill>
                            <a:srgbClr val="6C121F"/>
                          </a:solidFill>
                          <a:effectLst/>
                        </a:rPr>
                        <a:t>%80,93</a:t>
                      </a:r>
                      <a:endParaRPr lang="tr-TR" sz="1100" b="1" dirty="0">
                        <a:solidFill>
                          <a:srgbClr val="6C121F"/>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tr-TR" sz="1100" kern="1200" dirty="0">
                          <a:effectLst/>
                        </a:rPr>
                        <a:t>Türkiye Ulusal Ajansı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5560825"/>
                  </a:ext>
                </a:extLst>
              </a:tr>
              <a:tr h="279121">
                <a:tc>
                  <a:txBody>
                    <a:bodyPr/>
                    <a:lstStyle/>
                    <a:p>
                      <a:pPr>
                        <a:lnSpc>
                          <a:spcPct val="107000"/>
                        </a:lnSpc>
                        <a:spcAft>
                          <a:spcPts val="0"/>
                        </a:spcAft>
                      </a:pPr>
                      <a:r>
                        <a:rPr lang="tr-TR" sz="1100" kern="1200" dirty="0">
                          <a:effectLst/>
                        </a:rPr>
                        <a:t>COSME</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5000"/>
                        </a:lnSpc>
                        <a:spcAft>
                          <a:spcPts val="800"/>
                        </a:spcAft>
                      </a:pPr>
                      <a:r>
                        <a:rPr lang="tr-TR" sz="1050">
                          <a:effectLst/>
                        </a:rPr>
                        <a:t>2,3 Milyar €</a:t>
                      </a:r>
                      <a:endParaRPr lang="tr-TR" sz="1100">
                        <a:effectLst/>
                        <a:latin typeface="Calibri" panose="020F0502020204030204" pitchFamily="34" charset="0"/>
                        <a:ea typeface="Calibri" panose="020F0502020204030204" pitchFamily="34" charset="0"/>
                      </a:endParaRPr>
                    </a:p>
                  </a:txBody>
                  <a:tcPr anchor="ctr"/>
                </a:tc>
                <a:tc>
                  <a:txBody>
                    <a:bodyPr/>
                    <a:lstStyle/>
                    <a:p>
                      <a:pPr algn="ctr">
                        <a:lnSpc>
                          <a:spcPct val="105000"/>
                        </a:lnSpc>
                        <a:spcAft>
                          <a:spcPts val="800"/>
                        </a:spcAft>
                      </a:pPr>
                      <a:r>
                        <a:rPr lang="tr-TR" sz="1050">
                          <a:effectLst/>
                        </a:rPr>
                        <a:t>59.097.678 € </a:t>
                      </a:r>
                      <a:endParaRPr lang="tr-TR" sz="1100">
                        <a:effectLst/>
                        <a:latin typeface="Calibri" panose="020F0502020204030204" pitchFamily="34" charset="0"/>
                        <a:ea typeface="Calibri" panose="020F0502020204030204" pitchFamily="34" charset="0"/>
                      </a:endParaRPr>
                    </a:p>
                  </a:txBody>
                  <a:tcPr anchor="ctr"/>
                </a:tc>
                <a:tc>
                  <a:txBody>
                    <a:bodyPr/>
                    <a:lstStyle/>
                    <a:p>
                      <a:pPr algn="ctr" fontAlgn="t">
                        <a:lnSpc>
                          <a:spcPct val="105000"/>
                        </a:lnSpc>
                        <a:spcAft>
                          <a:spcPts val="800"/>
                        </a:spcAft>
                      </a:pPr>
                      <a:r>
                        <a:rPr lang="tr-TR" sz="1050">
                          <a:effectLst/>
                        </a:rPr>
                        <a:t>43</a:t>
                      </a:r>
                      <a:r>
                        <a:rPr lang="en-GB" sz="1050">
                          <a:effectLst/>
                        </a:rPr>
                        <a:t>.</a:t>
                      </a:r>
                      <a:r>
                        <a:rPr lang="tr-TR" sz="1050">
                          <a:effectLst/>
                        </a:rPr>
                        <a:t>266.311 €</a:t>
                      </a:r>
                      <a:endParaRPr lang="tr-TR" sz="1100">
                        <a:effectLst/>
                        <a:latin typeface="Calibri" panose="020F0502020204030204" pitchFamily="34" charset="0"/>
                        <a:ea typeface="Calibri" panose="020F0502020204030204" pitchFamily="34" charset="0"/>
                      </a:endParaRPr>
                    </a:p>
                  </a:txBody>
                  <a:tcPr marL="9525" marR="9525" marT="9525" marB="0" anchor="ctr"/>
                </a:tc>
                <a:tc>
                  <a:txBody>
                    <a:bodyPr/>
                    <a:lstStyle/>
                    <a:p>
                      <a:pPr algn="ctr" fontAlgn="t">
                        <a:lnSpc>
                          <a:spcPct val="105000"/>
                        </a:lnSpc>
                        <a:spcAft>
                          <a:spcPts val="800"/>
                        </a:spcAft>
                      </a:pPr>
                      <a:r>
                        <a:rPr lang="en-GB" sz="1050">
                          <a:effectLst/>
                        </a:rPr>
                        <a:t>1</a:t>
                      </a:r>
                      <a:r>
                        <a:rPr lang="tr-TR" sz="1050">
                          <a:effectLst/>
                        </a:rPr>
                        <a:t>5</a:t>
                      </a:r>
                      <a:r>
                        <a:rPr lang="en-GB" sz="1050">
                          <a:effectLst/>
                        </a:rPr>
                        <a:t>.</a:t>
                      </a:r>
                      <a:r>
                        <a:rPr lang="tr-TR" sz="1050">
                          <a:effectLst/>
                        </a:rPr>
                        <a:t>831</a:t>
                      </a:r>
                      <a:r>
                        <a:rPr lang="en-GB" sz="1050">
                          <a:effectLst/>
                        </a:rPr>
                        <a:t>.3</a:t>
                      </a:r>
                      <a:r>
                        <a:rPr lang="tr-TR" sz="1050">
                          <a:effectLst/>
                        </a:rPr>
                        <a:t>67 €</a:t>
                      </a:r>
                      <a:endParaRPr lang="tr-TR" sz="1100">
                        <a:effectLst/>
                        <a:latin typeface="Calibri" panose="020F0502020204030204" pitchFamily="34" charset="0"/>
                        <a:ea typeface="Calibri" panose="020F0502020204030204" pitchFamily="34" charset="0"/>
                      </a:endParaRPr>
                    </a:p>
                  </a:txBody>
                  <a:tcPr marL="9525" marR="9525" marT="9525" marB="0" anchor="ctr"/>
                </a:tc>
                <a:tc>
                  <a:txBody>
                    <a:bodyPr/>
                    <a:lstStyle/>
                    <a:p>
                      <a:pPr algn="ctr">
                        <a:lnSpc>
                          <a:spcPct val="105000"/>
                        </a:lnSpc>
                        <a:spcAft>
                          <a:spcPts val="800"/>
                        </a:spcAft>
                      </a:pPr>
                      <a:r>
                        <a:rPr lang="tr-TR" sz="1050">
                          <a:effectLst/>
                        </a:rPr>
                        <a:t>45.640.959 €</a:t>
                      </a:r>
                      <a:endParaRPr lang="tr-TR" sz="1100">
                        <a:effectLst/>
                        <a:latin typeface="Calibri" panose="020F0502020204030204" pitchFamily="34" charset="0"/>
                        <a:ea typeface="Calibri" panose="020F0502020204030204" pitchFamily="34" charset="0"/>
                      </a:endParaRPr>
                    </a:p>
                  </a:txBody>
                  <a:tcPr anchor="ctr"/>
                </a:tc>
                <a:tc>
                  <a:txBody>
                    <a:bodyPr/>
                    <a:lstStyle/>
                    <a:p>
                      <a:pPr algn="ctr">
                        <a:lnSpc>
                          <a:spcPct val="105000"/>
                        </a:lnSpc>
                        <a:spcAft>
                          <a:spcPts val="800"/>
                        </a:spcAft>
                      </a:pPr>
                      <a:r>
                        <a:rPr lang="tr-TR" sz="1050" b="1" dirty="0">
                          <a:solidFill>
                            <a:srgbClr val="6C121F"/>
                          </a:solidFill>
                          <a:effectLst/>
                        </a:rPr>
                        <a:t>% 105,5</a:t>
                      </a:r>
                      <a:endParaRPr lang="tr-TR" sz="1100" b="1" dirty="0">
                        <a:solidFill>
                          <a:srgbClr val="6C121F"/>
                        </a:solidFill>
                        <a:effectLst/>
                        <a:latin typeface="Calibri" panose="020F0502020204030204" pitchFamily="34" charset="0"/>
                        <a:ea typeface="Calibri" panose="020F0502020204030204" pitchFamily="34" charset="0"/>
                      </a:endParaRPr>
                    </a:p>
                  </a:txBody>
                  <a:tcPr anchor="ctr"/>
                </a:tc>
                <a:tc>
                  <a:txBody>
                    <a:bodyPr/>
                    <a:lstStyle/>
                    <a:p>
                      <a:pPr algn="ctr">
                        <a:lnSpc>
                          <a:spcPct val="107000"/>
                        </a:lnSpc>
                        <a:spcAft>
                          <a:spcPts val="0"/>
                        </a:spcAft>
                      </a:pPr>
                      <a:r>
                        <a:rPr lang="tr-TR" sz="1100" kern="1200" dirty="0">
                          <a:effectLst/>
                        </a:rPr>
                        <a:t>KOSGEB</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26264628"/>
                  </a:ext>
                </a:extLst>
              </a:tr>
              <a:tr h="417799">
                <a:tc>
                  <a:txBody>
                    <a:bodyPr/>
                    <a:lstStyle/>
                    <a:p>
                      <a:r>
                        <a:rPr lang="tr-TR" sz="1100" dirty="0"/>
                        <a:t>İstihdam ve Sosyal Yenilik Programı (</a:t>
                      </a:r>
                      <a:r>
                        <a:rPr lang="tr-TR" sz="1100" dirty="0" err="1"/>
                        <a:t>EaSI</a:t>
                      </a:r>
                      <a:r>
                        <a:rPr lang="tr-TR" sz="1100" dirty="0"/>
                        <a:t>)</a:t>
                      </a:r>
                      <a:endParaRPr lang="tr-TR" sz="1100" b="1" dirty="0"/>
                    </a:p>
                  </a:txBody>
                  <a:tcPr anchor="ctr"/>
                </a:tc>
                <a:tc>
                  <a:txBody>
                    <a:bodyPr/>
                    <a:lstStyle/>
                    <a:p>
                      <a:pPr algn="ctr"/>
                      <a:r>
                        <a:rPr lang="tr-TR" sz="1050" dirty="0"/>
                        <a:t>919 Milyon €</a:t>
                      </a:r>
                    </a:p>
                  </a:txBody>
                  <a:tcPr anchor="ctr"/>
                </a:tc>
                <a:tc>
                  <a:txBody>
                    <a:bodyPr/>
                    <a:lstStyle/>
                    <a:p>
                      <a:pPr algn="ctr"/>
                      <a:r>
                        <a:rPr lang="tr-TR" sz="1050" dirty="0"/>
                        <a:t>1.000.000 €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kern="1200" dirty="0"/>
                        <a:t>570.000 €</a:t>
                      </a:r>
                      <a:endParaRPr lang="tr-TR" sz="1050" kern="1200" dirty="0">
                        <a:solidFill>
                          <a:schemeClr val="dk1"/>
                        </a:solidFill>
                        <a:latin typeface="+mn-lt"/>
                        <a:ea typeface="+mn-ea"/>
                        <a:cs typeface="+mn-cs"/>
                      </a:endParaRPr>
                    </a:p>
                  </a:txBody>
                  <a:tcPr anchor="ctr"/>
                </a:tc>
                <a:tc>
                  <a:txBody>
                    <a:bodyPr/>
                    <a:lstStyle/>
                    <a:p>
                      <a:pPr algn="ctr" fontAlgn="t"/>
                      <a:r>
                        <a:rPr lang="en-GB" sz="1050" kern="1200" dirty="0"/>
                        <a:t>  </a:t>
                      </a:r>
                      <a:r>
                        <a:rPr lang="tr-TR" sz="1050" kern="1200" dirty="0"/>
                        <a:t>4</a:t>
                      </a:r>
                      <a:r>
                        <a:rPr lang="en-GB" sz="1050" kern="1200" dirty="0"/>
                        <a:t>30.000 </a:t>
                      </a:r>
                      <a:r>
                        <a:rPr lang="tr-TR" sz="1050" kern="1200" dirty="0"/>
                        <a:t>€</a:t>
                      </a:r>
                      <a:endParaRPr lang="en-GB" sz="1050" kern="1200" dirty="0">
                        <a:solidFill>
                          <a:schemeClr val="dk1"/>
                        </a:solidFill>
                        <a:latin typeface="+mn-lt"/>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kern="1200" dirty="0"/>
                        <a:t>1.051.917€ </a:t>
                      </a:r>
                      <a:endParaRPr lang="tr-TR" sz="1050" kern="1200" baseline="300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050" b="1" dirty="0">
                          <a:solidFill>
                            <a:srgbClr val="6C121F"/>
                          </a:solidFill>
                        </a:rPr>
                        <a:t>%105,1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a:t>AB Başkanlığı</a:t>
                      </a:r>
                    </a:p>
                  </a:txBody>
                  <a:tcPr anchor="ctr"/>
                </a:tc>
                <a:extLst>
                  <a:ext uri="{0D108BD9-81ED-4DB2-BD59-A6C34878D82A}">
                    <a16:rowId xmlns:a16="http://schemas.microsoft.com/office/drawing/2014/main" val="3230838191"/>
                  </a:ext>
                </a:extLst>
              </a:tr>
            </a:tbl>
          </a:graphicData>
        </a:graphic>
      </p:graphicFrame>
      <p:sp>
        <p:nvSpPr>
          <p:cNvPr id="5" name="Unvan 1"/>
          <p:cNvSpPr>
            <a:spLocks noGrp="1"/>
          </p:cNvSpPr>
          <p:nvPr>
            <p:ph type="title"/>
          </p:nvPr>
        </p:nvSpPr>
        <p:spPr>
          <a:xfrm>
            <a:off x="1547664" y="90570"/>
            <a:ext cx="7416824" cy="1008112"/>
          </a:xfrm>
        </p:spPr>
        <p:txBody>
          <a:bodyPr anchor="ctr"/>
          <a:lstStyle/>
          <a:p>
            <a:r>
              <a:rPr lang="tr-TR" altLang="tr-TR" sz="3200" spc="-150" dirty="0">
                <a:effectLst/>
                <a:ea typeface="Cambria" panose="02040503050406030204" pitchFamily="18" charset="0"/>
              </a:rPr>
              <a:t>2014-2020 </a:t>
            </a:r>
            <a:r>
              <a:rPr lang="tr-TR" altLang="tr-TR" sz="3200" spc="-150" dirty="0" smtClean="0">
                <a:effectLst/>
                <a:ea typeface="Cambria" panose="02040503050406030204" pitchFamily="18" charset="0"/>
              </a:rPr>
              <a:t>Performans </a:t>
            </a:r>
            <a:r>
              <a:rPr lang="tr-TR" altLang="tr-TR" sz="3200" spc="-150" dirty="0">
                <a:effectLst/>
                <a:ea typeface="Cambria" panose="02040503050406030204" pitchFamily="18" charset="0"/>
              </a:rPr>
              <a:t>Göstergeleri </a:t>
            </a:r>
            <a:endParaRPr lang="en-GB" altLang="tr-TR" sz="3200" spc="-150" dirty="0">
              <a:effectLst/>
              <a:ea typeface="Cambria" panose="02040503050406030204" pitchFamily="18" charset="0"/>
            </a:endParaRPr>
          </a:p>
        </p:txBody>
      </p:sp>
      <p:sp>
        <p:nvSpPr>
          <p:cNvPr id="4" name="Rectangle 14">
            <a:extLst>
              <a:ext uri="{FF2B5EF4-FFF2-40B4-BE49-F238E27FC236}">
                <a16:creationId xmlns:a16="http://schemas.microsoft.com/office/drawing/2014/main" id="{2F8D8F17-1345-4719-90F4-540F63B8EDB0}"/>
              </a:ext>
            </a:extLst>
          </p:cNvPr>
          <p:cNvSpPr>
            <a:spLocks noChangeArrowheads="1"/>
          </p:cNvSpPr>
          <p:nvPr/>
        </p:nvSpPr>
        <p:spPr bwMode="auto">
          <a:xfrm>
            <a:off x="1331640" y="64165"/>
            <a:ext cx="7416800" cy="1009650"/>
          </a:xfrm>
          <a:prstGeom prst="rect">
            <a:avLst/>
          </a:prstGeom>
          <a:noFill/>
          <a:ln w="127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3">
            <a:extLst>
              <a:ext uri="{FF2B5EF4-FFF2-40B4-BE49-F238E27FC236}">
                <a16:creationId xmlns:a16="http://schemas.microsoft.com/office/drawing/2014/main" id="{8BF8D1B4-731D-400B-8561-49E7EA086C85}"/>
              </a:ext>
            </a:extLst>
          </p:cNvPr>
          <p:cNvSpPr>
            <a:spLocks noGrp="1"/>
          </p:cNvSpPr>
          <p:nvPr>
            <p:ph type="ftr" sz="quarter" idx="11"/>
          </p:nvPr>
        </p:nvSpPr>
        <p:spPr>
          <a:xfrm>
            <a:off x="2195736" y="6448251"/>
            <a:ext cx="3824064" cy="457026"/>
          </a:xfrm>
          <a:prstGeom prst="rect">
            <a:avLst/>
          </a:prstGeom>
        </p:spPr>
        <p:txBody>
          <a:bodyPr vert="horz" lIns="91440" tIns="45720" rIns="91440" bIns="45720" rtlCol="0" anchor="ctr"/>
          <a:lstStyle>
            <a:defPPr>
              <a:defRPr lang="tr-TR"/>
            </a:defPPr>
            <a:lvl1pPr algn="ctr" rtl="0" eaLnBrk="1" fontAlgn="base" hangingPunct="1">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tr-TR" dirty="0">
                <a:solidFill>
                  <a:prstClr val="black">
                    <a:tint val="75000"/>
                  </a:prstClr>
                </a:solidFill>
              </a:rPr>
              <a:t>Birlik Programları ve Sınır Ötesi Daire Başkanlığı</a:t>
            </a:r>
          </a:p>
        </p:txBody>
      </p:sp>
    </p:spTree>
    <p:extLst>
      <p:ext uri="{BB962C8B-B14F-4D97-AF65-F5344CB8AC3E}">
        <p14:creationId xmlns:p14="http://schemas.microsoft.com/office/powerpoint/2010/main" val="12276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5.xml><?xml version="1.0" encoding="utf-8"?>
<a:theme xmlns:a="http://schemas.openxmlformats.org/drawingml/2006/main" name="1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10057</TotalTime>
  <Words>1763</Words>
  <Application>Microsoft Office PowerPoint</Application>
  <PresentationFormat>Ekran Gösterisi (4:3)</PresentationFormat>
  <Paragraphs>375</Paragraphs>
  <Slides>21</Slides>
  <Notes>12</Notes>
  <HiddenSlides>0</HiddenSlides>
  <MMClips>0</MMClips>
  <ScaleCrop>false</ScaleCrop>
  <HeadingPairs>
    <vt:vector size="6" baseType="variant">
      <vt:variant>
        <vt:lpstr>Kullanılan Yazı Tipleri</vt:lpstr>
      </vt:variant>
      <vt:variant>
        <vt:i4>14</vt:i4>
      </vt:variant>
      <vt:variant>
        <vt:lpstr>Tema</vt:lpstr>
      </vt:variant>
      <vt:variant>
        <vt:i4>5</vt:i4>
      </vt:variant>
      <vt:variant>
        <vt:lpstr>Slayt Başlıkları</vt:lpstr>
      </vt:variant>
      <vt:variant>
        <vt:i4>21</vt:i4>
      </vt:variant>
    </vt:vector>
  </HeadingPairs>
  <TitlesOfParts>
    <vt:vector size="40" baseType="lpstr">
      <vt:lpstr>ＭＳ Ｐゴシック</vt:lpstr>
      <vt:lpstr>Arial</vt:lpstr>
      <vt:lpstr>Calibri</vt:lpstr>
      <vt:lpstr>Cambria</vt:lpstr>
      <vt:lpstr>FontAwesome</vt:lpstr>
      <vt:lpstr>Georgia</vt:lpstr>
      <vt:lpstr>GeosansLight</vt:lpstr>
      <vt:lpstr>Microsoft Sans Serif</vt:lpstr>
      <vt:lpstr>Open Sans</vt:lpstr>
      <vt:lpstr>黑体</vt:lpstr>
      <vt:lpstr>Symbol</vt:lpstr>
      <vt:lpstr>Tahoma</vt:lpstr>
      <vt:lpstr>Times New Roman</vt:lpstr>
      <vt:lpstr>Wingdings</vt:lpstr>
      <vt:lpstr>Presentation1</vt:lpstr>
      <vt:lpstr>Ofis Teması</vt:lpstr>
      <vt:lpstr>2_Ofis Teması</vt:lpstr>
      <vt:lpstr>1_Ofis Teması</vt:lpstr>
      <vt:lpstr>1_Presentation1</vt:lpstr>
      <vt:lpstr>PowerPoint Sunusu</vt:lpstr>
      <vt:lpstr>PowerPoint Sunusu</vt:lpstr>
      <vt:lpstr>AB Programlarına Katılım  Kilometre Taşları</vt:lpstr>
      <vt:lpstr>PowerPoint Sunusu</vt:lpstr>
      <vt:lpstr>PowerPoint Sunusu</vt:lpstr>
      <vt:lpstr>2014-2020 Dönemi AB Programları</vt:lpstr>
      <vt:lpstr>2014-2020 Dönemi AB Ajansları</vt:lpstr>
      <vt:lpstr>AB Programları – Mali Boyut (2014-2020)</vt:lpstr>
      <vt:lpstr>2014-2020 Performans Göstergeleri </vt:lpstr>
      <vt:lpstr>2021-2027: Katılım Sağlayabileceğimiz AB Programları </vt:lpstr>
      <vt:lpstr>PowerPoint Sunusu</vt:lpstr>
      <vt:lpstr>PowerPoint Sunusu</vt:lpstr>
      <vt:lpstr>2021-2027 Dönemi: Analiz Bulguları</vt:lpstr>
      <vt:lpstr>Bugün neden toplandık?</vt:lpstr>
      <vt:lpstr>Kamu Kurumları  BP İrtibat Noktaları İşleyiş</vt:lpstr>
      <vt:lpstr>Kamu Kurumları BP İrtibat Noktaları  Yapılanma </vt:lpstr>
      <vt:lpstr>PowerPoint Sunusu</vt:lpstr>
      <vt:lpstr>PowerPoint Sunusu</vt:lpstr>
      <vt:lpstr>PowerPoint Sunusu</vt:lpstr>
      <vt:lpstr>PowerPoint Sunusu</vt:lpstr>
      <vt:lpstr>Avrupa Birliği Başkanlığı</vt:lpstr>
    </vt:vector>
  </TitlesOfParts>
  <Company>ABGS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SBYP</dc:creator>
  <cp:lastModifiedBy>ABCBC</cp:lastModifiedBy>
  <cp:revision>767</cp:revision>
  <cp:lastPrinted>2013-12-27T14:46:26Z</cp:lastPrinted>
  <dcterms:created xsi:type="dcterms:W3CDTF">2009-12-11T20:32:41Z</dcterms:created>
  <dcterms:modified xsi:type="dcterms:W3CDTF">2020-06-25T10:29:43Z</dcterms:modified>
</cp:coreProperties>
</file>