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68" r:id="rId2"/>
    <p:sldId id="270" r:id="rId3"/>
    <p:sldId id="277" r:id="rId4"/>
    <p:sldId id="271" r:id="rId5"/>
    <p:sldId id="279" r:id="rId6"/>
    <p:sldId id="256"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327F"/>
    <a:srgbClr val="EA6046"/>
    <a:srgbClr val="85A5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88319"/>
  </p:normalViewPr>
  <p:slideViewPr>
    <p:cSldViewPr snapToGrid="0" snapToObjects="1">
      <p:cViewPr>
        <p:scale>
          <a:sx n="90" d="100"/>
          <a:sy n="90" d="100"/>
        </p:scale>
        <p:origin x="298" y="-37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ED0067-2A27-DC41-9CBF-AB23AA8914CC}" type="datetimeFigureOut">
              <a:rPr lang="tr-TR" smtClean="0"/>
              <a:t>20.02.2022</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E425FB-6FE9-1148-9615-913C6BA4DD43}" type="slidenum">
              <a:rPr lang="tr-TR" smtClean="0"/>
              <a:t>‹#›</a:t>
            </a:fld>
            <a:endParaRPr lang="tr-TR"/>
          </a:p>
        </p:txBody>
      </p:sp>
    </p:spTree>
    <p:extLst>
      <p:ext uri="{BB962C8B-B14F-4D97-AF65-F5344CB8AC3E}">
        <p14:creationId xmlns:p14="http://schemas.microsoft.com/office/powerpoint/2010/main" val="1674294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11864-9F80-6E46-A230-544D91283758}"/>
              </a:ext>
            </a:extLst>
          </p:cNvPr>
          <p:cNvSpPr>
            <a:spLocks noGrp="1"/>
          </p:cNvSpPr>
          <p:nvPr>
            <p:ph type="ctrTitle"/>
          </p:nvPr>
        </p:nvSpPr>
        <p:spPr>
          <a:xfrm>
            <a:off x="3737547" y="3702570"/>
            <a:ext cx="8149653" cy="697642"/>
          </a:xfrm>
        </p:spPr>
        <p:txBody>
          <a:bodyPr anchor="b">
            <a:normAutofit/>
          </a:bodyPr>
          <a:lstStyle>
            <a:lvl1pPr algn="ctr">
              <a:defRPr sz="3600">
                <a:solidFill>
                  <a:schemeClr val="bg1"/>
                </a:solidFill>
              </a:defRPr>
            </a:lvl1pPr>
          </a:lstStyle>
          <a:p>
            <a:r>
              <a:rPr lang="en-US" dirty="0"/>
              <a:t>Click to edit Master title style</a:t>
            </a:r>
            <a:endParaRPr lang="tr-TR" dirty="0"/>
          </a:p>
        </p:txBody>
      </p:sp>
      <p:pic>
        <p:nvPicPr>
          <p:cNvPr id="4" name="Picture 3">
            <a:extLst>
              <a:ext uri="{FF2B5EF4-FFF2-40B4-BE49-F238E27FC236}">
                <a16:creationId xmlns:a16="http://schemas.microsoft.com/office/drawing/2014/main" id="{7EA03403-48DF-2C47-9A12-20880EC7146A}"/>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960848052"/>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B6C1F-0443-6247-8910-43AB17F1B5CD}"/>
              </a:ext>
            </a:extLst>
          </p:cNvPr>
          <p:cNvSpPr>
            <a:spLocks noGrp="1"/>
          </p:cNvSpPr>
          <p:nvPr>
            <p:ph type="title"/>
          </p:nvPr>
        </p:nvSpPr>
        <p:spPr>
          <a:xfrm>
            <a:off x="838200" y="1648919"/>
            <a:ext cx="10515600" cy="266622"/>
          </a:xfrm>
        </p:spPr>
        <p:txBody>
          <a:bodyPr/>
          <a:lstStyle>
            <a:lvl1pPr>
              <a:defRPr>
                <a:solidFill>
                  <a:srgbClr val="C00000"/>
                </a:solidFill>
              </a:defRPr>
            </a:lvl1pPr>
          </a:lstStyle>
          <a:p>
            <a:r>
              <a:rPr lang="en-US" dirty="0"/>
              <a:t>Click to edit Master title style</a:t>
            </a:r>
            <a:endParaRPr lang="tr-TR" dirty="0"/>
          </a:p>
        </p:txBody>
      </p:sp>
      <p:sp>
        <p:nvSpPr>
          <p:cNvPr id="3" name="Content Placeholder 2">
            <a:extLst>
              <a:ext uri="{FF2B5EF4-FFF2-40B4-BE49-F238E27FC236}">
                <a16:creationId xmlns:a16="http://schemas.microsoft.com/office/drawing/2014/main" id="{005B6CB7-86E9-1143-9161-94AD6272E71A}"/>
              </a:ext>
            </a:extLst>
          </p:cNvPr>
          <p:cNvSpPr>
            <a:spLocks noGrp="1"/>
          </p:cNvSpPr>
          <p:nvPr>
            <p:ph idx="1"/>
          </p:nvPr>
        </p:nvSpPr>
        <p:spPr>
          <a:xfrm>
            <a:off x="838200" y="2233533"/>
            <a:ext cx="10515600" cy="3207897"/>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BE8B558B-EDBF-9E4D-9903-346BB3B27E52}"/>
              </a:ext>
            </a:extLst>
          </p:cNvPr>
          <p:cNvSpPr>
            <a:spLocks noGrp="1"/>
          </p:cNvSpPr>
          <p:nvPr>
            <p:ph type="dt" sz="half" idx="10"/>
          </p:nvPr>
        </p:nvSpPr>
        <p:spPr/>
        <p:txBody>
          <a:bodyPr/>
          <a:lstStyle/>
          <a:p>
            <a:fld id="{DACF4F29-B047-7947-9D6C-DCBA07E2CF39}" type="datetimeFigureOut">
              <a:rPr lang="tr-TR" smtClean="0"/>
              <a:t>20.02.2022</a:t>
            </a:fld>
            <a:endParaRPr lang="tr-TR"/>
          </a:p>
        </p:txBody>
      </p:sp>
      <p:sp>
        <p:nvSpPr>
          <p:cNvPr id="5" name="Footer Placeholder 4">
            <a:extLst>
              <a:ext uri="{FF2B5EF4-FFF2-40B4-BE49-F238E27FC236}">
                <a16:creationId xmlns:a16="http://schemas.microsoft.com/office/drawing/2014/main" id="{DAA2C642-5DD5-4F40-A232-D96B63E2E04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51E52A2A-3C69-F64B-AF93-8B5538794192}"/>
              </a:ext>
            </a:extLst>
          </p:cNvPr>
          <p:cNvSpPr>
            <a:spLocks noGrp="1"/>
          </p:cNvSpPr>
          <p:nvPr>
            <p:ph type="sldNum" sz="quarter" idx="12"/>
          </p:nvPr>
        </p:nvSpPr>
        <p:spPr/>
        <p:txBody>
          <a:bodyPr/>
          <a:lstStyle/>
          <a:p>
            <a:fld id="{EFCD2AA9-114B-DE49-9990-0CF76A9D8353}" type="slidenum">
              <a:rPr lang="tr-TR" smtClean="0"/>
              <a:t>‹#›</a:t>
            </a:fld>
            <a:endParaRPr lang="tr-TR"/>
          </a:p>
        </p:txBody>
      </p:sp>
    </p:spTree>
    <p:extLst>
      <p:ext uri="{BB962C8B-B14F-4D97-AF65-F5344CB8AC3E}">
        <p14:creationId xmlns:p14="http://schemas.microsoft.com/office/powerpoint/2010/main" val="1320568700"/>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E2E20-4D77-254E-8932-C378B00A3C29}"/>
              </a:ext>
            </a:extLst>
          </p:cNvPr>
          <p:cNvSpPr>
            <a:spLocks noGrp="1"/>
          </p:cNvSpPr>
          <p:nvPr>
            <p:ph type="title"/>
          </p:nvPr>
        </p:nvSpPr>
        <p:spPr>
          <a:xfrm>
            <a:off x="831850" y="1470026"/>
            <a:ext cx="10515600" cy="2852737"/>
          </a:xfrm>
        </p:spPr>
        <p:txBody>
          <a:bodyPr anchor="b"/>
          <a:lstStyle>
            <a:lvl1pPr>
              <a:defRPr sz="6000">
                <a:solidFill>
                  <a:srgbClr val="C00000"/>
                </a:solidFill>
              </a:defRPr>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D053CFFB-116E-0C45-91E7-D9A016F3714D}"/>
              </a:ext>
            </a:extLst>
          </p:cNvPr>
          <p:cNvSpPr>
            <a:spLocks noGrp="1"/>
          </p:cNvSpPr>
          <p:nvPr>
            <p:ph type="body" idx="1"/>
          </p:nvPr>
        </p:nvSpPr>
        <p:spPr>
          <a:xfrm>
            <a:off x="831850" y="4589463"/>
            <a:ext cx="10515600" cy="702065"/>
          </a:xfrm>
        </p:spPr>
        <p:txBody>
          <a:bodyPr/>
          <a:lstStyle>
            <a:lvl1pPr marL="0" indent="0">
              <a:buNone/>
              <a:defRPr sz="2400">
                <a:solidFill>
                  <a:schemeClr val="accent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1485D72-56AE-6D45-9869-ED69E8C3CD5E}"/>
              </a:ext>
            </a:extLst>
          </p:cNvPr>
          <p:cNvSpPr>
            <a:spLocks noGrp="1"/>
          </p:cNvSpPr>
          <p:nvPr>
            <p:ph type="dt" sz="half" idx="10"/>
          </p:nvPr>
        </p:nvSpPr>
        <p:spPr/>
        <p:txBody>
          <a:bodyPr/>
          <a:lstStyle/>
          <a:p>
            <a:fld id="{DACF4F29-B047-7947-9D6C-DCBA07E2CF39}" type="datetimeFigureOut">
              <a:rPr lang="tr-TR" smtClean="0"/>
              <a:t>20.02.2022</a:t>
            </a:fld>
            <a:endParaRPr lang="tr-TR"/>
          </a:p>
        </p:txBody>
      </p:sp>
      <p:sp>
        <p:nvSpPr>
          <p:cNvPr id="5" name="Footer Placeholder 4">
            <a:extLst>
              <a:ext uri="{FF2B5EF4-FFF2-40B4-BE49-F238E27FC236}">
                <a16:creationId xmlns:a16="http://schemas.microsoft.com/office/drawing/2014/main" id="{32232788-B2E7-0E49-8C36-C844C21382AE}"/>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F9DA3734-4994-0C45-A7A1-FF144F817E46}"/>
              </a:ext>
            </a:extLst>
          </p:cNvPr>
          <p:cNvSpPr>
            <a:spLocks noGrp="1"/>
          </p:cNvSpPr>
          <p:nvPr>
            <p:ph type="sldNum" sz="quarter" idx="12"/>
          </p:nvPr>
        </p:nvSpPr>
        <p:spPr/>
        <p:txBody>
          <a:bodyPr/>
          <a:lstStyle/>
          <a:p>
            <a:fld id="{EFCD2AA9-114B-DE49-9990-0CF76A9D8353}" type="slidenum">
              <a:rPr lang="tr-TR" smtClean="0"/>
              <a:t>‹#›</a:t>
            </a:fld>
            <a:endParaRPr lang="tr-TR"/>
          </a:p>
        </p:txBody>
      </p:sp>
    </p:spTree>
    <p:extLst>
      <p:ext uri="{BB962C8B-B14F-4D97-AF65-F5344CB8AC3E}">
        <p14:creationId xmlns:p14="http://schemas.microsoft.com/office/powerpoint/2010/main" val="1668643419"/>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4BC35-B13C-6F44-9450-DAD6198DA87A}"/>
              </a:ext>
            </a:extLst>
          </p:cNvPr>
          <p:cNvSpPr>
            <a:spLocks noGrp="1"/>
          </p:cNvSpPr>
          <p:nvPr>
            <p:ph type="title"/>
          </p:nvPr>
        </p:nvSpPr>
        <p:spPr>
          <a:xfrm>
            <a:off x="838200" y="2808522"/>
            <a:ext cx="10515600" cy="1325563"/>
          </a:xfrm>
        </p:spPr>
        <p:txBody>
          <a:bodyPr/>
          <a:lstStyle>
            <a:lvl1pPr>
              <a:defRPr>
                <a:solidFill>
                  <a:srgbClr val="C00000"/>
                </a:solidFill>
              </a:defRPr>
            </a:lvl1pPr>
          </a:lstStyle>
          <a:p>
            <a:r>
              <a:rPr lang="en-US"/>
              <a:t>Click to edit Master title style</a:t>
            </a:r>
            <a:endParaRPr lang="tr-TR"/>
          </a:p>
        </p:txBody>
      </p:sp>
      <p:sp>
        <p:nvSpPr>
          <p:cNvPr id="3" name="Date Placeholder 2">
            <a:extLst>
              <a:ext uri="{FF2B5EF4-FFF2-40B4-BE49-F238E27FC236}">
                <a16:creationId xmlns:a16="http://schemas.microsoft.com/office/drawing/2014/main" id="{571E104B-60C9-3C45-85C7-D99DF9875F67}"/>
              </a:ext>
            </a:extLst>
          </p:cNvPr>
          <p:cNvSpPr>
            <a:spLocks noGrp="1"/>
          </p:cNvSpPr>
          <p:nvPr>
            <p:ph type="dt" sz="half" idx="10"/>
          </p:nvPr>
        </p:nvSpPr>
        <p:spPr/>
        <p:txBody>
          <a:bodyPr/>
          <a:lstStyle/>
          <a:p>
            <a:fld id="{DACF4F29-B047-7947-9D6C-DCBA07E2CF39}" type="datetimeFigureOut">
              <a:rPr lang="tr-TR" smtClean="0"/>
              <a:t>20.02.2022</a:t>
            </a:fld>
            <a:endParaRPr lang="tr-TR"/>
          </a:p>
        </p:txBody>
      </p:sp>
      <p:sp>
        <p:nvSpPr>
          <p:cNvPr id="4" name="Footer Placeholder 3">
            <a:extLst>
              <a:ext uri="{FF2B5EF4-FFF2-40B4-BE49-F238E27FC236}">
                <a16:creationId xmlns:a16="http://schemas.microsoft.com/office/drawing/2014/main" id="{F4B769E7-5887-424D-A71E-C2A9BAA49EBE}"/>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86E3B7BF-09F7-B842-8703-CD23EDB0D2EC}"/>
              </a:ext>
            </a:extLst>
          </p:cNvPr>
          <p:cNvSpPr>
            <a:spLocks noGrp="1"/>
          </p:cNvSpPr>
          <p:nvPr>
            <p:ph type="sldNum" sz="quarter" idx="12"/>
          </p:nvPr>
        </p:nvSpPr>
        <p:spPr/>
        <p:txBody>
          <a:bodyPr/>
          <a:lstStyle/>
          <a:p>
            <a:fld id="{EFCD2AA9-114B-DE49-9990-0CF76A9D8353}" type="slidenum">
              <a:rPr lang="tr-TR" smtClean="0"/>
              <a:t>‹#›</a:t>
            </a:fld>
            <a:endParaRPr lang="tr-TR"/>
          </a:p>
        </p:txBody>
      </p:sp>
    </p:spTree>
    <p:extLst>
      <p:ext uri="{BB962C8B-B14F-4D97-AF65-F5344CB8AC3E}">
        <p14:creationId xmlns:p14="http://schemas.microsoft.com/office/powerpoint/2010/main" val="3981983605"/>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6BE1EF-1877-B749-B21A-D38D18F53756}"/>
              </a:ext>
            </a:extLst>
          </p:cNvPr>
          <p:cNvSpPr>
            <a:spLocks noGrp="1"/>
          </p:cNvSpPr>
          <p:nvPr>
            <p:ph type="dt" sz="half" idx="10"/>
          </p:nvPr>
        </p:nvSpPr>
        <p:spPr/>
        <p:txBody>
          <a:bodyPr/>
          <a:lstStyle/>
          <a:p>
            <a:fld id="{DACF4F29-B047-7947-9D6C-DCBA07E2CF39}" type="datetimeFigureOut">
              <a:rPr lang="tr-TR" smtClean="0"/>
              <a:t>20.02.2022</a:t>
            </a:fld>
            <a:endParaRPr lang="tr-TR"/>
          </a:p>
        </p:txBody>
      </p:sp>
      <p:sp>
        <p:nvSpPr>
          <p:cNvPr id="3" name="Footer Placeholder 2">
            <a:extLst>
              <a:ext uri="{FF2B5EF4-FFF2-40B4-BE49-F238E27FC236}">
                <a16:creationId xmlns:a16="http://schemas.microsoft.com/office/drawing/2014/main" id="{20377642-3C36-1A45-940D-EE4A07EC70C2}"/>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E30D8797-80E4-554A-879A-85788DB6D425}"/>
              </a:ext>
            </a:extLst>
          </p:cNvPr>
          <p:cNvSpPr>
            <a:spLocks noGrp="1"/>
          </p:cNvSpPr>
          <p:nvPr>
            <p:ph type="sldNum" sz="quarter" idx="12"/>
          </p:nvPr>
        </p:nvSpPr>
        <p:spPr/>
        <p:txBody>
          <a:bodyPr/>
          <a:lstStyle/>
          <a:p>
            <a:fld id="{EFCD2AA9-114B-DE49-9990-0CF76A9D8353}" type="slidenum">
              <a:rPr lang="tr-TR" smtClean="0"/>
              <a:t>‹#›</a:t>
            </a:fld>
            <a:endParaRPr lang="tr-TR"/>
          </a:p>
        </p:txBody>
      </p:sp>
    </p:spTree>
    <p:extLst>
      <p:ext uri="{BB962C8B-B14F-4D97-AF65-F5344CB8AC3E}">
        <p14:creationId xmlns:p14="http://schemas.microsoft.com/office/powerpoint/2010/main" val="1099570132"/>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19AF50-E1A5-144A-A51B-2CE9204A54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DC877608-201E-D244-9AA0-5E65B04DE1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B204E7EA-3770-0241-AB8C-825A4CB907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CF4F29-B047-7947-9D6C-DCBA07E2CF39}" type="datetimeFigureOut">
              <a:rPr lang="tr-TR" smtClean="0"/>
              <a:t>20.02.2022</a:t>
            </a:fld>
            <a:endParaRPr lang="tr-TR"/>
          </a:p>
        </p:txBody>
      </p:sp>
      <p:sp>
        <p:nvSpPr>
          <p:cNvPr id="5" name="Footer Placeholder 4">
            <a:extLst>
              <a:ext uri="{FF2B5EF4-FFF2-40B4-BE49-F238E27FC236}">
                <a16:creationId xmlns:a16="http://schemas.microsoft.com/office/drawing/2014/main" id="{EECB5595-45B1-8849-AA69-2FE5E47A53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5E63EC49-77CC-1645-927B-4253F47966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CD2AA9-114B-DE49-9990-0CF76A9D8353}" type="slidenum">
              <a:rPr lang="tr-TR" smtClean="0"/>
              <a:t>‹#›</a:t>
            </a:fld>
            <a:endParaRPr lang="tr-TR"/>
          </a:p>
        </p:txBody>
      </p:sp>
      <p:pic>
        <p:nvPicPr>
          <p:cNvPr id="8" name="Picture 7">
            <a:extLst>
              <a:ext uri="{FF2B5EF4-FFF2-40B4-BE49-F238E27FC236}">
                <a16:creationId xmlns:a16="http://schemas.microsoft.com/office/drawing/2014/main" id="{15E7636A-9936-6149-A1E9-E21190C094FB}"/>
              </a:ext>
            </a:extLst>
          </p:cNvPr>
          <p:cNvPicPr>
            <a:picLocks noChangeAspect="1"/>
          </p:cNvPicPr>
          <p:nvPr userDrawn="1"/>
        </p:nvPicPr>
        <p:blipFill>
          <a:blip r:embed="rId7"/>
          <a:stretch>
            <a:fillRect/>
          </a:stretch>
        </p:blipFill>
        <p:spPr>
          <a:xfrm>
            <a:off x="0" y="1785"/>
            <a:ext cx="12192000" cy="6854430"/>
          </a:xfrm>
          <a:prstGeom prst="rect">
            <a:avLst/>
          </a:prstGeom>
        </p:spPr>
      </p:pic>
    </p:spTree>
    <p:extLst>
      <p:ext uri="{BB962C8B-B14F-4D97-AF65-F5344CB8AC3E}">
        <p14:creationId xmlns:p14="http://schemas.microsoft.com/office/powerpoint/2010/main" val="3269180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Lst>
  <p:transition spd="slow">
    <p:wip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0C248-5C57-0A47-9D6F-6E6ABFCE3D54}"/>
              </a:ext>
            </a:extLst>
          </p:cNvPr>
          <p:cNvSpPr>
            <a:spLocks noGrp="1"/>
          </p:cNvSpPr>
          <p:nvPr>
            <p:ph type="ctrTitle"/>
          </p:nvPr>
        </p:nvSpPr>
        <p:spPr>
          <a:xfrm>
            <a:off x="3737547" y="3179136"/>
            <a:ext cx="8149653" cy="1531088"/>
          </a:xfrm>
        </p:spPr>
        <p:txBody>
          <a:bodyPr>
            <a:normAutofit/>
          </a:bodyPr>
          <a:lstStyle/>
          <a:p>
            <a:r>
              <a:rPr lang="en-GB" b="1" dirty="0">
                <a:latin typeface="+mn-lt"/>
              </a:rPr>
              <a:t>Lessons learned from IPA 2021-2022 programming</a:t>
            </a:r>
            <a:endParaRPr lang="tr-TR" b="1" dirty="0">
              <a:latin typeface="+mn-lt"/>
            </a:endParaRPr>
          </a:p>
        </p:txBody>
      </p:sp>
    </p:spTree>
    <p:extLst>
      <p:ext uri="{BB962C8B-B14F-4D97-AF65-F5344CB8AC3E}">
        <p14:creationId xmlns:p14="http://schemas.microsoft.com/office/powerpoint/2010/main" val="319633556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61D31-52C4-4446-BF57-721080FCBD53}"/>
              </a:ext>
            </a:extLst>
          </p:cNvPr>
          <p:cNvSpPr>
            <a:spLocks noGrp="1"/>
          </p:cNvSpPr>
          <p:nvPr>
            <p:ph type="title"/>
          </p:nvPr>
        </p:nvSpPr>
        <p:spPr>
          <a:xfrm>
            <a:off x="733646" y="2211581"/>
            <a:ext cx="10620153" cy="81829"/>
          </a:xfrm>
        </p:spPr>
        <p:txBody>
          <a:bodyPr>
            <a:normAutofit fontScale="90000"/>
          </a:bodyPr>
          <a:lstStyle/>
          <a:p>
            <a:r>
              <a:rPr lang="en-GB" sz="3100" b="1" dirty="0"/>
              <a:t>Context </a:t>
            </a:r>
            <a:br>
              <a:rPr lang="en-GB" b="1" dirty="0"/>
            </a:br>
            <a:r>
              <a:rPr lang="en-GB" b="1" dirty="0"/>
              <a:t> </a:t>
            </a:r>
          </a:p>
        </p:txBody>
      </p:sp>
      <p:sp>
        <p:nvSpPr>
          <p:cNvPr id="3" name="Content Placeholder 2">
            <a:extLst>
              <a:ext uri="{FF2B5EF4-FFF2-40B4-BE49-F238E27FC236}">
                <a16:creationId xmlns:a16="http://schemas.microsoft.com/office/drawing/2014/main" id="{33DA4D60-16FB-4942-B260-1F12175FB4D3}"/>
              </a:ext>
            </a:extLst>
          </p:cNvPr>
          <p:cNvSpPr>
            <a:spLocks noGrp="1"/>
          </p:cNvSpPr>
          <p:nvPr>
            <p:ph idx="1"/>
          </p:nvPr>
        </p:nvSpPr>
        <p:spPr>
          <a:xfrm>
            <a:off x="838200" y="2381694"/>
            <a:ext cx="10515600" cy="3418012"/>
          </a:xfrm>
        </p:spPr>
        <p:txBody>
          <a:bodyPr>
            <a:normAutofit lnSpcReduction="10000"/>
          </a:bodyPr>
          <a:lstStyle/>
          <a:p>
            <a:r>
              <a:rPr lang="en-GB" sz="1400" dirty="0"/>
              <a:t>IPA III novelties (Windows, lack of country allocations, project-based approach, etc.)</a:t>
            </a:r>
          </a:p>
          <a:p>
            <a:r>
              <a:rPr lang="en-GB" sz="1400" dirty="0"/>
              <a:t>EU legislation in place </a:t>
            </a:r>
          </a:p>
          <a:p>
            <a:r>
              <a:rPr lang="en-GB" sz="1400" dirty="0"/>
              <a:t>Original recommendation by the Commission to submit as many projects as possible</a:t>
            </a:r>
          </a:p>
          <a:p>
            <a:r>
              <a:rPr lang="en-GB" sz="1400" dirty="0"/>
              <a:t>Submission of 330+ Action Fiches to the tune of approx. €3.5 billion – each IPA body prepared dozens of Action Fiches </a:t>
            </a:r>
          </a:p>
          <a:p>
            <a:r>
              <a:rPr lang="en-GB" sz="1400" dirty="0"/>
              <a:t>Rejection on the level of </a:t>
            </a:r>
            <a:r>
              <a:rPr lang="en-GB" sz="1400" b="1" u="sng" dirty="0"/>
              <a:t>Action Fiche and then Action Document</a:t>
            </a:r>
            <a:r>
              <a:rPr lang="en-GB" sz="1400" dirty="0"/>
              <a:t> (accompanied by draft technical/tender documents)</a:t>
            </a:r>
            <a:r>
              <a:rPr lang="pl-PL" sz="1400" dirty="0"/>
              <a:t>: 2 phased approach</a:t>
            </a:r>
            <a:endParaRPr lang="en-GB" sz="1400" dirty="0"/>
          </a:p>
          <a:p>
            <a:r>
              <a:rPr lang="en-GB" sz="1400" dirty="0"/>
              <a:t>Pre-selection criteria: </a:t>
            </a:r>
          </a:p>
          <a:p>
            <a:pPr lvl="1"/>
            <a:r>
              <a:rPr lang="en-GB" sz="1400" dirty="0"/>
              <a:t>Relevance</a:t>
            </a:r>
          </a:p>
          <a:p>
            <a:pPr lvl="1"/>
            <a:r>
              <a:rPr lang="en-GB" sz="1400" dirty="0"/>
              <a:t>Maturity</a:t>
            </a:r>
          </a:p>
          <a:p>
            <a:pPr lvl="1"/>
            <a:r>
              <a:rPr lang="en-GB" sz="1400" dirty="0"/>
              <a:t>Sometimes reference to sustainability</a:t>
            </a:r>
          </a:p>
          <a:p>
            <a:r>
              <a:rPr lang="en-GB" sz="1400" dirty="0"/>
              <a:t>Budget cuts for the entire IPA envelope in the initial period (all IPA III countries) means it is not business as usual </a:t>
            </a:r>
          </a:p>
          <a:p>
            <a:r>
              <a:rPr lang="en-GB" sz="1400" dirty="0"/>
              <a:t>Need for some smart approaches</a:t>
            </a:r>
          </a:p>
          <a:p>
            <a:r>
              <a:rPr lang="en-GB" sz="1400" dirty="0"/>
              <a:t>Acquis alignment  is priority</a:t>
            </a:r>
          </a:p>
        </p:txBody>
      </p:sp>
    </p:spTree>
    <p:extLst>
      <p:ext uri="{BB962C8B-B14F-4D97-AF65-F5344CB8AC3E}">
        <p14:creationId xmlns:p14="http://schemas.microsoft.com/office/powerpoint/2010/main" val="3115453983"/>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8C1E8-EE11-4E3E-9800-17DA273117DF}"/>
              </a:ext>
            </a:extLst>
          </p:cNvPr>
          <p:cNvSpPr>
            <a:spLocks noGrp="1"/>
          </p:cNvSpPr>
          <p:nvPr>
            <p:ph type="title"/>
          </p:nvPr>
        </p:nvSpPr>
        <p:spPr>
          <a:xfrm>
            <a:off x="838200" y="1744616"/>
            <a:ext cx="10515600" cy="266622"/>
          </a:xfrm>
        </p:spPr>
        <p:txBody>
          <a:bodyPr>
            <a:noAutofit/>
          </a:bodyPr>
          <a:lstStyle/>
          <a:p>
            <a:r>
              <a:rPr lang="en-GB" sz="2800" b="1" dirty="0"/>
              <a:t>Lessons learned and what can be done</a:t>
            </a:r>
            <a:endParaRPr lang="en-GB" sz="2800" dirty="0"/>
          </a:p>
        </p:txBody>
      </p:sp>
      <p:sp>
        <p:nvSpPr>
          <p:cNvPr id="3" name="Content Placeholder 2">
            <a:extLst>
              <a:ext uri="{FF2B5EF4-FFF2-40B4-BE49-F238E27FC236}">
                <a16:creationId xmlns:a16="http://schemas.microsoft.com/office/drawing/2014/main" id="{03CC2B0D-89BC-4DCE-81A2-B07B0A92751A}"/>
              </a:ext>
            </a:extLst>
          </p:cNvPr>
          <p:cNvSpPr>
            <a:spLocks noGrp="1"/>
          </p:cNvSpPr>
          <p:nvPr>
            <p:ph idx="1"/>
          </p:nvPr>
        </p:nvSpPr>
        <p:spPr>
          <a:xfrm>
            <a:off x="838200" y="2233533"/>
            <a:ext cx="10515600" cy="3529314"/>
          </a:xfrm>
        </p:spPr>
        <p:txBody>
          <a:bodyPr>
            <a:normAutofit/>
          </a:bodyPr>
          <a:lstStyle/>
          <a:p>
            <a:r>
              <a:rPr lang="en-GB" sz="1400" dirty="0"/>
              <a:t>Prioritisation on the level of Managing Authority and Intermediate Body (</a:t>
            </a:r>
            <a:r>
              <a:rPr lang="en-GB" sz="1400" b="1" dirty="0"/>
              <a:t>relevance</a:t>
            </a:r>
            <a:r>
              <a:rPr lang="en-GB" sz="1400" dirty="0"/>
              <a:t> ranking) </a:t>
            </a:r>
          </a:p>
          <a:p>
            <a:r>
              <a:rPr lang="en-GB" sz="1400" dirty="0"/>
              <a:t>Prioritisation on the level of Presidency of Strategy and Budget (</a:t>
            </a:r>
            <a:r>
              <a:rPr lang="en-GB" sz="1400" b="1" dirty="0"/>
              <a:t>relevance</a:t>
            </a:r>
            <a:r>
              <a:rPr lang="en-GB" sz="1400" dirty="0"/>
              <a:t> ranking)</a:t>
            </a:r>
          </a:p>
          <a:p>
            <a:r>
              <a:rPr lang="en-GB" sz="1400" dirty="0"/>
              <a:t>Prioritisation on the level of </a:t>
            </a:r>
            <a:r>
              <a:rPr lang="en-GB" sz="1400" dirty="0" err="1"/>
              <a:t>NIPAC</a:t>
            </a:r>
            <a:r>
              <a:rPr lang="en-GB" sz="1400" dirty="0"/>
              <a:t> (</a:t>
            </a:r>
            <a:r>
              <a:rPr lang="en-GB" sz="1400" b="1" dirty="0"/>
              <a:t>collective relevance</a:t>
            </a:r>
            <a:r>
              <a:rPr lang="en-GB" sz="1400" dirty="0"/>
              <a:t> ranking)</a:t>
            </a:r>
          </a:p>
          <a:p>
            <a:r>
              <a:rPr lang="en-GB" sz="1400" dirty="0"/>
              <a:t>Best if projects are about alignment with the relevant Acquis chapter</a:t>
            </a:r>
          </a:p>
          <a:p>
            <a:r>
              <a:rPr lang="en-GB" sz="1400" dirty="0"/>
              <a:t>Linking relevance with maturity at the AF level</a:t>
            </a:r>
          </a:p>
          <a:p>
            <a:r>
              <a:rPr lang="en-GB" sz="1400" dirty="0"/>
              <a:t>Non-value added projects and those only relevant on strategic level must be avoided </a:t>
            </a:r>
          </a:p>
          <a:p>
            <a:r>
              <a:rPr lang="en-GB" sz="1400" dirty="0"/>
              <a:t>Instruction in AF is insufficient to win; more technical content is required (to be discussed during after afternoon session), also: some activity description shall be included before the </a:t>
            </a:r>
            <a:r>
              <a:rPr lang="en-GB" sz="1400" dirty="0" err="1"/>
              <a:t>logframe</a:t>
            </a:r>
            <a:endParaRPr lang="en-GB" sz="1400" dirty="0"/>
          </a:p>
          <a:p>
            <a:r>
              <a:rPr lang="en-GB" sz="1400" b="1" dirty="0"/>
              <a:t>Relevance</a:t>
            </a:r>
            <a:r>
              <a:rPr lang="en-GB" sz="1400" dirty="0"/>
              <a:t> shall be linked to the actual needs of the target group (clear gap assessment), which exemplifies internal consistency of the project (and is clearly linked to the </a:t>
            </a:r>
            <a:r>
              <a:rPr lang="en-GB" sz="1400" dirty="0" err="1"/>
              <a:t>logframe</a:t>
            </a:r>
            <a:r>
              <a:rPr lang="en-GB" sz="1400" dirty="0"/>
              <a:t>)</a:t>
            </a:r>
          </a:p>
          <a:p>
            <a:r>
              <a:rPr lang="en-GB" sz="1400" b="1" dirty="0"/>
              <a:t>Relevance</a:t>
            </a:r>
            <a:r>
              <a:rPr lang="en-GB" sz="1400" dirty="0"/>
              <a:t> shall also be linked to maturity (as it takes time to prepare technical/tender documents); sometimes ideas are well-grounded but they will remain only as ideas for years to come or risk insufficient results (</a:t>
            </a:r>
            <a:r>
              <a:rPr lang="en-GB" sz="1400"/>
              <a:t>also similar previous </a:t>
            </a:r>
            <a:r>
              <a:rPr lang="en-GB" sz="1400" dirty="0"/>
              <a:t>projects)</a:t>
            </a:r>
          </a:p>
        </p:txBody>
      </p:sp>
    </p:spTree>
    <p:extLst>
      <p:ext uri="{BB962C8B-B14F-4D97-AF65-F5344CB8AC3E}">
        <p14:creationId xmlns:p14="http://schemas.microsoft.com/office/powerpoint/2010/main" val="2841656646"/>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6484D-9EAF-47C1-876D-7436CE445619}"/>
              </a:ext>
            </a:extLst>
          </p:cNvPr>
          <p:cNvSpPr>
            <a:spLocks noGrp="1"/>
          </p:cNvSpPr>
          <p:nvPr>
            <p:ph type="title"/>
          </p:nvPr>
        </p:nvSpPr>
        <p:spPr>
          <a:xfrm>
            <a:off x="838200" y="1755249"/>
            <a:ext cx="10515600" cy="266622"/>
          </a:xfrm>
        </p:spPr>
        <p:txBody>
          <a:bodyPr>
            <a:noAutofit/>
          </a:bodyPr>
          <a:lstStyle/>
          <a:p>
            <a:r>
              <a:rPr lang="en-GB" sz="2800" b="1" dirty="0"/>
              <a:t>Lessons learned and what can be done</a:t>
            </a:r>
            <a:endParaRPr lang="en-GB" sz="2800" dirty="0"/>
          </a:p>
        </p:txBody>
      </p:sp>
      <p:sp>
        <p:nvSpPr>
          <p:cNvPr id="3" name="Content Placeholder 2">
            <a:extLst>
              <a:ext uri="{FF2B5EF4-FFF2-40B4-BE49-F238E27FC236}">
                <a16:creationId xmlns:a16="http://schemas.microsoft.com/office/drawing/2014/main" id="{A92C98A7-373D-477C-885B-522589E388B1}"/>
              </a:ext>
            </a:extLst>
          </p:cNvPr>
          <p:cNvSpPr>
            <a:spLocks noGrp="1"/>
          </p:cNvSpPr>
          <p:nvPr>
            <p:ph idx="1"/>
          </p:nvPr>
        </p:nvSpPr>
        <p:spPr>
          <a:xfrm>
            <a:off x="838200" y="2158410"/>
            <a:ext cx="10515600" cy="3742660"/>
          </a:xfrm>
        </p:spPr>
        <p:txBody>
          <a:bodyPr>
            <a:normAutofit/>
          </a:bodyPr>
          <a:lstStyle/>
          <a:p>
            <a:r>
              <a:rPr lang="en-GB" sz="1400" dirty="0"/>
              <a:t>Virtually, no room for investment projects financed as previously</a:t>
            </a:r>
          </a:p>
          <a:p>
            <a:r>
              <a:rPr lang="en-GB" sz="1400" dirty="0"/>
              <a:t>Need for living/evolving project pipeline</a:t>
            </a:r>
          </a:p>
          <a:p>
            <a:r>
              <a:rPr lang="en-GB" sz="1400" dirty="0"/>
              <a:t>Relevance is not about being black or white – there are different shades of grey </a:t>
            </a:r>
          </a:p>
          <a:p>
            <a:r>
              <a:rPr lang="en-GB" sz="1400" dirty="0"/>
              <a:t>Causal association with: Accession partnership, Country progress report, National plan for adoption of acquis, Acquis chapter alignment, NDP, ERP, Reference to SDG (minor as it is only about OECD-DAC codes), alignment with the relevant EU strategies and priorities</a:t>
            </a:r>
          </a:p>
          <a:p>
            <a:r>
              <a:rPr lang="en-GB" sz="1400" dirty="0"/>
              <a:t>Avoid fragmented projects and provide clear evidence for coordination/ownership</a:t>
            </a:r>
          </a:p>
          <a:p>
            <a:r>
              <a:rPr lang="en-GB" sz="1400" dirty="0"/>
              <a:t>Vision to link interventions with Turkish Investment Platform (TIP) which mirrors Western Balkan Investment Framework (</a:t>
            </a:r>
            <a:r>
              <a:rPr lang="en-GB" sz="1400" dirty="0" err="1"/>
              <a:t>WBIF</a:t>
            </a:r>
            <a:r>
              <a:rPr lang="en-GB" sz="1400" dirty="0"/>
              <a:t>)</a:t>
            </a:r>
          </a:p>
          <a:p>
            <a:r>
              <a:rPr lang="en-GB" sz="1400" dirty="0"/>
              <a:t>Demarcation line between IPA funds and TIP is required</a:t>
            </a:r>
            <a:endParaRPr lang="pl-PL" sz="1400" dirty="0"/>
          </a:p>
          <a:p>
            <a:r>
              <a:rPr lang="pl-PL" sz="1400" dirty="0"/>
              <a:t>A 2-3 phased approach is recommended </a:t>
            </a:r>
            <a:endParaRPr lang="en-GB" sz="1400" dirty="0"/>
          </a:p>
          <a:p>
            <a:endParaRPr lang="en-GB" sz="1400" dirty="0"/>
          </a:p>
          <a:p>
            <a:endParaRPr lang="en-GB" sz="1400" dirty="0"/>
          </a:p>
        </p:txBody>
      </p:sp>
    </p:spTree>
    <p:extLst>
      <p:ext uri="{BB962C8B-B14F-4D97-AF65-F5344CB8AC3E}">
        <p14:creationId xmlns:p14="http://schemas.microsoft.com/office/powerpoint/2010/main" val="731699151"/>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DADCBB-32C8-49CC-B0EB-0698576653F5}"/>
              </a:ext>
            </a:extLst>
          </p:cNvPr>
          <p:cNvSpPr>
            <a:spLocks noGrp="1"/>
          </p:cNvSpPr>
          <p:nvPr>
            <p:ph idx="1"/>
          </p:nvPr>
        </p:nvSpPr>
        <p:spPr/>
        <p:txBody>
          <a:bodyPr/>
          <a:lstStyle/>
          <a:p>
            <a:pPr marL="0" indent="0" algn="just">
              <a:buNone/>
            </a:pPr>
            <a:r>
              <a:rPr lang="en-GB" sz="2800" dirty="0">
                <a:effectLst/>
                <a:latin typeface="Arial" panose="020B0604020202020204" pitchFamily="34" charset="0"/>
                <a:ea typeface="Times New Roman" panose="02020603050405020304" pitchFamily="18" charset="0"/>
              </a:rPr>
              <a:t>This document has been produced with the financial assistance of the European Union. The contents of this publication are the sole responsibility of </a:t>
            </a:r>
            <a:r>
              <a:rPr lang="en-GB" sz="2800" dirty="0" err="1">
                <a:effectLst/>
                <a:latin typeface="Arial" panose="020B0604020202020204" pitchFamily="34" charset="0"/>
                <a:ea typeface="Times New Roman" panose="02020603050405020304" pitchFamily="18" charset="0"/>
              </a:rPr>
              <a:t>WEglobal</a:t>
            </a:r>
            <a:r>
              <a:rPr lang="en-GB" sz="2800" dirty="0">
                <a:effectLst/>
                <a:latin typeface="Arial" panose="020B0604020202020204" pitchFamily="34" charset="0"/>
                <a:ea typeface="Times New Roman" panose="02020603050405020304" pitchFamily="18" charset="0"/>
              </a:rPr>
              <a:t> and can in no way be taken to reflect the views of the European Union or Directorate of EU Affairs of the Ministry for Foreign Affairs of the Republic of Turkey (T</a:t>
            </a:r>
            <a:r>
              <a:rPr lang="tr-TR" sz="2800" dirty="0">
                <a:effectLst/>
                <a:latin typeface="Arial" panose="020B0604020202020204" pitchFamily="34" charset="0"/>
                <a:ea typeface="Times New Roman" panose="02020603050405020304" pitchFamily="18" charset="0"/>
              </a:rPr>
              <a:t>ü</a:t>
            </a:r>
            <a:r>
              <a:rPr lang="pl-PL" sz="2800" dirty="0">
                <a:effectLst/>
                <a:latin typeface="Arial" panose="020B0604020202020204" pitchFamily="34" charset="0"/>
                <a:ea typeface="Times New Roman" panose="02020603050405020304" pitchFamily="18" charset="0"/>
              </a:rPr>
              <a:t>rkiye)</a:t>
            </a:r>
            <a:r>
              <a:rPr lang="en-GB" sz="2800" dirty="0">
                <a:effectLst/>
                <a:latin typeface="Arial" panose="020B0604020202020204" pitchFamily="34" charset="0"/>
                <a:ea typeface="Times New Roman" panose="02020603050405020304" pitchFamily="18" charset="0"/>
              </a:rPr>
              <a:t>.</a:t>
            </a:r>
            <a:endParaRPr lang="en-GB" sz="40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3518434359"/>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0C248-5C57-0A47-9D6F-6E6ABFCE3D54}"/>
              </a:ext>
            </a:extLst>
          </p:cNvPr>
          <p:cNvSpPr>
            <a:spLocks noGrp="1"/>
          </p:cNvSpPr>
          <p:nvPr>
            <p:ph type="ctrTitle"/>
          </p:nvPr>
        </p:nvSpPr>
        <p:spPr/>
        <p:txBody>
          <a:bodyPr>
            <a:normAutofit/>
          </a:bodyPr>
          <a:lstStyle/>
          <a:p>
            <a:r>
              <a:rPr lang="en-GB" b="1" dirty="0">
                <a:latin typeface="+mn-lt"/>
              </a:rPr>
              <a:t>THANK YOU</a:t>
            </a:r>
            <a:endParaRPr lang="tr-TR" b="1" dirty="0">
              <a:latin typeface="+mn-lt"/>
            </a:endParaRPr>
          </a:p>
        </p:txBody>
      </p:sp>
    </p:spTree>
    <p:extLst>
      <p:ext uri="{BB962C8B-B14F-4D97-AF65-F5344CB8AC3E}">
        <p14:creationId xmlns:p14="http://schemas.microsoft.com/office/powerpoint/2010/main" val="166099136"/>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1481</TotalTime>
  <Words>515</Words>
  <Application>Microsoft Office PowerPoint</Application>
  <PresentationFormat>Widescreen</PresentationFormat>
  <Paragraphs>35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Lessons learned from IPA 2021-2022 programming</vt:lpstr>
      <vt:lpstr>Context   </vt:lpstr>
      <vt:lpstr>Lessons learned and what can be done</vt:lpstr>
      <vt:lpstr>Lessons learned and what can be done</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Eda Çullu</dc:creator>
  <cp:lastModifiedBy>Tomasz Kilianski</cp:lastModifiedBy>
  <cp:revision>46</cp:revision>
  <dcterms:created xsi:type="dcterms:W3CDTF">2021-12-02T07:37:52Z</dcterms:created>
  <dcterms:modified xsi:type="dcterms:W3CDTF">2022-02-20T14:04:02Z</dcterms:modified>
</cp:coreProperties>
</file>