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73" r:id="rId4"/>
    <p:sldId id="283" r:id="rId5"/>
    <p:sldId id="274" r:id="rId6"/>
    <p:sldId id="271" r:id="rId7"/>
    <p:sldId id="270" r:id="rId8"/>
    <p:sldId id="282" r:id="rId9"/>
    <p:sldId id="276" r:id="rId10"/>
    <p:sldId id="279" r:id="rId11"/>
    <p:sldId id="277" r:id="rId12"/>
    <p:sldId id="25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27F"/>
    <a:srgbClr val="EA6046"/>
    <a:srgbClr val="85A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8319"/>
  </p:normalViewPr>
  <p:slideViewPr>
    <p:cSldViewPr snapToGrid="0" snapToObjects="1">
      <p:cViewPr varScale="1">
        <p:scale>
          <a:sx n="107" d="100"/>
          <a:sy n="107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0067-2A27-DC41-9CBF-AB23AA8914CC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25FB-6FE9-1148-9615-913C6BA4DD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29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25FB-6FE9-1148-9615-913C6BA4DD4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68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1864-9F80-6E46-A230-544D91283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547" y="3702570"/>
            <a:ext cx="8149653" cy="69764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1E65F-A21A-AA42-936F-5D485165C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C1F-0443-6247-8910-43AB17F1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919"/>
            <a:ext cx="10515600" cy="26662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6CB7-86E9-1143-9161-94AD6272E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533"/>
            <a:ext cx="10515600" cy="320789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558B-EDBF-9E4D-9903-346BB3B2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2C642-5DD5-4F40-A232-D96B63E2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2A2A-3C69-F64B-AF93-8B553879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56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2E20-4D77-254E-8932-C378B00A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0026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CFFB-116E-0C45-91E7-D9A016F37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7020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85D72-56AE-6D45-9869-ED69E8C3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2788-B2E7-0E49-8C36-C844C21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A3734-4994-0C45-A7A1-FF144F81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6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BC35-B13C-6F44-9450-DAD6198D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8522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E104B-60C9-3C45-85C7-D99DF987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769E7-5887-424D-A71E-C2A9BAA4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3B7BF-09F7-B842-8703-CD23EDB0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98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BE1EF-1877-B749-B21A-D38D18F5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77642-3C36-1A45-940D-EE4A07EC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D8797-80E4-554A-879A-85788DB6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57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9AF50-E1A5-144A-A51B-2CE9204A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77608-201E-D244-9AA0-5E65B04DE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4E7EA-3770-0241-AB8C-825A4CB90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4F29-B047-7947-9D6C-DCBA07E2CF39}" type="datetimeFigureOut">
              <a:rPr lang="tr-TR" smtClean="0"/>
              <a:t>20.02.2022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B5595-45B1-8849-AA69-2FE5E47A5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EC49-77CC-1645-927B-4253F479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2AA9-114B-DE49-9990-0CF76A9D8353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331A6-63F9-384A-A9AC-789C385ECF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C248-5C57-0A47-9D6F-6E6ABFCE3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7547" y="4051391"/>
            <a:ext cx="8149653" cy="697642"/>
          </a:xfrm>
        </p:spPr>
        <p:txBody>
          <a:bodyPr>
            <a:normAutofit fontScale="90000"/>
          </a:bodyPr>
          <a:lstStyle/>
          <a:p>
            <a:r>
              <a:rPr lang="tr-TR" dirty="0">
                <a:ea typeface="Source Sans Pro" panose="020B0503030403020204" pitchFamily="34" charset="0"/>
              </a:rPr>
              <a:t>IPA II  CIVIL SOCIETY SECTOR </a:t>
            </a:r>
            <a:br>
              <a:rPr lang="tr-TR" dirty="0">
                <a:ea typeface="Source Sans Pro" panose="020B0503030403020204" pitchFamily="34" charset="0"/>
              </a:rPr>
            </a:br>
            <a:r>
              <a:rPr lang="tr-TR" dirty="0" err="1">
                <a:ea typeface="Source Sans Pro" panose="020B0503030403020204" pitchFamily="34" charset="0"/>
              </a:rPr>
              <a:t>Monitoring</a:t>
            </a:r>
            <a:r>
              <a:rPr lang="tr-TR" dirty="0">
                <a:ea typeface="Source Sans Pro" panose="020B0503030403020204" pitchFamily="34" charset="0"/>
              </a:rPr>
              <a:t> &amp; Evaluation</a:t>
            </a:r>
            <a:br>
              <a:rPr lang="tr-TR" dirty="0">
                <a:ea typeface="Source Sans Pro" panose="020B0503030403020204" pitchFamily="34" charset="0"/>
              </a:rPr>
            </a:br>
            <a:r>
              <a:rPr lang="en-GB" sz="2700" dirty="0">
                <a:solidFill>
                  <a:schemeClr val="bg1">
                    <a:lumMod val="65000"/>
                  </a:schemeClr>
                </a:solidFill>
              </a:rPr>
              <a:t>Findings and Recommendations</a:t>
            </a:r>
            <a:endParaRPr lang="tr-TR" sz="27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65947" y="4016213"/>
            <a:ext cx="225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>
                    <a:lumMod val="95000"/>
                  </a:schemeClr>
                </a:solidFill>
              </a:rPr>
              <a:t>Dr. Arda Deniz Aksular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Results</a:t>
            </a:r>
            <a:r>
              <a:rPr lang="tr-TR" dirty="0"/>
              <a:t> &amp; </a:t>
            </a:r>
            <a:r>
              <a:rPr lang="tr-TR" dirty="0" err="1"/>
              <a:t>Recommendations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38200" y="2368028"/>
            <a:ext cx="10552387" cy="362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FF0000"/>
                </a:solidFill>
              </a:rPr>
              <a:t>Lower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scores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relevance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is related to limited CSO participation in law and policy making processes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/>
              <a:t>as well as some </a:t>
            </a:r>
            <a:r>
              <a:rPr lang="en-GB" dirty="0">
                <a:solidFill>
                  <a:srgbClr val="FF0000"/>
                </a:solidFill>
              </a:rPr>
              <a:t>design issues </a:t>
            </a:r>
            <a:r>
              <a:rPr lang="en-GB" dirty="0"/>
              <a:t>at the inception of the project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(EVA).</a:t>
            </a:r>
          </a:p>
          <a:p>
            <a:r>
              <a:rPr lang="en-US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Design stronger </a:t>
            </a:r>
            <a:r>
              <a:rPr lang="en-US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programmes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addressing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policy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changes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tr-TR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building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legal - </a:t>
            </a:r>
            <a:r>
              <a:rPr lang="tr-TR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administrative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capacity</a:t>
            </a:r>
            <a:r>
              <a:rPr lang="tr-TR" sz="1600" i="1" dirty="0"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1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many interventions</a:t>
            </a:r>
            <a:r>
              <a:rPr lang="tr-TR" dirty="0"/>
              <a:t>,</a:t>
            </a:r>
            <a:r>
              <a:rPr lang="en-GB" dirty="0"/>
              <a:t> efficiency of implementation was affected by </a:t>
            </a:r>
            <a:r>
              <a:rPr lang="en-GB" dirty="0">
                <a:solidFill>
                  <a:srgbClr val="FF0000"/>
                </a:solidFill>
              </a:rPr>
              <a:t>COVID-19 restrictions</a:t>
            </a:r>
            <a:r>
              <a:rPr lang="en-GB" dirty="0"/>
              <a:t>; delays necessitated modifications, postponements and cancellations of activities. In most cases project partners adapted efficiently to the new realities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(EVA)</a:t>
            </a:r>
            <a:r>
              <a:rPr lang="en-GB" dirty="0"/>
              <a:t>. </a:t>
            </a:r>
            <a:endParaRPr lang="tr-TR" dirty="0"/>
          </a:p>
          <a:p>
            <a:r>
              <a:rPr lang="tr-TR" sz="1600" dirty="0">
                <a:sym typeface="Wingdings" panose="05000000000000000000" pitchFamily="2" charset="2"/>
              </a:rPr>
              <a:t> </a:t>
            </a:r>
            <a:r>
              <a:rPr lang="tr-TR" sz="1600" i="1" dirty="0" err="1">
                <a:sym typeface="Wingdings" panose="05000000000000000000" pitchFamily="2" charset="2"/>
              </a:rPr>
              <a:t>Consider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the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potential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risks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for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future</a:t>
            </a:r>
            <a:r>
              <a:rPr lang="tr-TR" sz="1600" i="1" dirty="0">
                <a:sym typeface="Wingdings" panose="05000000000000000000" pitchFamily="2" charset="2"/>
              </a:rPr>
              <a:t> programmes </a:t>
            </a:r>
            <a:r>
              <a:rPr lang="tr-TR" sz="1600" i="1" dirty="0" err="1">
                <a:sym typeface="Wingdings" panose="05000000000000000000" pitchFamily="2" charset="2"/>
              </a:rPr>
              <a:t>despite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the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decline</a:t>
            </a:r>
            <a:r>
              <a:rPr lang="tr-TR" sz="1600" i="1" dirty="0">
                <a:sym typeface="Wingdings" panose="05000000000000000000" pitchFamily="2" charset="2"/>
              </a:rPr>
              <a:t> in COVID.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i="1" dirty="0">
              <a:sym typeface="Wingdings" panose="05000000000000000000" pitchFamily="2" charset="2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coverage of the different provinces has kept considerably declining over the years.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>
                <a:sym typeface="Wingdings" panose="05000000000000000000" pitchFamily="2" charset="2"/>
              </a:rPr>
              <a:t> </a:t>
            </a:r>
            <a:r>
              <a:rPr lang="tr-TR" sz="1600" i="1" dirty="0" err="1">
                <a:sym typeface="Wingdings" panose="05000000000000000000" pitchFamily="2" charset="2"/>
              </a:rPr>
              <a:t>Avoid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focusing</a:t>
            </a:r>
            <a:r>
              <a:rPr lang="tr-TR" sz="1600" i="1" dirty="0">
                <a:sym typeface="Wingdings" panose="05000000000000000000" pitchFamily="2" charset="2"/>
              </a:rPr>
              <a:t> in </a:t>
            </a:r>
            <a:r>
              <a:rPr lang="tr-TR" sz="1600" i="1" dirty="0" err="1">
                <a:sym typeface="Wingdings" panose="05000000000000000000" pitchFamily="2" charset="2"/>
              </a:rPr>
              <a:t>particular</a:t>
            </a:r>
            <a:r>
              <a:rPr lang="tr-TR" sz="1600" i="1" dirty="0">
                <a:sym typeface="Wingdings" panose="05000000000000000000" pitchFamily="2" charset="2"/>
              </a:rPr>
              <a:t> </a:t>
            </a:r>
            <a:r>
              <a:rPr lang="tr-TR" sz="1600" i="1" dirty="0" err="1">
                <a:sym typeface="Wingdings" panose="05000000000000000000" pitchFamily="2" charset="2"/>
              </a:rPr>
              <a:t>regions-cities</a:t>
            </a:r>
            <a:r>
              <a:rPr lang="tr-TR" sz="1600" i="1" dirty="0">
                <a:sym typeface="Wingdings" panose="05000000000000000000" pitchFamily="2" charset="2"/>
              </a:rPr>
              <a:t>. </a:t>
            </a: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1920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38200" y="3786589"/>
            <a:ext cx="10552387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Long period between programming-implementation. </a:t>
            </a:r>
            <a:r>
              <a:rPr lang="en-GB" sz="1600" dirty="0" err="1"/>
              <a:t>Approx</a:t>
            </a:r>
            <a:r>
              <a:rPr lang="en-GB" sz="1600" dirty="0"/>
              <a:t>: </a:t>
            </a:r>
            <a:r>
              <a:rPr lang="tr-TR" sz="1600" dirty="0"/>
              <a:t>4</a:t>
            </a:r>
            <a:r>
              <a:rPr lang="en-GB" sz="1600" dirty="0"/>
              <a:t> years…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Inflexible process (centralised system is more flexible, financial rules are strict, hard to implement simplified cost option)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Referring to cross cutting issues: environment, climate change, gender</a:t>
            </a:r>
            <a:r>
              <a:rPr lang="tr-TR" sz="1600" dirty="0"/>
              <a:t>, digitalisation.</a:t>
            </a:r>
            <a:r>
              <a:rPr lang="en-GB" sz="1600" dirty="0"/>
              <a:t> </a:t>
            </a:r>
            <a:endParaRPr lang="tr-TR" sz="1600" dirty="0"/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600" dirty="0"/>
              <a:t>(</a:t>
            </a:r>
            <a:r>
              <a:rPr lang="tr-TR" sz="1600" dirty="0" err="1"/>
              <a:t>decreas</a:t>
            </a:r>
            <a:r>
              <a:rPr lang="en-GB" sz="1600" dirty="0" err="1"/>
              <a:t>ing</a:t>
            </a:r>
            <a:r>
              <a:rPr lang="en-GB" sz="1600" dirty="0"/>
              <a:t> paper work, increasing online tools etc.)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n-GB" sz="1600" dirty="0"/>
          </a:p>
        </p:txBody>
      </p:sp>
      <p:sp>
        <p:nvSpPr>
          <p:cNvPr id="4" name="Dikdörtgen 3"/>
          <p:cNvSpPr/>
          <p:nvPr/>
        </p:nvSpPr>
        <p:spPr>
          <a:xfrm>
            <a:off x="967235" y="2434970"/>
            <a:ext cx="2691584" cy="394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48367" y="2460476"/>
            <a:ext cx="17293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dirty="0"/>
              <a:t>PROGRAMMING</a:t>
            </a:r>
            <a:endParaRPr lang="en-GB" dirty="0"/>
          </a:p>
        </p:txBody>
      </p:sp>
      <p:sp>
        <p:nvSpPr>
          <p:cNvPr id="6" name="Dikdörtgen 5"/>
          <p:cNvSpPr/>
          <p:nvPr/>
        </p:nvSpPr>
        <p:spPr>
          <a:xfrm>
            <a:off x="3768242" y="2434970"/>
            <a:ext cx="2309365" cy="394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87030" y="2434970"/>
            <a:ext cx="2190934" cy="394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139951" y="2460476"/>
            <a:ext cx="16571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dirty="0"/>
              <a:t>PROCUREMENT</a:t>
            </a:r>
            <a:endParaRPr lang="en-GB" dirty="0"/>
          </a:p>
        </p:txBody>
      </p:sp>
      <p:sp>
        <p:nvSpPr>
          <p:cNvPr id="9" name="Metin kutusu 8"/>
          <p:cNvSpPr txBox="1"/>
          <p:nvPr/>
        </p:nvSpPr>
        <p:spPr>
          <a:xfrm>
            <a:off x="6365235" y="2460476"/>
            <a:ext cx="19071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dirty="0"/>
              <a:t>IMPLEMENTATION</a:t>
            </a:r>
            <a:endParaRPr lang="en-GB" dirty="0"/>
          </a:p>
        </p:txBody>
      </p:sp>
      <p:sp>
        <p:nvSpPr>
          <p:cNvPr id="10" name="Dikdörtgen 9"/>
          <p:cNvSpPr/>
          <p:nvPr/>
        </p:nvSpPr>
        <p:spPr>
          <a:xfrm>
            <a:off x="8487387" y="2434970"/>
            <a:ext cx="2648456" cy="394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688506" y="2464383"/>
            <a:ext cx="24473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dirty="0"/>
              <a:t>POST IMPLEMENTATION</a:t>
            </a:r>
            <a:endParaRPr lang="en-GB" dirty="0"/>
          </a:p>
        </p:txBody>
      </p:sp>
      <p:sp>
        <p:nvSpPr>
          <p:cNvPr id="12" name="İkizkenar Üçgen 11"/>
          <p:cNvSpPr/>
          <p:nvPr/>
        </p:nvSpPr>
        <p:spPr>
          <a:xfrm rot="5400000">
            <a:off x="4322872" y="1158764"/>
            <a:ext cx="1147083" cy="29376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Eğri Bağlayıcı 12"/>
          <p:cNvCxnSpPr>
            <a:stCxn id="3" idx="0"/>
            <a:endCxn id="12" idx="5"/>
          </p:cNvCxnSpPr>
          <p:nvPr/>
        </p:nvCxnSpPr>
        <p:spPr>
          <a:xfrm rot="16200000" flipV="1">
            <a:off x="5069288" y="2741482"/>
            <a:ext cx="872233" cy="1217981"/>
          </a:xfrm>
          <a:prstGeom prst="curvedConnector5">
            <a:avLst>
              <a:gd name="adj1" fmla="val 26209"/>
              <a:gd name="adj2" fmla="val 53866"/>
              <a:gd name="adj3" fmla="val 7379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/>
              <a:t>IPA </a:t>
            </a:r>
            <a:r>
              <a:rPr lang="tr-TR" dirty="0" err="1"/>
              <a:t>Issues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323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C248-5C57-0A47-9D6F-6E6ABFCE3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THANK YOU!</a:t>
            </a:r>
            <a:endParaRPr lang="tr-T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9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/>
              <a:t>IPA II CIVIL SOCIETY SECTOR*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56441" y="5276193"/>
            <a:ext cx="570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*Including JMSP and Town Twinning which are actually stand-alone actions.</a:t>
            </a:r>
          </a:p>
          <a:p>
            <a:r>
              <a:rPr lang="en-US" sz="1400" i="1" dirty="0"/>
              <a:t>*Excluding Civil Society projects under direct management. 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5" y="3079114"/>
            <a:ext cx="899683" cy="1324988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58" y="3100452"/>
            <a:ext cx="1048103" cy="1289332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13" y="2748746"/>
            <a:ext cx="865265" cy="1697569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323" y="2808811"/>
            <a:ext cx="2200388" cy="1792909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556" y="2950335"/>
            <a:ext cx="1481371" cy="14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/>
              <a:t>IPA II CIVIL SOCIETY SECTOR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68" y="2860269"/>
            <a:ext cx="1340002" cy="18501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533" y="2793206"/>
            <a:ext cx="2289513" cy="18592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609" y="2860269"/>
            <a:ext cx="1452229" cy="17811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401" y="2793206"/>
            <a:ext cx="2335087" cy="189627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080" y="2860268"/>
            <a:ext cx="1454720" cy="17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/>
              <a:t>Monitoring </a:t>
            </a:r>
            <a:r>
              <a:rPr lang="tr-TR" dirty="0" err="1"/>
              <a:t>Performance</a:t>
            </a:r>
            <a:r>
              <a:rPr lang="tr-TR" dirty="0"/>
              <a:t>*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798003" y="5195314"/>
            <a:ext cx="11665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*Almost all projects within the sector excluding: Not yet started, cancelled, all contracts of continuous projects.</a:t>
            </a:r>
          </a:p>
          <a:p>
            <a:endParaRPr lang="en-US" sz="1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90" y="3061967"/>
            <a:ext cx="2740530" cy="213334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04" y="3061967"/>
            <a:ext cx="2558756" cy="210673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844" y="3061967"/>
            <a:ext cx="2369822" cy="197611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38200" y="2389025"/>
            <a:ext cx="10375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ROM is the external monitoring system of the European Commission (EC).</a:t>
            </a:r>
            <a:endParaRPr lang="tr-TR" dirty="0"/>
          </a:p>
          <a:p>
            <a:r>
              <a:rPr lang="tr-TR" dirty="0" err="1"/>
              <a:t>Provides</a:t>
            </a:r>
            <a:r>
              <a:rPr lang="tr-TR" dirty="0"/>
              <a:t> </a:t>
            </a:r>
            <a:r>
              <a:rPr lang="tr-TR" dirty="0" err="1"/>
              <a:t>recommendations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«</a:t>
            </a: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opinion</a:t>
            </a:r>
            <a:r>
              <a:rPr lang="tr-TR" dirty="0"/>
              <a:t>»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focusing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. </a:t>
            </a:r>
            <a:endParaRPr lang="en-US" dirty="0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5121399F-E02A-4684-A90D-D62985573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267" y="2053179"/>
            <a:ext cx="2343150" cy="131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/>
              <a:t>Monitoring </a:t>
            </a:r>
            <a:r>
              <a:rPr lang="tr-TR" dirty="0" err="1"/>
              <a:t>Performance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2" y="3728405"/>
            <a:ext cx="1727335" cy="16368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644" y="3728405"/>
            <a:ext cx="1723156" cy="16334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045" y="3728404"/>
            <a:ext cx="1768031" cy="16334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443" y="3728403"/>
            <a:ext cx="1716306" cy="16358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430" y="3728405"/>
            <a:ext cx="1716747" cy="163585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800" y="2735351"/>
            <a:ext cx="323116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816389" y="1933927"/>
            <a:ext cx="264695" cy="36816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/>
              <a:t>Main </a:t>
            </a:r>
            <a:r>
              <a:rPr lang="tr-TR" dirty="0" err="1"/>
              <a:t>Results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92568" y="2523916"/>
            <a:ext cx="9466729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/>
              <a:t>Scores of the ROM reports are generally </a:t>
            </a:r>
            <a:r>
              <a:rPr lang="en-GB" dirty="0">
                <a:solidFill>
                  <a:srgbClr val="00B050"/>
                </a:solidFill>
              </a:rPr>
              <a:t>green</a:t>
            </a:r>
            <a:r>
              <a:rPr lang="en-GB" dirty="0"/>
              <a:t>. </a:t>
            </a:r>
            <a:endParaRPr lang="tr-TR" dirty="0"/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successful criterion is </a:t>
            </a:r>
            <a:r>
              <a:rPr lang="en-US" dirty="0">
                <a:solidFill>
                  <a:srgbClr val="00B050"/>
                </a:solidFill>
              </a:rPr>
              <a:t>effectiveness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the outputs are going to the results</a:t>
            </a:r>
            <a:r>
              <a:rPr lang="tr-TR" dirty="0">
                <a:sym typeface="Wingdings" panose="05000000000000000000" pitchFamily="2" charset="2"/>
              </a:rPr>
              <a:t>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/>
              <a:t>There is </a:t>
            </a:r>
            <a:r>
              <a:rPr lang="en-GB" dirty="0">
                <a:solidFill>
                  <a:srgbClr val="FF0000"/>
                </a:solidFill>
              </a:rPr>
              <a:t>no red score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/>
              <a:t>but there are some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yellow scores </a:t>
            </a:r>
            <a:r>
              <a:rPr lang="en-GB" dirty="0"/>
              <a:t>in half of these reports.</a:t>
            </a:r>
            <a:endParaRPr lang="tr-TR" dirty="0"/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solidFill>
                <a:schemeClr val="bg1"/>
              </a:solidFill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weakest</a:t>
            </a:r>
            <a:r>
              <a:rPr lang="tr-TR" dirty="0"/>
              <a:t> </a:t>
            </a:r>
            <a:r>
              <a:rPr lang="tr-TR" dirty="0" err="1"/>
              <a:t>criterion</a:t>
            </a:r>
            <a:r>
              <a:rPr lang="tr-TR" dirty="0"/>
              <a:t> is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4">
                    <a:lumMod val="75000"/>
                  </a:schemeClr>
                </a:solidFill>
              </a:rPr>
              <a:t>impact</a:t>
            </a:r>
            <a:r>
              <a:rPr lang="tr-TR" dirty="0"/>
              <a:t>.</a:t>
            </a:r>
            <a:r>
              <a:rPr lang="en-GB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weakest</a:t>
            </a:r>
            <a:r>
              <a:rPr lang="tr-TR" dirty="0"/>
              <a:t> is </a:t>
            </a:r>
            <a:r>
              <a:rPr lang="tr-TR" dirty="0" err="1">
                <a:solidFill>
                  <a:schemeClr val="accent4">
                    <a:lumMod val="75000"/>
                  </a:schemeClr>
                </a:solidFill>
              </a:rPr>
              <a:t>sustainability</a:t>
            </a:r>
            <a:r>
              <a:rPr lang="tr-TR" dirty="0"/>
              <a:t>.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0486857" y="2200549"/>
            <a:ext cx="944880" cy="9365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accent1">
                  <a:shade val="67500"/>
                  <a:satMod val="115000"/>
                </a:schemeClr>
              </a:gs>
              <a:gs pos="100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86857" y="3331699"/>
            <a:ext cx="944880" cy="9365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rgbClr val="FFC000"/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486857" y="4452513"/>
            <a:ext cx="944880" cy="9365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rgbClr val="FF0000"/>
              </a:gs>
              <a:gs pos="100000">
                <a:srgbClr val="C00000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Results</a:t>
            </a:r>
            <a:r>
              <a:rPr lang="tr-TR" dirty="0"/>
              <a:t> &amp; </a:t>
            </a:r>
            <a:r>
              <a:rPr lang="tr-TR" dirty="0" err="1"/>
              <a:t>Recommendations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34" y="2565111"/>
            <a:ext cx="6330371" cy="30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Results</a:t>
            </a:r>
            <a:r>
              <a:rPr lang="tr-TR" dirty="0"/>
              <a:t> &amp; </a:t>
            </a:r>
            <a:r>
              <a:rPr lang="tr-TR" dirty="0" err="1"/>
              <a:t>Recommendations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49706" y="2367171"/>
            <a:ext cx="11044990" cy="3679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Most CSOs in Turkey </a:t>
            </a:r>
            <a:r>
              <a:rPr lang="en-GB" sz="1600" dirty="0">
                <a:solidFill>
                  <a:srgbClr val="FF0000"/>
                </a:solidFill>
              </a:rPr>
              <a:t>do not have adequate financial means</a:t>
            </a:r>
            <a:r>
              <a:rPr lang="en-GB" sz="1600" dirty="0"/>
              <a:t> to sustain project benefits in the long run. </a:t>
            </a:r>
            <a:endParaRPr lang="tr-TR" sz="1600" dirty="0"/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600" dirty="0"/>
              <a:t> </a:t>
            </a:r>
            <a:r>
              <a:rPr lang="tr-TR" sz="1400" i="1" dirty="0">
                <a:sym typeface="Wingdings" panose="05000000000000000000" pitchFamily="2" charset="2"/>
              </a:rPr>
              <a:t> </a:t>
            </a:r>
            <a:r>
              <a:rPr lang="tr-TR" sz="1400" i="1" dirty="0" err="1"/>
              <a:t>Consider</a:t>
            </a:r>
            <a:r>
              <a:rPr lang="tr-TR" sz="1400" i="1" dirty="0"/>
              <a:t> </a:t>
            </a:r>
            <a:r>
              <a:rPr lang="tr-TR" sz="1400" i="1" dirty="0" err="1"/>
              <a:t>different</a:t>
            </a:r>
            <a:r>
              <a:rPr lang="tr-TR" sz="1400" i="1" dirty="0"/>
              <a:t> </a:t>
            </a:r>
            <a:r>
              <a:rPr lang="tr-TR" sz="1400" i="1" dirty="0" err="1"/>
              <a:t>mechanisms</a:t>
            </a:r>
            <a:r>
              <a:rPr lang="tr-TR" sz="1400" i="1" dirty="0"/>
              <a:t> </a:t>
            </a:r>
            <a:r>
              <a:rPr lang="tr-TR" sz="1400" i="1" dirty="0" err="1"/>
              <a:t>such</a:t>
            </a:r>
            <a:r>
              <a:rPr lang="tr-TR" sz="1400" i="1" dirty="0"/>
              <a:t> as </a:t>
            </a:r>
            <a:r>
              <a:rPr lang="tr-TR" sz="1400" i="1" dirty="0" err="1"/>
              <a:t>Turkish</a:t>
            </a:r>
            <a:r>
              <a:rPr lang="tr-TR" sz="1400" i="1" dirty="0"/>
              <a:t> </a:t>
            </a:r>
            <a:r>
              <a:rPr lang="tr-TR" sz="1400" i="1" dirty="0" err="1"/>
              <a:t>Investment</a:t>
            </a:r>
            <a:r>
              <a:rPr lang="tr-TR" sz="1400" i="1" dirty="0"/>
              <a:t> Platform.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Sustainability of the some programmes such as CSD and CSSP, </a:t>
            </a:r>
            <a:r>
              <a:rPr lang="en-GB" sz="1600" dirty="0">
                <a:solidFill>
                  <a:srgbClr val="FF0000"/>
                </a:solidFill>
              </a:rPr>
              <a:t>depends on political decision</a:t>
            </a:r>
            <a:r>
              <a:rPr lang="en-GB" sz="1600" dirty="0"/>
              <a:t> with regard to continuation of these programmes under IPA III</a:t>
            </a:r>
            <a:r>
              <a:rPr lang="tr-TR" sz="1600" dirty="0"/>
              <a:t> (</a:t>
            </a:r>
            <a:r>
              <a:rPr lang="tr-TR" sz="1600" dirty="0" err="1"/>
              <a:t>Decentralised</a:t>
            </a:r>
            <a:r>
              <a:rPr lang="tr-TR" sz="1600" dirty="0"/>
              <a:t> </a:t>
            </a:r>
            <a:r>
              <a:rPr lang="tr-TR" sz="1600" dirty="0" err="1"/>
              <a:t>system</a:t>
            </a:r>
            <a:r>
              <a:rPr lang="tr-TR" sz="1600" dirty="0"/>
              <a:t> </a:t>
            </a:r>
            <a:r>
              <a:rPr lang="tr-TR" sz="1600" dirty="0">
                <a:sym typeface="Wingdings" panose="05000000000000000000" pitchFamily="2" charset="2"/>
              </a:rPr>
              <a:t> </a:t>
            </a:r>
            <a:r>
              <a:rPr lang="tr-TR" sz="1600" dirty="0" err="1"/>
              <a:t>Centralised</a:t>
            </a:r>
            <a:r>
              <a:rPr lang="tr-TR" sz="1600" dirty="0"/>
              <a:t> </a:t>
            </a:r>
            <a:r>
              <a:rPr lang="tr-TR" sz="1600" dirty="0" err="1"/>
              <a:t>system</a:t>
            </a:r>
            <a:r>
              <a:rPr lang="tr-TR" sz="1600" dirty="0"/>
              <a:t>). 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The dual structure of directly and indirectly managed grants has led to a dual competitive situation among CSOs</a:t>
            </a:r>
            <a:r>
              <a:rPr lang="tr-TR" sz="16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tr-TR" sz="16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EVA*</a:t>
            </a:r>
            <a:r>
              <a:rPr lang="tr-TR" sz="1600" dirty="0"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tr-TR" sz="16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à"/>
            </a:pPr>
            <a:r>
              <a:rPr lang="en-US" sz="1400" i="1" dirty="0">
                <a:sym typeface="Wingdings" panose="05000000000000000000" pitchFamily="2" charset="2"/>
              </a:rPr>
              <a:t>Structural </a:t>
            </a:r>
            <a:r>
              <a:rPr lang="tr-TR" sz="1400" i="1" dirty="0" err="1">
                <a:sym typeface="Wingdings" panose="05000000000000000000" pitchFamily="2" charset="2"/>
              </a:rPr>
              <a:t>issues</a:t>
            </a:r>
            <a:r>
              <a:rPr lang="en-US" sz="1400" i="1" dirty="0">
                <a:sym typeface="Wingdings" panose="05000000000000000000" pitchFamily="2" charset="2"/>
              </a:rPr>
              <a:t> that should be negotiated with the EU authorities. </a:t>
            </a:r>
            <a:endParaRPr lang="tr-TR" sz="1400" i="1" dirty="0"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à"/>
            </a:pPr>
            <a:r>
              <a:rPr lang="tr-TR" sz="1400" i="1" dirty="0">
                <a:sym typeface="Wingdings" panose="05000000000000000000" pitchFamily="2" charset="2"/>
              </a:rPr>
              <a:t>One </a:t>
            </a:r>
            <a:r>
              <a:rPr lang="tr-TR" sz="1400" i="1" dirty="0" err="1">
                <a:sym typeface="Wingdings" panose="05000000000000000000" pitchFamily="2" charset="2"/>
              </a:rPr>
              <a:t>modal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or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multi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level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models</a:t>
            </a:r>
            <a:r>
              <a:rPr lang="tr-TR" sz="1400" i="1" dirty="0">
                <a:sym typeface="Wingdings" panose="05000000000000000000" pitchFamily="2" charset="2"/>
              </a:rPr>
              <a:t> &amp; </a:t>
            </a:r>
            <a:r>
              <a:rPr lang="tr-TR" sz="1400" i="1" dirty="0" err="1">
                <a:sym typeface="Wingdings" panose="05000000000000000000" pitchFamily="2" charset="2"/>
              </a:rPr>
              <a:t>better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cooperation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between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direct-indirect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management</a:t>
            </a:r>
            <a:r>
              <a:rPr lang="tr-TR" sz="1400" i="1" dirty="0">
                <a:sym typeface="Wingdings" panose="05000000000000000000" pitchFamily="2" charset="2"/>
              </a:rPr>
              <a:t>.</a:t>
            </a:r>
            <a:endParaRPr lang="en-GB" sz="1600" dirty="0"/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No clear framework on long-term cooperation mechanisms </a:t>
            </a:r>
            <a:r>
              <a:rPr lang="en-GB" sz="1600" dirty="0"/>
              <a:t>between public sector and CSOs.</a:t>
            </a:r>
            <a:endParaRPr lang="tr-TR" sz="1600" dirty="0"/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à"/>
            </a:pPr>
            <a:r>
              <a:rPr lang="tr-TR" sz="1400" i="1" dirty="0" err="1">
                <a:sym typeface="Wingdings" panose="05000000000000000000" pitchFamily="2" charset="2"/>
              </a:rPr>
              <a:t>Better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design</a:t>
            </a:r>
            <a:r>
              <a:rPr lang="tr-TR" sz="1400" i="1" dirty="0">
                <a:sym typeface="Wingdings" panose="05000000000000000000" pitchFamily="2" charset="2"/>
              </a:rPr>
              <a:t>, </a:t>
            </a:r>
            <a:r>
              <a:rPr lang="tr-TR" sz="1400" i="1" dirty="0" err="1">
                <a:sym typeface="Wingdings" panose="05000000000000000000" pitchFamily="2" charset="2"/>
              </a:rPr>
              <a:t>cooperation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by</a:t>
            </a:r>
            <a:r>
              <a:rPr lang="tr-TR" sz="1400" i="1" dirty="0">
                <a:sym typeface="Wingdings" panose="05000000000000000000" pitchFamily="2" charset="2"/>
              </a:rPr>
              <a:t> EU </a:t>
            </a:r>
            <a:r>
              <a:rPr lang="tr-TR" sz="1400" i="1" dirty="0" err="1">
                <a:sym typeface="Wingdings" panose="05000000000000000000" pitchFamily="2" charset="2"/>
              </a:rPr>
              <a:t>and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Turkey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institutional</a:t>
            </a:r>
            <a:r>
              <a:rPr lang="tr-TR" sz="1400" i="1" dirty="0">
                <a:sym typeface="Wingdings" panose="05000000000000000000" pitchFamily="2" charset="2"/>
              </a:rPr>
              <a:t> </a:t>
            </a:r>
            <a:r>
              <a:rPr lang="tr-TR" sz="1400" i="1" dirty="0" err="1">
                <a:sym typeface="Wingdings" panose="05000000000000000000" pitchFamily="2" charset="2"/>
              </a:rPr>
              <a:t>level</a:t>
            </a:r>
            <a:r>
              <a:rPr lang="tr-TR" sz="1400" i="1" dirty="0">
                <a:sym typeface="Wingdings" panose="05000000000000000000" pitchFamily="2" charset="2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tr-TR" sz="1400" i="1" dirty="0"/>
              <a:t>* </a:t>
            </a:r>
            <a:r>
              <a:rPr lang="tr-TR" sz="1400" i="1" dirty="0" err="1"/>
              <a:t>Also</a:t>
            </a:r>
            <a:r>
              <a:rPr lang="tr-TR" sz="1400" i="1" dirty="0"/>
              <a:t> </a:t>
            </a:r>
            <a:r>
              <a:rPr lang="tr-TR" sz="1400" i="1" dirty="0" err="1"/>
              <a:t>reffered</a:t>
            </a:r>
            <a:r>
              <a:rPr lang="tr-TR" sz="1400" i="1" dirty="0"/>
              <a:t> in «</a:t>
            </a:r>
            <a:r>
              <a:rPr lang="en-GB" sz="1400" i="1" dirty="0"/>
              <a:t>Ex-post Evaluation of EU Support to Civil Society delivered under IPA 2007 to 2014 in Turkey</a:t>
            </a:r>
            <a:r>
              <a:rPr lang="tr-TR" sz="1400" i="1" dirty="0"/>
              <a:t>» </a:t>
            </a:r>
            <a:r>
              <a:rPr lang="tr-TR" sz="1400" i="1" dirty="0" err="1"/>
              <a:t>project</a:t>
            </a:r>
            <a:r>
              <a:rPr lang="tr-TR" sz="1400" i="1" dirty="0"/>
              <a:t>.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80678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54A4-ADAF-D74C-A38B-D87449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927"/>
            <a:ext cx="10515600" cy="266622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Results</a:t>
            </a:r>
            <a:r>
              <a:rPr lang="tr-TR" dirty="0"/>
              <a:t> &amp; </a:t>
            </a:r>
            <a:r>
              <a:rPr lang="tr-TR" dirty="0" err="1"/>
              <a:t>Recommendations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12836" y="2569276"/>
            <a:ext cx="10552387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CSD programmes are very well known by CSOs but </a:t>
            </a:r>
            <a:r>
              <a:rPr lang="en-US" dirty="0">
                <a:solidFill>
                  <a:srgbClr val="FF0000"/>
                </a:solidFill>
              </a:rPr>
              <a:t>can only be used by a certain group of them due to the highly demanding application requirements (EVA).</a:t>
            </a:r>
            <a:endParaRPr lang="en-US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600" i="1" dirty="0">
                <a:sym typeface="Wingdings" panose="05000000000000000000" pitchFamily="2" charset="2"/>
              </a:rPr>
              <a:t>        Simplification of the rules by </a:t>
            </a:r>
            <a:r>
              <a:rPr lang="en-US" sz="1600" i="1" dirty="0"/>
              <a:t>EU-Turkey level negotiations.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ym typeface="Wingdings" panose="05000000000000000000" pitchFamily="2" charset="2"/>
              </a:rPr>
              <a:t>        </a:t>
            </a:r>
            <a:r>
              <a:rPr lang="en-US" sz="1600" i="1" dirty="0">
                <a:sym typeface="Wingdings" panose="05000000000000000000" pitchFamily="2" charset="2"/>
              </a:rPr>
              <a:t>Consider building new modalities/micro-level tools for the newcomers. Tools to avoid language bar</a:t>
            </a:r>
            <a:r>
              <a:rPr lang="tr-TR" sz="1600" i="1" dirty="0">
                <a:sym typeface="Wingdings" panose="05000000000000000000" pitchFamily="2" charset="2"/>
              </a:rPr>
              <a:t>r</a:t>
            </a:r>
            <a:r>
              <a:rPr lang="en-US" sz="1600" i="1" dirty="0" err="1">
                <a:sym typeface="Wingdings" panose="05000000000000000000" pitchFamily="2" charset="2"/>
              </a:rPr>
              <a:t>iers</a:t>
            </a:r>
            <a:r>
              <a:rPr lang="en-US" sz="1600" i="1" dirty="0">
                <a:sym typeface="Wingdings" panose="05000000000000000000" pitchFamily="2" charset="2"/>
              </a:rPr>
              <a:t>. </a:t>
            </a:r>
            <a:endParaRPr lang="en-US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 programmes the intervention logics of the grant projects are generally appropriate to facilitate implementation, but </a:t>
            </a:r>
            <a:r>
              <a:rPr lang="en-US" dirty="0">
                <a:solidFill>
                  <a:srgbClr val="FF0000"/>
                </a:solidFill>
              </a:rPr>
              <a:t>baselines for measuring indicator achievement are lacking.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ym typeface="Wingdings" panose="05000000000000000000" pitchFamily="2" charset="2"/>
              </a:rPr>
              <a:t>        </a:t>
            </a:r>
            <a:r>
              <a:rPr lang="en-US" sz="1600" i="1" dirty="0">
                <a:sym typeface="Wingdings" panose="05000000000000000000" pitchFamily="2" charset="2"/>
              </a:rPr>
              <a:t>Better design, special attention to baselines.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Projects address to capacity development but stress on </a:t>
            </a:r>
            <a:r>
              <a:rPr lang="en-US" sz="1600" dirty="0" err="1">
                <a:sym typeface="Wingdings" panose="05000000000000000000" pitchFamily="2" charset="2"/>
              </a:rPr>
              <a:t>professionalisation</a:t>
            </a:r>
            <a:r>
              <a:rPr lang="en-US" sz="1600" dirty="0">
                <a:sym typeface="Wingdings" panose="05000000000000000000" pitchFamily="2" charset="2"/>
              </a:rPr>
              <a:t> is lacking. </a:t>
            </a:r>
          </a:p>
          <a:p>
            <a:r>
              <a:rPr lang="en-US" sz="1600" i="1" dirty="0">
                <a:sym typeface="Wingdings" panose="05000000000000000000" pitchFamily="2" charset="2"/>
              </a:rPr>
              <a:t>         Ensure </a:t>
            </a:r>
            <a:r>
              <a:rPr lang="en-US" sz="1600" i="1" dirty="0" err="1">
                <a:sym typeface="Wingdings" panose="05000000000000000000" pitchFamily="2" charset="2"/>
              </a:rPr>
              <a:t>professionalisation</a:t>
            </a:r>
            <a:r>
              <a:rPr lang="en-US" sz="1600" i="1" dirty="0">
                <a:sym typeface="Wingdings" panose="05000000000000000000" pitchFamily="2" charset="2"/>
              </a:rPr>
              <a:t> in specific areas and sectors through continuity, rather than just improvement of project management capacity. </a:t>
            </a: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5932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640</Words>
  <Application>Microsoft Macintosh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Source Sans Pro</vt:lpstr>
      <vt:lpstr>Times New Roman</vt:lpstr>
      <vt:lpstr>Wingdings</vt:lpstr>
      <vt:lpstr>Office Theme</vt:lpstr>
      <vt:lpstr>IPA II  CIVIL SOCIETY SECTOR  Monitoring &amp; Evaluation Findings and Recommendations</vt:lpstr>
      <vt:lpstr>IPA II CIVIL SOCIETY SECTOR*</vt:lpstr>
      <vt:lpstr>IPA II CIVIL SOCIETY SECTOR</vt:lpstr>
      <vt:lpstr>Monitoring Performance*</vt:lpstr>
      <vt:lpstr>Monitoring Performance</vt:lpstr>
      <vt:lpstr>Main Results</vt:lpstr>
      <vt:lpstr>Results &amp; Recommendations</vt:lpstr>
      <vt:lpstr>Results &amp; Recommendations</vt:lpstr>
      <vt:lpstr>Results &amp; Recommendations</vt:lpstr>
      <vt:lpstr>Results &amp; Recommendations</vt:lpstr>
      <vt:lpstr>IPA Issues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 Çullu</dc:creator>
  <cp:lastModifiedBy>Eda Zaloglu Bee Company</cp:lastModifiedBy>
  <cp:revision>57</cp:revision>
  <dcterms:created xsi:type="dcterms:W3CDTF">2021-12-02T07:37:52Z</dcterms:created>
  <dcterms:modified xsi:type="dcterms:W3CDTF">2022-02-20T13:24:54Z</dcterms:modified>
</cp:coreProperties>
</file>