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8" r:id="rId2"/>
    <p:sldId id="269" r:id="rId3"/>
    <p:sldId id="284" r:id="rId4"/>
    <p:sldId id="283" r:id="rId5"/>
    <p:sldId id="270" r:id="rId6"/>
    <p:sldId id="271" r:id="rId7"/>
    <p:sldId id="272" r:id="rId8"/>
    <p:sldId id="273" r:id="rId9"/>
    <p:sldId id="274" r:id="rId10"/>
    <p:sldId id="275" r:id="rId11"/>
    <p:sldId id="277" r:id="rId12"/>
    <p:sldId id="278" r:id="rId13"/>
    <p:sldId id="279" r:id="rId14"/>
    <p:sldId id="256"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27F"/>
    <a:srgbClr val="EA6046"/>
    <a:srgbClr val="85A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8319"/>
  </p:normalViewPr>
  <p:slideViewPr>
    <p:cSldViewPr snapToGrid="0" snapToObjects="1">
      <p:cViewPr varScale="1">
        <p:scale>
          <a:sx n="107" d="100"/>
          <a:sy n="107" d="100"/>
        </p:scale>
        <p:origin x="7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D0067-2A27-DC41-9CBF-AB23AA8914CC}" type="datetimeFigureOut">
              <a:rPr lang="tr-TR" smtClean="0"/>
              <a:t>20.02.2022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425FB-6FE9-1148-9615-913C6BA4DD43}" type="slidenum">
              <a:rPr lang="tr-TR" smtClean="0"/>
              <a:t>‹#›</a:t>
            </a:fld>
            <a:endParaRPr lang="tr-TR"/>
          </a:p>
        </p:txBody>
      </p:sp>
    </p:spTree>
    <p:extLst>
      <p:ext uri="{BB962C8B-B14F-4D97-AF65-F5344CB8AC3E}">
        <p14:creationId xmlns:p14="http://schemas.microsoft.com/office/powerpoint/2010/main" val="167429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864-9F80-6E46-A230-544D91283758}"/>
              </a:ext>
            </a:extLst>
          </p:cNvPr>
          <p:cNvSpPr>
            <a:spLocks noGrp="1"/>
          </p:cNvSpPr>
          <p:nvPr>
            <p:ph type="ctrTitle"/>
          </p:nvPr>
        </p:nvSpPr>
        <p:spPr>
          <a:xfrm>
            <a:off x="3737547" y="3702570"/>
            <a:ext cx="8149653" cy="697642"/>
          </a:xfrm>
        </p:spPr>
        <p:txBody>
          <a:bodyPr anchor="b">
            <a:normAutofit/>
          </a:bodyPr>
          <a:lstStyle>
            <a:lvl1pPr algn="ctr">
              <a:defRPr sz="3600">
                <a:solidFill>
                  <a:schemeClr val="bg1"/>
                </a:solidFill>
              </a:defRPr>
            </a:lvl1pPr>
          </a:lstStyle>
          <a:p>
            <a:r>
              <a:rPr lang="en-US" dirty="0"/>
              <a:t>Click to edit Master title style</a:t>
            </a:r>
            <a:endParaRPr lang="tr-TR" dirty="0"/>
          </a:p>
        </p:txBody>
      </p:sp>
      <p:pic>
        <p:nvPicPr>
          <p:cNvPr id="5" name="Picture 4">
            <a:extLst>
              <a:ext uri="{FF2B5EF4-FFF2-40B4-BE49-F238E27FC236}">
                <a16:creationId xmlns:a16="http://schemas.microsoft.com/office/drawing/2014/main" id="{B46FDB41-C723-2D44-BF7F-817B053DD59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084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6C1F-0443-6247-8910-43AB17F1B5CD}"/>
              </a:ext>
            </a:extLst>
          </p:cNvPr>
          <p:cNvSpPr>
            <a:spLocks noGrp="1"/>
          </p:cNvSpPr>
          <p:nvPr>
            <p:ph type="title"/>
          </p:nvPr>
        </p:nvSpPr>
        <p:spPr>
          <a:xfrm>
            <a:off x="838200" y="1915541"/>
            <a:ext cx="10515600" cy="266622"/>
          </a:xfrm>
        </p:spPr>
        <p:txBody>
          <a:bodyPr/>
          <a:lstStyle>
            <a:lvl1pPr>
              <a:defRPr>
                <a:solidFill>
                  <a:srgbClr val="C00000"/>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005B6CB7-86E9-1143-9161-94AD6272E71A}"/>
              </a:ext>
            </a:extLst>
          </p:cNvPr>
          <p:cNvSpPr>
            <a:spLocks noGrp="1"/>
          </p:cNvSpPr>
          <p:nvPr>
            <p:ph idx="1"/>
          </p:nvPr>
        </p:nvSpPr>
        <p:spPr>
          <a:xfrm>
            <a:off x="838200" y="2531997"/>
            <a:ext cx="10515600" cy="3207897"/>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E8B558B-EDBF-9E4D-9903-346BB3B27E52}"/>
              </a:ext>
            </a:extLst>
          </p:cNvPr>
          <p:cNvSpPr>
            <a:spLocks noGrp="1"/>
          </p:cNvSpPr>
          <p:nvPr>
            <p:ph type="dt" sz="half" idx="10"/>
          </p:nvPr>
        </p:nvSpPr>
        <p:spPr/>
        <p:txBody>
          <a:bodyPr/>
          <a:lstStyle/>
          <a:p>
            <a:fld id="{DACF4F29-B047-7947-9D6C-DCBA07E2CF39}" type="datetimeFigureOut">
              <a:rPr lang="tr-TR" smtClean="0"/>
              <a:t>20.02.2022</a:t>
            </a:fld>
            <a:endParaRPr lang="tr-TR"/>
          </a:p>
        </p:txBody>
      </p:sp>
      <p:sp>
        <p:nvSpPr>
          <p:cNvPr id="5" name="Footer Placeholder 4">
            <a:extLst>
              <a:ext uri="{FF2B5EF4-FFF2-40B4-BE49-F238E27FC236}">
                <a16:creationId xmlns:a16="http://schemas.microsoft.com/office/drawing/2014/main" id="{DAA2C642-5DD5-4F40-A232-D96B63E2E046}"/>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51E52A2A-3C69-F64B-AF93-8B5538794192}"/>
              </a:ext>
            </a:extLst>
          </p:cNvPr>
          <p:cNvSpPr>
            <a:spLocks noGrp="1"/>
          </p:cNvSpPr>
          <p:nvPr>
            <p:ph type="sldNum" sz="quarter" idx="12"/>
          </p:nvPr>
        </p:nvSpPr>
        <p:spPr/>
        <p:txBody>
          <a:bodyPr/>
          <a:lstStyle/>
          <a:p>
            <a:fld id="{EFCD2AA9-114B-DE49-9990-0CF76A9D8353}" type="slidenum">
              <a:rPr lang="tr-TR" smtClean="0"/>
              <a:t>‹#›</a:t>
            </a:fld>
            <a:endParaRPr lang="tr-TR"/>
          </a:p>
        </p:txBody>
      </p:sp>
    </p:spTree>
    <p:extLst>
      <p:ext uri="{BB962C8B-B14F-4D97-AF65-F5344CB8AC3E}">
        <p14:creationId xmlns:p14="http://schemas.microsoft.com/office/powerpoint/2010/main" val="132056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2E20-4D77-254E-8932-C378B00A3C29}"/>
              </a:ext>
            </a:extLst>
          </p:cNvPr>
          <p:cNvSpPr>
            <a:spLocks noGrp="1"/>
          </p:cNvSpPr>
          <p:nvPr>
            <p:ph type="title"/>
          </p:nvPr>
        </p:nvSpPr>
        <p:spPr>
          <a:xfrm>
            <a:off x="831850" y="1470026"/>
            <a:ext cx="10515600" cy="2852737"/>
          </a:xfrm>
        </p:spPr>
        <p:txBody>
          <a:bodyPr anchor="b"/>
          <a:lstStyle>
            <a:lvl1pPr>
              <a:defRPr sz="6000">
                <a:solidFill>
                  <a:srgbClr val="C00000"/>
                </a:solidFill>
              </a:defRPr>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D053CFFB-116E-0C45-91E7-D9A016F3714D}"/>
              </a:ext>
            </a:extLst>
          </p:cNvPr>
          <p:cNvSpPr>
            <a:spLocks noGrp="1"/>
          </p:cNvSpPr>
          <p:nvPr>
            <p:ph type="body" idx="1"/>
          </p:nvPr>
        </p:nvSpPr>
        <p:spPr>
          <a:xfrm>
            <a:off x="831850" y="4589463"/>
            <a:ext cx="10515600" cy="702065"/>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485D72-56AE-6D45-9869-ED69E8C3CD5E}"/>
              </a:ext>
            </a:extLst>
          </p:cNvPr>
          <p:cNvSpPr>
            <a:spLocks noGrp="1"/>
          </p:cNvSpPr>
          <p:nvPr>
            <p:ph type="dt" sz="half" idx="10"/>
          </p:nvPr>
        </p:nvSpPr>
        <p:spPr/>
        <p:txBody>
          <a:bodyPr/>
          <a:lstStyle/>
          <a:p>
            <a:fld id="{DACF4F29-B047-7947-9D6C-DCBA07E2CF39}" type="datetimeFigureOut">
              <a:rPr lang="tr-TR" smtClean="0"/>
              <a:t>20.02.2022</a:t>
            </a:fld>
            <a:endParaRPr lang="tr-TR"/>
          </a:p>
        </p:txBody>
      </p:sp>
      <p:sp>
        <p:nvSpPr>
          <p:cNvPr id="5" name="Footer Placeholder 4">
            <a:extLst>
              <a:ext uri="{FF2B5EF4-FFF2-40B4-BE49-F238E27FC236}">
                <a16:creationId xmlns:a16="http://schemas.microsoft.com/office/drawing/2014/main" id="{32232788-B2E7-0E49-8C36-C844C21382A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F9DA3734-4994-0C45-A7A1-FF144F817E46}"/>
              </a:ext>
            </a:extLst>
          </p:cNvPr>
          <p:cNvSpPr>
            <a:spLocks noGrp="1"/>
          </p:cNvSpPr>
          <p:nvPr>
            <p:ph type="sldNum" sz="quarter" idx="12"/>
          </p:nvPr>
        </p:nvSpPr>
        <p:spPr/>
        <p:txBody>
          <a:bodyPr/>
          <a:lstStyle/>
          <a:p>
            <a:fld id="{EFCD2AA9-114B-DE49-9990-0CF76A9D8353}" type="slidenum">
              <a:rPr lang="tr-TR" smtClean="0"/>
              <a:t>‹#›</a:t>
            </a:fld>
            <a:endParaRPr lang="tr-TR"/>
          </a:p>
        </p:txBody>
      </p:sp>
    </p:spTree>
    <p:extLst>
      <p:ext uri="{BB962C8B-B14F-4D97-AF65-F5344CB8AC3E}">
        <p14:creationId xmlns:p14="http://schemas.microsoft.com/office/powerpoint/2010/main" val="166864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BC35-B13C-6F44-9450-DAD6198DA87A}"/>
              </a:ext>
            </a:extLst>
          </p:cNvPr>
          <p:cNvSpPr>
            <a:spLocks noGrp="1"/>
          </p:cNvSpPr>
          <p:nvPr>
            <p:ph type="title"/>
          </p:nvPr>
        </p:nvSpPr>
        <p:spPr>
          <a:xfrm>
            <a:off x="838200" y="2808522"/>
            <a:ext cx="10515600" cy="1325563"/>
          </a:xfrm>
        </p:spPr>
        <p:txBody>
          <a:bodyPr/>
          <a:lstStyle>
            <a:lvl1pPr>
              <a:defRPr>
                <a:solidFill>
                  <a:srgbClr val="C00000"/>
                </a:solidFill>
              </a:defRPr>
            </a:lvl1pPr>
          </a:lstStyle>
          <a:p>
            <a:r>
              <a:rPr lang="en-US"/>
              <a:t>Click to edit Master title style</a:t>
            </a:r>
            <a:endParaRPr lang="tr-TR"/>
          </a:p>
        </p:txBody>
      </p:sp>
      <p:sp>
        <p:nvSpPr>
          <p:cNvPr id="3" name="Date Placeholder 2">
            <a:extLst>
              <a:ext uri="{FF2B5EF4-FFF2-40B4-BE49-F238E27FC236}">
                <a16:creationId xmlns:a16="http://schemas.microsoft.com/office/drawing/2014/main" id="{571E104B-60C9-3C45-85C7-D99DF9875F67}"/>
              </a:ext>
            </a:extLst>
          </p:cNvPr>
          <p:cNvSpPr>
            <a:spLocks noGrp="1"/>
          </p:cNvSpPr>
          <p:nvPr>
            <p:ph type="dt" sz="half" idx="10"/>
          </p:nvPr>
        </p:nvSpPr>
        <p:spPr/>
        <p:txBody>
          <a:bodyPr/>
          <a:lstStyle/>
          <a:p>
            <a:fld id="{DACF4F29-B047-7947-9D6C-DCBA07E2CF39}" type="datetimeFigureOut">
              <a:rPr lang="tr-TR" smtClean="0"/>
              <a:t>20.02.2022</a:t>
            </a:fld>
            <a:endParaRPr lang="tr-TR"/>
          </a:p>
        </p:txBody>
      </p:sp>
      <p:sp>
        <p:nvSpPr>
          <p:cNvPr id="4" name="Footer Placeholder 3">
            <a:extLst>
              <a:ext uri="{FF2B5EF4-FFF2-40B4-BE49-F238E27FC236}">
                <a16:creationId xmlns:a16="http://schemas.microsoft.com/office/drawing/2014/main" id="{F4B769E7-5887-424D-A71E-C2A9BAA49EBE}"/>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86E3B7BF-09F7-B842-8703-CD23EDB0D2EC}"/>
              </a:ext>
            </a:extLst>
          </p:cNvPr>
          <p:cNvSpPr>
            <a:spLocks noGrp="1"/>
          </p:cNvSpPr>
          <p:nvPr>
            <p:ph type="sldNum" sz="quarter" idx="12"/>
          </p:nvPr>
        </p:nvSpPr>
        <p:spPr/>
        <p:txBody>
          <a:bodyPr/>
          <a:lstStyle/>
          <a:p>
            <a:fld id="{EFCD2AA9-114B-DE49-9990-0CF76A9D8353}" type="slidenum">
              <a:rPr lang="tr-TR" smtClean="0"/>
              <a:t>‹#›</a:t>
            </a:fld>
            <a:endParaRPr lang="tr-TR"/>
          </a:p>
        </p:txBody>
      </p:sp>
    </p:spTree>
    <p:extLst>
      <p:ext uri="{BB962C8B-B14F-4D97-AF65-F5344CB8AC3E}">
        <p14:creationId xmlns:p14="http://schemas.microsoft.com/office/powerpoint/2010/main" val="398198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BE1EF-1877-B749-B21A-D38D18F53756}"/>
              </a:ext>
            </a:extLst>
          </p:cNvPr>
          <p:cNvSpPr>
            <a:spLocks noGrp="1"/>
          </p:cNvSpPr>
          <p:nvPr>
            <p:ph type="dt" sz="half" idx="10"/>
          </p:nvPr>
        </p:nvSpPr>
        <p:spPr/>
        <p:txBody>
          <a:bodyPr/>
          <a:lstStyle/>
          <a:p>
            <a:fld id="{DACF4F29-B047-7947-9D6C-DCBA07E2CF39}" type="datetimeFigureOut">
              <a:rPr lang="tr-TR" smtClean="0"/>
              <a:t>20.02.2022</a:t>
            </a:fld>
            <a:endParaRPr lang="tr-TR"/>
          </a:p>
        </p:txBody>
      </p:sp>
      <p:sp>
        <p:nvSpPr>
          <p:cNvPr id="3" name="Footer Placeholder 2">
            <a:extLst>
              <a:ext uri="{FF2B5EF4-FFF2-40B4-BE49-F238E27FC236}">
                <a16:creationId xmlns:a16="http://schemas.microsoft.com/office/drawing/2014/main" id="{20377642-3C36-1A45-940D-EE4A07EC70C2}"/>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E30D8797-80E4-554A-879A-85788DB6D425}"/>
              </a:ext>
            </a:extLst>
          </p:cNvPr>
          <p:cNvSpPr>
            <a:spLocks noGrp="1"/>
          </p:cNvSpPr>
          <p:nvPr>
            <p:ph type="sldNum" sz="quarter" idx="12"/>
          </p:nvPr>
        </p:nvSpPr>
        <p:spPr/>
        <p:txBody>
          <a:bodyPr/>
          <a:lstStyle/>
          <a:p>
            <a:fld id="{EFCD2AA9-114B-DE49-9990-0CF76A9D8353}" type="slidenum">
              <a:rPr lang="tr-TR" smtClean="0"/>
              <a:t>‹#›</a:t>
            </a:fld>
            <a:endParaRPr lang="tr-TR"/>
          </a:p>
        </p:txBody>
      </p:sp>
    </p:spTree>
    <p:extLst>
      <p:ext uri="{BB962C8B-B14F-4D97-AF65-F5344CB8AC3E}">
        <p14:creationId xmlns:p14="http://schemas.microsoft.com/office/powerpoint/2010/main" val="1099570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19AF50-E1A5-144A-A51B-2CE9204A5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DC877608-201E-D244-9AA0-5E65B04DE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204E7EA-3770-0241-AB8C-825A4CB907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4F29-B047-7947-9D6C-DCBA07E2CF39}" type="datetimeFigureOut">
              <a:rPr lang="tr-TR" smtClean="0"/>
              <a:t>20.02.2022</a:t>
            </a:fld>
            <a:endParaRPr lang="tr-TR"/>
          </a:p>
        </p:txBody>
      </p:sp>
      <p:sp>
        <p:nvSpPr>
          <p:cNvPr id="5" name="Footer Placeholder 4">
            <a:extLst>
              <a:ext uri="{FF2B5EF4-FFF2-40B4-BE49-F238E27FC236}">
                <a16:creationId xmlns:a16="http://schemas.microsoft.com/office/drawing/2014/main" id="{EECB5595-45B1-8849-AA69-2FE5E47A5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5E63EC49-77CC-1645-927B-4253F47966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D2AA9-114B-DE49-9990-0CF76A9D8353}" type="slidenum">
              <a:rPr lang="tr-TR" smtClean="0"/>
              <a:t>‹#›</a:t>
            </a:fld>
            <a:endParaRPr lang="tr-TR"/>
          </a:p>
        </p:txBody>
      </p:sp>
      <p:pic>
        <p:nvPicPr>
          <p:cNvPr id="9" name="Picture 8">
            <a:extLst>
              <a:ext uri="{FF2B5EF4-FFF2-40B4-BE49-F238E27FC236}">
                <a16:creationId xmlns:a16="http://schemas.microsoft.com/office/drawing/2014/main" id="{1F4A7AC7-FABE-E846-BF1A-C3AFBC32696B}"/>
              </a:ext>
            </a:extLst>
          </p:cNvPr>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269180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C248-5C57-0A47-9D6F-6E6ABFCE3D54}"/>
              </a:ext>
            </a:extLst>
          </p:cNvPr>
          <p:cNvSpPr>
            <a:spLocks noGrp="1"/>
          </p:cNvSpPr>
          <p:nvPr>
            <p:ph type="ctrTitle"/>
          </p:nvPr>
        </p:nvSpPr>
        <p:spPr>
          <a:xfrm>
            <a:off x="3737547" y="3985375"/>
            <a:ext cx="8149653" cy="697642"/>
          </a:xfrm>
        </p:spPr>
        <p:txBody>
          <a:bodyPr>
            <a:normAutofit fontScale="90000"/>
          </a:bodyPr>
          <a:lstStyle/>
          <a:p>
            <a:pPr>
              <a:spcBef>
                <a:spcPts val="1200"/>
              </a:spcBef>
              <a:spcAft>
                <a:spcPts val="600"/>
              </a:spcAft>
            </a:pPr>
            <a:r>
              <a:rPr lang="tr-TR" altLang="tr-TR" sz="4000" b="1" dirty="0">
                <a:latin typeface="Arial" panose="020B0604020202020204" pitchFamily="34" charset="0"/>
              </a:rPr>
              <a:t>IPA ÇOK ÜLKELİ PROGRAM</a:t>
            </a:r>
            <a:br>
              <a:rPr lang="tr-TR" altLang="tr-TR" sz="4000" b="1" dirty="0">
                <a:latin typeface="Arial" panose="020B0604020202020204" pitchFamily="34" charset="0"/>
              </a:rPr>
            </a:br>
            <a:r>
              <a:rPr lang="tr-TR" altLang="tr-TR" b="1" dirty="0">
                <a:latin typeface="Arial" panose="020B0604020202020204" pitchFamily="34" charset="0"/>
              </a:rPr>
              <a:t>(</a:t>
            </a:r>
            <a:r>
              <a:rPr lang="tr-TR" altLang="tr-TR" b="1" i="1" dirty="0">
                <a:latin typeface="Arial" panose="020B0604020202020204" pitchFamily="34" charset="0"/>
              </a:rPr>
              <a:t>MULTI-COUNTRY PROGRAMME – MCP</a:t>
            </a:r>
            <a:r>
              <a:rPr lang="tr-TR" altLang="tr-TR" b="1" dirty="0">
                <a:latin typeface="Arial" panose="020B0604020202020204" pitchFamily="34" charset="0"/>
              </a:rPr>
              <a:t>)</a:t>
            </a:r>
          </a:p>
        </p:txBody>
      </p:sp>
    </p:spTree>
    <p:extLst>
      <p:ext uri="{BB962C8B-B14F-4D97-AF65-F5344CB8AC3E}">
        <p14:creationId xmlns:p14="http://schemas.microsoft.com/office/powerpoint/2010/main" val="319633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tr-TR" dirty="0"/>
              <a:t>Bütçe Tahsisatı (2014-2020) </a:t>
            </a:r>
          </a:p>
        </p:txBody>
      </p:sp>
      <p:pic>
        <p:nvPicPr>
          <p:cNvPr id="4" name="İçerik Yer Tutucusu 3"/>
          <p:cNvPicPr>
            <a:picLocks noGrp="1" noChangeAspect="1"/>
          </p:cNvPicPr>
          <p:nvPr>
            <p:ph idx="1"/>
          </p:nvPr>
        </p:nvPicPr>
        <p:blipFill>
          <a:blip r:embed="rId2"/>
          <a:stretch>
            <a:fillRect/>
          </a:stretch>
        </p:blipFill>
        <p:spPr>
          <a:xfrm>
            <a:off x="3383742" y="2532063"/>
            <a:ext cx="5424516" cy="3208337"/>
          </a:xfrm>
          <a:prstGeom prst="rect">
            <a:avLst/>
          </a:prstGeom>
        </p:spPr>
      </p:pic>
    </p:spTree>
    <p:extLst>
      <p:ext uri="{BB962C8B-B14F-4D97-AF65-F5344CB8AC3E}">
        <p14:creationId xmlns:p14="http://schemas.microsoft.com/office/powerpoint/2010/main" val="229794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tr-TR" dirty="0"/>
              <a:t>Ülkemize Fon Tahsisatı</a:t>
            </a:r>
          </a:p>
        </p:txBody>
      </p:sp>
      <p:sp>
        <p:nvSpPr>
          <p:cNvPr id="3" name="Content Placeholder 2">
            <a:extLst>
              <a:ext uri="{FF2B5EF4-FFF2-40B4-BE49-F238E27FC236}">
                <a16:creationId xmlns:a16="http://schemas.microsoft.com/office/drawing/2014/main" id="{D9315013-D568-6345-B549-1676A60B6FD9}"/>
              </a:ext>
            </a:extLst>
          </p:cNvPr>
          <p:cNvSpPr>
            <a:spLocks noGrp="1"/>
          </p:cNvSpPr>
          <p:nvPr>
            <p:ph idx="1"/>
          </p:nvPr>
        </p:nvSpPr>
        <p:spPr/>
        <p:txBody>
          <a:bodyPr>
            <a:normAutofit/>
          </a:bodyPr>
          <a:lstStyle/>
          <a:p>
            <a:r>
              <a:rPr lang="tr-TR" sz="2000" dirty="0"/>
              <a:t>IPA I (2007-2013) döneminde Türkiye’nin katıldığı proje sayısı 68 olup dahil olduğu programların toplam tutarı 540,2 milyon avrodur.</a:t>
            </a:r>
          </a:p>
          <a:p>
            <a:endParaRPr lang="tr-TR" sz="2000" dirty="0"/>
          </a:p>
          <a:p>
            <a:r>
              <a:rPr lang="tr-TR" sz="2000" dirty="0"/>
              <a:t>IPA II (2014-2020) döneminde, 2020 yılı programlaması dahil, Türkiye’nin katıldığı proje sayısı 64 olup dahil olunan programların toplam tutarı 569,7 milyon avrodur.</a:t>
            </a:r>
          </a:p>
          <a:p>
            <a:endParaRPr lang="tr-TR" sz="2000" dirty="0"/>
          </a:p>
          <a:p>
            <a:r>
              <a:rPr lang="tr-TR" sz="2000" dirty="0"/>
              <a:t>IPA III 2021 yılı programlamasında ülkemizin katıldığı programların toplam bütçesi 105,7 milyon avro olan 7 projeye katılım sağlaması planlanmaktadır.</a:t>
            </a:r>
          </a:p>
          <a:p>
            <a:endParaRPr lang="tr-TR" dirty="0"/>
          </a:p>
        </p:txBody>
      </p:sp>
    </p:spTree>
    <p:extLst>
      <p:ext uri="{BB962C8B-B14F-4D97-AF65-F5344CB8AC3E}">
        <p14:creationId xmlns:p14="http://schemas.microsoft.com/office/powerpoint/2010/main" val="52742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Autofit/>
          </a:bodyPr>
          <a:lstStyle/>
          <a:p>
            <a:r>
              <a:rPr lang="tr-TR" sz="4000" dirty="0"/>
              <a:t>Ülkemizin Katılımına Açık Projeler - 2021</a:t>
            </a:r>
          </a:p>
        </p:txBody>
      </p:sp>
      <p:pic>
        <p:nvPicPr>
          <p:cNvPr id="4" name="İçerik Yer Tutucusu 3"/>
          <p:cNvPicPr>
            <a:picLocks noGrp="1" noChangeAspect="1"/>
          </p:cNvPicPr>
          <p:nvPr>
            <p:ph idx="1"/>
          </p:nvPr>
        </p:nvPicPr>
        <p:blipFill>
          <a:blip r:embed="rId2"/>
          <a:stretch>
            <a:fillRect/>
          </a:stretch>
        </p:blipFill>
        <p:spPr>
          <a:xfrm>
            <a:off x="3101699" y="2532063"/>
            <a:ext cx="5988601" cy="3208337"/>
          </a:xfrm>
          <a:prstGeom prst="rect">
            <a:avLst/>
          </a:prstGeom>
        </p:spPr>
      </p:pic>
    </p:spTree>
    <p:extLst>
      <p:ext uri="{BB962C8B-B14F-4D97-AF65-F5344CB8AC3E}">
        <p14:creationId xmlns:p14="http://schemas.microsoft.com/office/powerpoint/2010/main" val="315265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tr-TR" dirty="0"/>
              <a:t>Programın Katkıları</a:t>
            </a:r>
          </a:p>
        </p:txBody>
      </p:sp>
      <p:sp>
        <p:nvSpPr>
          <p:cNvPr id="3" name="Content Placeholder 2">
            <a:extLst>
              <a:ext uri="{FF2B5EF4-FFF2-40B4-BE49-F238E27FC236}">
                <a16:creationId xmlns:a16="http://schemas.microsoft.com/office/drawing/2014/main" id="{D9315013-D568-6345-B549-1676A60B6FD9}"/>
              </a:ext>
            </a:extLst>
          </p:cNvPr>
          <p:cNvSpPr>
            <a:spLocks noGrp="1"/>
          </p:cNvSpPr>
          <p:nvPr>
            <p:ph idx="1"/>
          </p:nvPr>
        </p:nvSpPr>
        <p:spPr/>
        <p:txBody>
          <a:bodyPr>
            <a:normAutofit fontScale="32500" lnSpcReduction="20000"/>
          </a:bodyPr>
          <a:lstStyle/>
          <a:p>
            <a:r>
              <a:rPr lang="tr-TR" sz="5000" dirty="0"/>
              <a:t>AB üyeliği için gerekli şartların yerine getirilmesinde ihtiyaç duyulan siyasi, kurumsal ve ekonomik reformların gerçekleştirilmesine destek sağlanması,</a:t>
            </a:r>
          </a:p>
          <a:p>
            <a:endParaRPr lang="tr-TR" sz="5000" dirty="0"/>
          </a:p>
          <a:p>
            <a:r>
              <a:rPr lang="tr-TR" sz="5000" dirty="0"/>
              <a:t>Bölgesel boyuta odaklanması sayesinde hem diğer IPA bileşenlerini hem de Ulusal Programları tamamlayıcı bir role sahip olması,</a:t>
            </a:r>
          </a:p>
          <a:p>
            <a:endParaRPr lang="tr-TR" sz="5000" dirty="0"/>
          </a:p>
          <a:p>
            <a:r>
              <a:rPr lang="tr-TR" sz="5000" dirty="0"/>
              <a:t>Program alanı olan Batı Balkanlara göre daha gelişmiş olan ülkemizin projeler vesilesiyle diğer ülkelere örnek olması, projelere katılan kurum ve kuruluşlarımız tarafından diğer program ülkeleri ile tecrübe ve bilgi paylaşımı sağlanması ve böylece ülkemizin bölgedeki etkinliğinin, itibarının ve işbirliği imkânlarının arttırılması,</a:t>
            </a:r>
          </a:p>
          <a:p>
            <a:endParaRPr lang="tr-TR" sz="5000" dirty="0"/>
          </a:p>
          <a:p>
            <a:r>
              <a:rPr lang="tr-TR" sz="5000" dirty="0"/>
              <a:t>Finansmanın büyük oranda Avrupa Komisyonu ve bazı uluslararası kuruluşlar tarafından sağlanması dolayısıyla projelerin herhangi bir ulusal eş finansman gerekmeksizin uygulanabilmesi,</a:t>
            </a:r>
          </a:p>
          <a:p>
            <a:pPr marL="0" indent="0">
              <a:buNone/>
            </a:pPr>
            <a:r>
              <a:rPr lang="tr-TR" sz="5000"/>
              <a:t>Programa </a:t>
            </a:r>
            <a:r>
              <a:rPr lang="tr-TR" sz="5000" dirty="0"/>
              <a:t>azami ölçüde katılım sağlanmasını avantajlı hale getirmektedir. </a:t>
            </a:r>
          </a:p>
          <a:p>
            <a:endParaRPr lang="tr-TR" dirty="0"/>
          </a:p>
        </p:txBody>
      </p:sp>
    </p:spTree>
    <p:extLst>
      <p:ext uri="{BB962C8B-B14F-4D97-AF65-F5344CB8AC3E}">
        <p14:creationId xmlns:p14="http://schemas.microsoft.com/office/powerpoint/2010/main" val="374719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C248-5C57-0A47-9D6F-6E6ABFCE3D54}"/>
              </a:ext>
            </a:extLst>
          </p:cNvPr>
          <p:cNvSpPr>
            <a:spLocks noGrp="1"/>
          </p:cNvSpPr>
          <p:nvPr>
            <p:ph type="ctrTitle"/>
          </p:nvPr>
        </p:nvSpPr>
        <p:spPr>
          <a:xfrm>
            <a:off x="3935510" y="4419007"/>
            <a:ext cx="8149653" cy="697642"/>
          </a:xfrm>
        </p:spPr>
        <p:txBody>
          <a:bodyPr>
            <a:normAutofit fontScale="90000"/>
          </a:bodyPr>
          <a:lstStyle/>
          <a:p>
            <a:br>
              <a:rPr lang="tr-TR" b="1" dirty="0">
                <a:latin typeface="+mn-lt"/>
              </a:rPr>
            </a:br>
            <a:br>
              <a:rPr lang="tr-TR" b="1" dirty="0">
                <a:latin typeface="+mn-lt"/>
              </a:rPr>
            </a:br>
            <a:r>
              <a:rPr lang="en-GB" b="1" dirty="0">
                <a:latin typeface="+mn-lt"/>
              </a:rPr>
              <a:t>TEŞEKKÜRLER</a:t>
            </a:r>
            <a:r>
              <a:rPr lang="tr-TR" b="1" dirty="0">
                <a:latin typeface="+mn-lt"/>
              </a:rPr>
              <a:t> </a:t>
            </a:r>
            <a:br>
              <a:rPr lang="tr-TR" b="1" dirty="0">
                <a:latin typeface="+mn-lt"/>
              </a:rPr>
            </a:br>
            <a:r>
              <a:rPr lang="tr-TR" b="1" dirty="0">
                <a:latin typeface="+mn-lt"/>
              </a:rPr>
              <a:t>mcp@ab.gov.tr </a:t>
            </a:r>
            <a:br>
              <a:rPr lang="tr-TR" b="1" dirty="0">
                <a:latin typeface="+mn-lt"/>
              </a:rPr>
            </a:br>
            <a:endParaRPr lang="tr-TR" b="1" dirty="0">
              <a:latin typeface="+mn-lt"/>
            </a:endParaRPr>
          </a:p>
        </p:txBody>
      </p:sp>
    </p:spTree>
    <p:extLst>
      <p:ext uri="{BB962C8B-B14F-4D97-AF65-F5344CB8AC3E}">
        <p14:creationId xmlns:p14="http://schemas.microsoft.com/office/powerpoint/2010/main" val="16609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tr-TR" dirty="0"/>
              <a:t>Çok Ülkeli Program nedir?</a:t>
            </a:r>
          </a:p>
        </p:txBody>
      </p:sp>
      <p:sp>
        <p:nvSpPr>
          <p:cNvPr id="3" name="Content Placeholder 2">
            <a:extLst>
              <a:ext uri="{FF2B5EF4-FFF2-40B4-BE49-F238E27FC236}">
                <a16:creationId xmlns:a16="http://schemas.microsoft.com/office/drawing/2014/main" id="{D9315013-D568-6345-B549-1676A60B6FD9}"/>
              </a:ext>
            </a:extLst>
          </p:cNvPr>
          <p:cNvSpPr>
            <a:spLocks noGrp="1"/>
          </p:cNvSpPr>
          <p:nvPr>
            <p:ph idx="1"/>
          </p:nvPr>
        </p:nvSpPr>
        <p:spPr>
          <a:xfrm>
            <a:off x="838200" y="2531997"/>
            <a:ext cx="10841610" cy="3207897"/>
          </a:xfrm>
        </p:spPr>
        <p:txBody>
          <a:bodyPr>
            <a:normAutofit/>
          </a:bodyPr>
          <a:lstStyle/>
          <a:p>
            <a:pPr marL="0" indent="0">
              <a:spcBef>
                <a:spcPts val="600"/>
              </a:spcBef>
              <a:spcAft>
                <a:spcPts val="600"/>
              </a:spcAft>
              <a:buNone/>
              <a:defRPr/>
            </a:pPr>
            <a:endParaRPr lang="tr-TR" sz="2000" dirty="0"/>
          </a:p>
          <a:p>
            <a:pPr marL="0" indent="0">
              <a:spcBef>
                <a:spcPts val="600"/>
              </a:spcBef>
              <a:spcAft>
                <a:spcPts val="600"/>
              </a:spcAft>
              <a:buNone/>
              <a:defRPr/>
            </a:pPr>
            <a:r>
              <a:rPr lang="tr-TR" sz="2000" dirty="0"/>
              <a:t>Çok Ülkeli Program;</a:t>
            </a:r>
          </a:p>
          <a:p>
            <a:r>
              <a:rPr lang="tr-TR" sz="2000" dirty="0" err="1"/>
              <a:t>IPA’nın</a:t>
            </a:r>
            <a:r>
              <a:rPr lang="tr-TR" sz="2000" dirty="0"/>
              <a:t> ulusal </a:t>
            </a:r>
            <a:r>
              <a:rPr lang="tr-TR" sz="2000" dirty="0" err="1"/>
              <a:t>portfolyosunu</a:t>
            </a:r>
            <a:r>
              <a:rPr lang="tr-TR" sz="2000" dirty="0"/>
              <a:t> tamamlayıcı şekilde, </a:t>
            </a:r>
          </a:p>
          <a:p>
            <a:r>
              <a:rPr lang="tr-TR" sz="2000" dirty="0"/>
              <a:t>IPA III Programlama Çerçeve Belgesi  ile belirlenen beş tematik pencere ile uyumlu olarak; </a:t>
            </a:r>
          </a:p>
          <a:p>
            <a:r>
              <a:rPr lang="tr-TR" sz="2000" dirty="0"/>
              <a:t>Batı Balkan ülkeleri ve Türkiye’yi destekleyen IPA bileşenidir. </a:t>
            </a:r>
          </a:p>
          <a:p>
            <a:endParaRPr lang="tr-TR" dirty="0"/>
          </a:p>
        </p:txBody>
      </p:sp>
    </p:spTree>
    <p:extLst>
      <p:ext uri="{BB962C8B-B14F-4D97-AF65-F5344CB8AC3E}">
        <p14:creationId xmlns:p14="http://schemas.microsoft.com/office/powerpoint/2010/main" val="40289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xEl>
                                              <p:pRg st="2" end="2"/>
                                            </p:txEl>
                                          </p:spTgt>
                                        </p:tgtEl>
                                      </p:cBhvr>
                                    </p:animEffect>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3" end="3"/>
                                            </p:txEl>
                                          </p:spTgt>
                                        </p:tgtEl>
                                      </p:cBhvr>
                                    </p:animEffect>
                                    <p:set>
                                      <p:cBhvr>
                                        <p:cTn id="17"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
                                            <p:txEl>
                                              <p:pRg st="4" end="4"/>
                                            </p:txEl>
                                          </p:spTgt>
                                        </p:tgtEl>
                                      </p:cBhvr>
                                    </p:animEffect>
                                    <p:set>
                                      <p:cBhvr>
                                        <p:cTn id="2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tr-TR" dirty="0"/>
              <a:t>Çok Ülkeli Program nedir?</a:t>
            </a:r>
          </a:p>
        </p:txBody>
      </p:sp>
      <p:sp>
        <p:nvSpPr>
          <p:cNvPr id="3" name="Content Placeholder 2">
            <a:extLst>
              <a:ext uri="{FF2B5EF4-FFF2-40B4-BE49-F238E27FC236}">
                <a16:creationId xmlns:a16="http://schemas.microsoft.com/office/drawing/2014/main" id="{D9315013-D568-6345-B549-1676A60B6FD9}"/>
              </a:ext>
            </a:extLst>
          </p:cNvPr>
          <p:cNvSpPr>
            <a:spLocks noGrp="1"/>
          </p:cNvSpPr>
          <p:nvPr>
            <p:ph idx="1"/>
          </p:nvPr>
        </p:nvSpPr>
        <p:spPr>
          <a:xfrm>
            <a:off x="838200" y="2531997"/>
            <a:ext cx="10841610" cy="3207897"/>
          </a:xfrm>
        </p:spPr>
        <p:txBody>
          <a:bodyPr>
            <a:normAutofit lnSpcReduction="10000"/>
          </a:bodyPr>
          <a:lstStyle/>
          <a:p>
            <a:pPr marL="0" indent="0">
              <a:spcBef>
                <a:spcPts val="600"/>
              </a:spcBef>
              <a:spcAft>
                <a:spcPts val="600"/>
              </a:spcAft>
              <a:buNone/>
              <a:defRPr/>
            </a:pPr>
            <a:r>
              <a:rPr lang="tr-TR" sz="2000" dirty="0"/>
              <a:t>Çok Ülkeli Program altında programlamaya genellikle,</a:t>
            </a:r>
          </a:p>
          <a:p>
            <a:r>
              <a:rPr lang="tr-TR" sz="2000" dirty="0"/>
              <a:t>Bölgesel hedeflere ulaşılması amacıyla bölgesel işbirliği gerektiren durumlarda,</a:t>
            </a:r>
          </a:p>
          <a:p>
            <a:r>
              <a:rPr lang="tr-TR" sz="2000" dirty="0"/>
              <a:t>Sorunların sınır ötesi boyutları nedeniyle bölgesel şekilde daha iyi ele alınacağı durumlarda, </a:t>
            </a:r>
          </a:p>
          <a:p>
            <a:r>
              <a:rPr lang="tr-TR" sz="2000" dirty="0"/>
              <a:t>Kıyaslama, en iyi uygulama/ tecrübe değişimlerini içeren bir metodoloji izlemenin uygun olduğu durumlarda </a:t>
            </a:r>
          </a:p>
          <a:p>
            <a:r>
              <a:rPr lang="tr-TR" sz="2000" dirty="0"/>
              <a:t>Bölgesel uygulamanın daha fazla verimlilik imkanı sunacağı durumlarda </a:t>
            </a:r>
          </a:p>
          <a:p>
            <a:r>
              <a:rPr lang="tr-TR" sz="2000" dirty="0"/>
              <a:t>Yatırımların niteliği ve büyüklüğü, Batı Balkanlar Yatırım Çerçevesi kapsamında uygulanmalarını gerektirdiğinde </a:t>
            </a:r>
          </a:p>
          <a:p>
            <a:pPr marL="0" indent="0">
              <a:buNone/>
            </a:pPr>
            <a:r>
              <a:rPr lang="tr-TR" sz="2000" dirty="0"/>
              <a:t>başvurulur. </a:t>
            </a:r>
            <a:endParaRPr lang="tr-TR" dirty="0"/>
          </a:p>
        </p:txBody>
      </p:sp>
    </p:spTree>
    <p:extLst>
      <p:ext uri="{BB962C8B-B14F-4D97-AF65-F5344CB8AC3E}">
        <p14:creationId xmlns:p14="http://schemas.microsoft.com/office/powerpoint/2010/main" val="79902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
                                            <p:txEl>
                                              <p:pRg st="4" end="4"/>
                                            </p:txEl>
                                          </p:spTgt>
                                        </p:tgtEl>
                                      </p:cBhvr>
                                    </p:animEffect>
                                    <p:set>
                                      <p:cBhvr>
                                        <p:cTn id="2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
                                            <p:txEl>
                                              <p:pRg st="5" end="5"/>
                                            </p:txEl>
                                          </p:spTgt>
                                        </p:tgtEl>
                                      </p:cBhvr>
                                    </p:animEffect>
                                    <p:set>
                                      <p:cBhvr>
                                        <p:cTn id="3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
                                            <p:txEl>
                                              <p:pRg st="6" end="6"/>
                                            </p:txEl>
                                          </p:spTgt>
                                        </p:tgtEl>
                                      </p:cBhvr>
                                    </p:animEffect>
                                    <p:set>
                                      <p:cBhvr>
                                        <p:cTn id="3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tr-TR" dirty="0"/>
              <a:t>Programın Kapsamı ve Niteliği-1</a:t>
            </a:r>
          </a:p>
        </p:txBody>
      </p:sp>
      <p:sp>
        <p:nvSpPr>
          <p:cNvPr id="3" name="Content Placeholder 2">
            <a:extLst>
              <a:ext uri="{FF2B5EF4-FFF2-40B4-BE49-F238E27FC236}">
                <a16:creationId xmlns:a16="http://schemas.microsoft.com/office/drawing/2014/main" id="{D9315013-D568-6345-B549-1676A60B6FD9}"/>
              </a:ext>
            </a:extLst>
          </p:cNvPr>
          <p:cNvSpPr>
            <a:spLocks noGrp="1"/>
          </p:cNvSpPr>
          <p:nvPr>
            <p:ph idx="1"/>
          </p:nvPr>
        </p:nvSpPr>
        <p:spPr/>
        <p:txBody>
          <a:bodyPr>
            <a:normAutofit fontScale="92500" lnSpcReduction="10000"/>
          </a:bodyPr>
          <a:lstStyle/>
          <a:p>
            <a:pPr marL="0" indent="0">
              <a:spcBef>
                <a:spcPts val="600"/>
              </a:spcBef>
              <a:spcAft>
                <a:spcPts val="600"/>
              </a:spcAft>
              <a:buNone/>
              <a:defRPr/>
            </a:pPr>
            <a:r>
              <a:rPr lang="tr-TR" sz="2200" dirty="0"/>
              <a:t>Çok Ülkeli Program;</a:t>
            </a:r>
          </a:p>
          <a:p>
            <a:pPr fontAlgn="auto">
              <a:spcBef>
                <a:spcPts val="600"/>
              </a:spcBef>
              <a:spcAft>
                <a:spcPts val="600"/>
              </a:spcAft>
              <a:defRPr/>
            </a:pPr>
            <a:r>
              <a:rPr lang="tr-TR" sz="2200" dirty="0"/>
              <a:t>Avrupa Komisyonu tarafından merkezi olarak yürütülmektedir.</a:t>
            </a:r>
          </a:p>
          <a:p>
            <a:pPr fontAlgn="auto">
              <a:spcBef>
                <a:spcPts val="600"/>
              </a:spcBef>
              <a:spcAft>
                <a:spcPts val="600"/>
              </a:spcAft>
              <a:defRPr/>
            </a:pPr>
            <a:r>
              <a:rPr lang="tr-TR" sz="2200" dirty="0"/>
              <a:t>Genellikle merkezi kamu idarelerinin faydalanabildiği bir programdır.</a:t>
            </a:r>
          </a:p>
          <a:p>
            <a:pPr fontAlgn="auto">
              <a:spcBef>
                <a:spcPts val="600"/>
              </a:spcBef>
              <a:spcAft>
                <a:spcPts val="600"/>
              </a:spcAft>
              <a:defRPr/>
            </a:pPr>
            <a:r>
              <a:rPr lang="tr-TR" sz="2200" dirty="0"/>
              <a:t>Başkanlığımız, Programın ülke içi koordinasyonunu Ulusal IPA Koordinatörü (NIPAC) sekretaryası sıfatı ile yürütmektedir.</a:t>
            </a:r>
          </a:p>
          <a:p>
            <a:pPr algn="just" fontAlgn="auto">
              <a:spcBef>
                <a:spcPts val="600"/>
              </a:spcBef>
              <a:spcAft>
                <a:spcPts val="600"/>
              </a:spcAft>
              <a:defRPr/>
            </a:pPr>
            <a:r>
              <a:rPr lang="tr-TR" sz="2200" dirty="0"/>
              <a:t>Kurumlar doğrudan proje önerisi sunamaz ancak diğer yararlanıcı ülkelerle </a:t>
            </a:r>
            <a:r>
              <a:rPr lang="tr-TR" sz="2200" dirty="0" err="1"/>
              <a:t>NIPAC’lar</a:t>
            </a:r>
            <a:r>
              <a:rPr lang="tr-TR" sz="2200" dirty="0"/>
              <a:t> üzerinden ortak projeler teklif edebilirler.</a:t>
            </a:r>
          </a:p>
          <a:p>
            <a:pPr algn="just" fontAlgn="auto">
              <a:spcBef>
                <a:spcPts val="600"/>
              </a:spcBef>
              <a:spcAft>
                <a:spcPts val="600"/>
              </a:spcAft>
              <a:defRPr/>
            </a:pPr>
            <a:r>
              <a:rPr lang="tr-TR" sz="2200" dirty="0"/>
              <a:t>Kurumlar, uygulaması Avrupa Komisyonu ve uluslararası örgütler (Avrupa Konseyi, OECD, RCC, vb.) tarafından yürütülen projelerin faaliyetlerine katılabilirler.</a:t>
            </a:r>
          </a:p>
          <a:p>
            <a:endParaRPr lang="tr-TR" dirty="0"/>
          </a:p>
        </p:txBody>
      </p:sp>
    </p:spTree>
    <p:extLst>
      <p:ext uri="{BB962C8B-B14F-4D97-AF65-F5344CB8AC3E}">
        <p14:creationId xmlns:p14="http://schemas.microsoft.com/office/powerpoint/2010/main" val="141305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tr-TR" dirty="0"/>
              <a:t>Programın Kapsamı ve Niteliği-2</a:t>
            </a:r>
          </a:p>
        </p:txBody>
      </p:sp>
      <p:sp>
        <p:nvSpPr>
          <p:cNvPr id="3" name="Content Placeholder 2">
            <a:extLst>
              <a:ext uri="{FF2B5EF4-FFF2-40B4-BE49-F238E27FC236}">
                <a16:creationId xmlns:a16="http://schemas.microsoft.com/office/drawing/2014/main" id="{D9315013-D568-6345-B549-1676A60B6FD9}"/>
              </a:ext>
            </a:extLst>
          </p:cNvPr>
          <p:cNvSpPr>
            <a:spLocks noGrp="1"/>
          </p:cNvSpPr>
          <p:nvPr>
            <p:ph idx="1"/>
          </p:nvPr>
        </p:nvSpPr>
        <p:spPr/>
        <p:txBody>
          <a:bodyPr>
            <a:normAutofit/>
          </a:bodyPr>
          <a:lstStyle/>
          <a:p>
            <a:pPr algn="just">
              <a:spcBef>
                <a:spcPts val="600"/>
              </a:spcBef>
              <a:spcAft>
                <a:spcPts val="600"/>
              </a:spcAft>
              <a:defRPr/>
            </a:pPr>
            <a:r>
              <a:rPr lang="tr-TR" sz="2000" dirty="0"/>
              <a:t>Ulusal IPA bileşen ve sektörlerinden farklı olarak genişleme politikası kapsamındaki ülkelerden birden fazla yararlanıcının işbirliğine dayanan projeler finanse edilmektedir. </a:t>
            </a:r>
          </a:p>
          <a:p>
            <a:pPr algn="just">
              <a:spcBef>
                <a:spcPts val="600"/>
              </a:spcBef>
              <a:spcAft>
                <a:spcPts val="600"/>
              </a:spcAft>
              <a:defRPr/>
            </a:pPr>
            <a:r>
              <a:rPr lang="tr-TR" sz="2000" dirty="0"/>
              <a:t>Yararlanıcı ülke ve kurumlardan eş finansman talep edilmemektedir.</a:t>
            </a:r>
          </a:p>
          <a:p>
            <a:pPr algn="just">
              <a:spcBef>
                <a:spcPts val="600"/>
              </a:spcBef>
              <a:spcAft>
                <a:spcPts val="600"/>
              </a:spcAft>
              <a:defRPr/>
            </a:pPr>
            <a:r>
              <a:rPr lang="tr-TR" sz="2000" dirty="0"/>
              <a:t>2007-2013 dönemi programlamasında temel alınan Çok Yıllı Planlama Belgesi (MIPD) yerine 2014-2020 programlamasında Çok Ülkeli Strateji Belgesi (MCSP) hazırlanmıştır. </a:t>
            </a:r>
          </a:p>
          <a:p>
            <a:pPr algn="just">
              <a:spcBef>
                <a:spcPts val="600"/>
              </a:spcBef>
              <a:spcAft>
                <a:spcPts val="600"/>
              </a:spcAft>
              <a:defRPr/>
            </a:pPr>
            <a:r>
              <a:rPr lang="tr-TR" sz="2000" dirty="0"/>
              <a:t>2021-2027 IPA III döneminde IPA Programlama Çerçeve Belgesi, Çok Ülkeli Program için de yol gösterici olacaktır. </a:t>
            </a:r>
          </a:p>
          <a:p>
            <a:endParaRPr lang="tr-TR" dirty="0"/>
          </a:p>
        </p:txBody>
      </p:sp>
    </p:spTree>
    <p:extLst>
      <p:ext uri="{BB962C8B-B14F-4D97-AF65-F5344CB8AC3E}">
        <p14:creationId xmlns:p14="http://schemas.microsoft.com/office/powerpoint/2010/main" val="336481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tr-TR" dirty="0"/>
              <a:t>Programın Kapsamı ve Niteliği-3</a:t>
            </a:r>
          </a:p>
        </p:txBody>
      </p:sp>
      <p:sp>
        <p:nvSpPr>
          <p:cNvPr id="3" name="Content Placeholder 2">
            <a:extLst>
              <a:ext uri="{FF2B5EF4-FFF2-40B4-BE49-F238E27FC236}">
                <a16:creationId xmlns:a16="http://schemas.microsoft.com/office/drawing/2014/main" id="{D9315013-D568-6345-B549-1676A60B6FD9}"/>
              </a:ext>
            </a:extLst>
          </p:cNvPr>
          <p:cNvSpPr>
            <a:spLocks noGrp="1"/>
          </p:cNvSpPr>
          <p:nvPr>
            <p:ph idx="1"/>
          </p:nvPr>
        </p:nvSpPr>
        <p:spPr/>
        <p:txBody>
          <a:bodyPr>
            <a:normAutofit/>
          </a:bodyPr>
          <a:lstStyle/>
          <a:p>
            <a:pPr marL="0" indent="0" algn="just">
              <a:spcAft>
                <a:spcPts val="600"/>
              </a:spcAft>
              <a:buNone/>
              <a:defRPr/>
            </a:pPr>
            <a:r>
              <a:rPr lang="tr-TR" altLang="tr-TR" sz="2400" dirty="0"/>
              <a:t>Çok Ülkeli Program, dört başlık altında destek sağlamaktadır:</a:t>
            </a:r>
          </a:p>
          <a:p>
            <a:pPr lvl="1" algn="just">
              <a:defRPr/>
            </a:pPr>
            <a:r>
              <a:rPr lang="tr-TR" altLang="tr-TR" dirty="0"/>
              <a:t>Sektörel politikalar ve reformlara dair yatay destek,</a:t>
            </a:r>
          </a:p>
          <a:p>
            <a:pPr lvl="1" algn="just">
              <a:defRPr/>
            </a:pPr>
            <a:r>
              <a:rPr lang="tr-TR" altLang="tr-TR" dirty="0"/>
              <a:t>Bölgesel Yapılar ve Ağlar,</a:t>
            </a:r>
          </a:p>
          <a:p>
            <a:pPr lvl="1" algn="just">
              <a:defRPr/>
            </a:pPr>
            <a:r>
              <a:rPr lang="tr-TR" altLang="tr-TR" dirty="0"/>
              <a:t>Bölgesel Yatırım Desteği,</a:t>
            </a:r>
          </a:p>
          <a:p>
            <a:pPr lvl="1" algn="just">
              <a:defRPr/>
            </a:pPr>
            <a:r>
              <a:rPr lang="tr-TR" altLang="tr-TR" dirty="0"/>
              <a:t>Bölgesel İşbirliği.</a:t>
            </a:r>
          </a:p>
          <a:p>
            <a:pPr algn="just">
              <a:spcBef>
                <a:spcPct val="0"/>
              </a:spcBef>
              <a:defRPr/>
            </a:pPr>
            <a:endParaRPr lang="tr-TR" altLang="tr-TR" sz="1700" dirty="0"/>
          </a:p>
          <a:p>
            <a:pPr marL="0" indent="0">
              <a:buNone/>
            </a:pPr>
            <a:endParaRPr lang="tr-TR" dirty="0"/>
          </a:p>
        </p:txBody>
      </p:sp>
    </p:spTree>
    <p:extLst>
      <p:ext uri="{BB962C8B-B14F-4D97-AF65-F5344CB8AC3E}">
        <p14:creationId xmlns:p14="http://schemas.microsoft.com/office/powerpoint/2010/main" val="427114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tr-TR" dirty="0"/>
              <a:t>Programın İşleyişi</a:t>
            </a:r>
          </a:p>
        </p:txBody>
      </p:sp>
      <p:sp>
        <p:nvSpPr>
          <p:cNvPr id="3" name="Content Placeholder 2">
            <a:extLst>
              <a:ext uri="{FF2B5EF4-FFF2-40B4-BE49-F238E27FC236}">
                <a16:creationId xmlns:a16="http://schemas.microsoft.com/office/drawing/2014/main" id="{D9315013-D568-6345-B549-1676A60B6FD9}"/>
              </a:ext>
            </a:extLst>
          </p:cNvPr>
          <p:cNvSpPr>
            <a:spLocks noGrp="1"/>
          </p:cNvSpPr>
          <p:nvPr>
            <p:ph idx="1"/>
          </p:nvPr>
        </p:nvSpPr>
        <p:spPr/>
        <p:txBody>
          <a:bodyPr>
            <a:normAutofit fontScale="62500" lnSpcReduction="20000"/>
          </a:bodyPr>
          <a:lstStyle/>
          <a:p>
            <a:pPr marL="0" indent="0">
              <a:buNone/>
              <a:defRPr/>
            </a:pPr>
            <a:endParaRPr lang="tr-TR" sz="4000" dirty="0"/>
          </a:p>
          <a:p>
            <a:pPr marL="462915" indent="-462915">
              <a:spcAft>
                <a:spcPts val="600"/>
              </a:spcAft>
              <a:buFont typeface="+mj-lt"/>
              <a:buAutoNum type="arabicPeriod"/>
              <a:defRPr/>
            </a:pPr>
            <a:r>
              <a:rPr lang="tr-TR" sz="4000" dirty="0"/>
              <a:t>Sektör önceliklerinin belirlenerek sektör planlarının hazırlanması,</a:t>
            </a:r>
          </a:p>
          <a:p>
            <a:pPr marL="462915" indent="-462915">
              <a:spcAft>
                <a:spcPts val="600"/>
              </a:spcAft>
              <a:buFont typeface="+mj-lt"/>
              <a:buAutoNum type="arabicPeriod"/>
              <a:defRPr/>
            </a:pPr>
            <a:r>
              <a:rPr lang="tr-TR" sz="4000" dirty="0"/>
              <a:t>Komisyon ve yararlanıcı ülkelerce proje önerilerinin (</a:t>
            </a:r>
            <a:r>
              <a:rPr lang="tr-TR" sz="4000" dirty="0" err="1"/>
              <a:t>one-pager</a:t>
            </a:r>
            <a:r>
              <a:rPr lang="tr-TR" sz="4000" dirty="0"/>
              <a:t>) sunulması,</a:t>
            </a:r>
          </a:p>
          <a:p>
            <a:pPr marL="462915" indent="-462915">
              <a:spcAft>
                <a:spcPts val="600"/>
              </a:spcAft>
              <a:buFont typeface="+mj-lt"/>
              <a:buAutoNum type="arabicPeriod"/>
              <a:defRPr/>
            </a:pPr>
            <a:r>
              <a:rPr lang="tr-TR" sz="4000" dirty="0"/>
              <a:t>Komisyonun eylem belgelerini hazırlaması,</a:t>
            </a:r>
          </a:p>
          <a:p>
            <a:pPr marL="462915" indent="-462915">
              <a:spcAft>
                <a:spcPts val="600"/>
              </a:spcAft>
              <a:buFont typeface="+mj-lt"/>
              <a:buAutoNum type="arabicPeriod"/>
              <a:defRPr/>
            </a:pPr>
            <a:r>
              <a:rPr lang="tr-TR" sz="4000" dirty="0"/>
              <a:t>Bu eylem belgelerinin </a:t>
            </a:r>
            <a:r>
              <a:rPr lang="tr-TR" sz="4000" dirty="0" err="1"/>
              <a:t>NIPAC’lar</a:t>
            </a:r>
            <a:r>
              <a:rPr lang="tr-TR" sz="4000" dirty="0"/>
              <a:t> aracılığıyla kamu kurumlarıyla paylaşılması,</a:t>
            </a:r>
          </a:p>
          <a:p>
            <a:pPr marL="462915" indent="-462915">
              <a:spcAft>
                <a:spcPts val="600"/>
              </a:spcAft>
              <a:buFont typeface="+mj-lt"/>
              <a:buAutoNum type="arabicPeriod"/>
              <a:defRPr/>
            </a:pPr>
            <a:r>
              <a:rPr lang="tr-TR" sz="4000" dirty="0"/>
              <a:t>Kamu kurumları &lt;NIPAC&gt; Avrupa Komisyonu</a:t>
            </a:r>
          </a:p>
          <a:p>
            <a:pPr marL="462915" indent="-462915">
              <a:spcAft>
                <a:spcPts val="600"/>
              </a:spcAft>
              <a:buFont typeface="+mj-lt"/>
              <a:buAutoNum type="arabicPeriod"/>
              <a:defRPr/>
            </a:pPr>
            <a:r>
              <a:rPr lang="tr-TR" sz="4000" dirty="0"/>
              <a:t>Komisyon Uygulama Kararının çıkartılarak projelerin nihai kabulü.</a:t>
            </a:r>
          </a:p>
          <a:p>
            <a:endParaRPr lang="tr-TR" dirty="0"/>
          </a:p>
        </p:txBody>
      </p:sp>
    </p:spTree>
    <p:extLst>
      <p:ext uri="{BB962C8B-B14F-4D97-AF65-F5344CB8AC3E}">
        <p14:creationId xmlns:p14="http://schemas.microsoft.com/office/powerpoint/2010/main" val="30581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tr-TR" dirty="0"/>
              <a:t>Projelerin Uygunluğu</a:t>
            </a:r>
          </a:p>
        </p:txBody>
      </p:sp>
      <p:sp>
        <p:nvSpPr>
          <p:cNvPr id="3" name="Content Placeholder 2">
            <a:extLst>
              <a:ext uri="{FF2B5EF4-FFF2-40B4-BE49-F238E27FC236}">
                <a16:creationId xmlns:a16="http://schemas.microsoft.com/office/drawing/2014/main" id="{D9315013-D568-6345-B549-1676A60B6FD9}"/>
              </a:ext>
            </a:extLst>
          </p:cNvPr>
          <p:cNvSpPr>
            <a:spLocks noGrp="1"/>
          </p:cNvSpPr>
          <p:nvPr>
            <p:ph idx="1"/>
          </p:nvPr>
        </p:nvSpPr>
        <p:spPr/>
        <p:txBody>
          <a:bodyPr>
            <a:normAutofit fontScale="70000" lnSpcReduction="20000"/>
          </a:bodyPr>
          <a:lstStyle/>
          <a:p>
            <a:pPr marL="0" indent="0">
              <a:buNone/>
              <a:defRPr/>
            </a:pPr>
            <a:r>
              <a:rPr lang="tr-TR" sz="3100" dirty="0"/>
              <a:t>Proje teklifleri için uygunluk kriterleri:</a:t>
            </a:r>
          </a:p>
          <a:p>
            <a:pPr>
              <a:defRPr/>
            </a:pPr>
            <a:endParaRPr lang="tr-TR" sz="3100" dirty="0"/>
          </a:p>
          <a:p>
            <a:pPr>
              <a:spcAft>
                <a:spcPts val="600"/>
              </a:spcAft>
              <a:defRPr/>
            </a:pPr>
            <a:r>
              <a:rPr lang="tr-TR" sz="3100" dirty="0"/>
              <a:t>IPA III Programlama Çerçeve Belgesine uygunluk,</a:t>
            </a:r>
          </a:p>
          <a:p>
            <a:pPr>
              <a:spcAft>
                <a:spcPts val="600"/>
              </a:spcAft>
              <a:defRPr/>
            </a:pPr>
            <a:r>
              <a:rPr lang="tr-TR" sz="3100" dirty="0"/>
              <a:t>AB stratejileri ile uygunluk (Batı Balkanlar Stratejisi, Berlin Süreci, Sofya Zirvesi sonuçları, vb.),</a:t>
            </a:r>
          </a:p>
          <a:p>
            <a:pPr>
              <a:spcAft>
                <a:spcPts val="600"/>
              </a:spcAft>
              <a:defRPr/>
            </a:pPr>
            <a:r>
              <a:rPr lang="tr-TR" sz="3100" dirty="0"/>
              <a:t>Bölgesel boyut (7 yararlanıcı ülkeyi kapsaması),</a:t>
            </a:r>
          </a:p>
          <a:p>
            <a:pPr>
              <a:spcAft>
                <a:spcPts val="600"/>
              </a:spcAft>
              <a:defRPr/>
            </a:pPr>
            <a:r>
              <a:rPr lang="tr-TR" sz="3100" dirty="0"/>
              <a:t>Ulusal öncelikleri de ilgilendiren bölgesel ve yatay eylemlerle uygunluk ve ilgililik,</a:t>
            </a:r>
          </a:p>
          <a:p>
            <a:pPr>
              <a:spcAft>
                <a:spcPts val="600"/>
              </a:spcAft>
              <a:defRPr/>
            </a:pPr>
            <a:r>
              <a:rPr lang="tr-TR" sz="3100" dirty="0"/>
              <a:t>Ulusal IPA projeleri ile çakışmaması.</a:t>
            </a:r>
          </a:p>
          <a:p>
            <a:endParaRPr lang="tr-TR" dirty="0"/>
          </a:p>
        </p:txBody>
      </p:sp>
    </p:spTree>
    <p:extLst>
      <p:ext uri="{BB962C8B-B14F-4D97-AF65-F5344CB8AC3E}">
        <p14:creationId xmlns:p14="http://schemas.microsoft.com/office/powerpoint/2010/main" val="373661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tr-TR" dirty="0"/>
              <a:t>Program Bütçesi</a:t>
            </a:r>
          </a:p>
        </p:txBody>
      </p:sp>
      <p:sp>
        <p:nvSpPr>
          <p:cNvPr id="3" name="Content Placeholder 2">
            <a:extLst>
              <a:ext uri="{FF2B5EF4-FFF2-40B4-BE49-F238E27FC236}">
                <a16:creationId xmlns:a16="http://schemas.microsoft.com/office/drawing/2014/main" id="{D9315013-D568-6345-B549-1676A60B6FD9}"/>
              </a:ext>
            </a:extLst>
          </p:cNvPr>
          <p:cNvSpPr>
            <a:spLocks noGrp="1"/>
          </p:cNvSpPr>
          <p:nvPr>
            <p:ph idx="1"/>
          </p:nvPr>
        </p:nvSpPr>
        <p:spPr/>
        <p:txBody>
          <a:bodyPr>
            <a:normAutofit/>
          </a:bodyPr>
          <a:lstStyle/>
          <a:p>
            <a:r>
              <a:rPr lang="tr-TR" sz="2000" dirty="0"/>
              <a:t>2007-2013 IPA bütçesinin (11,5 milyar avro) yaklaşık %12,4’ü olan 1.42 milyar avro Çok </a:t>
            </a:r>
            <a:r>
              <a:rPr lang="tr-TR" sz="2000" dirty="0" err="1"/>
              <a:t>Yararlanıcılı</a:t>
            </a:r>
            <a:r>
              <a:rPr lang="tr-TR" sz="2000" dirty="0"/>
              <a:t> Programlar için tahsis edilmiştir.</a:t>
            </a:r>
          </a:p>
          <a:p>
            <a:endParaRPr lang="tr-TR" sz="2000" dirty="0"/>
          </a:p>
          <a:p>
            <a:r>
              <a:rPr lang="tr-TR" sz="2000" dirty="0"/>
              <a:t>2014-2020 döneminde Çok Ülkeli Program bütçesi 3.06 milyar avro olarak şekillenmiştir. </a:t>
            </a:r>
          </a:p>
          <a:p>
            <a:endParaRPr lang="tr-TR" sz="2000" dirty="0"/>
          </a:p>
          <a:p>
            <a:r>
              <a:rPr lang="tr-TR" sz="2000" dirty="0"/>
              <a:t>Çok Ülkeli Program 2021 programlaması kapsamında 20 aksiyon için 898.930.000 avroluk bütçe programlanmış durumdadır. Bütçenin büyük kısmını Batı Balkanlar Yatırım Çerçevesi (WBIF) (2021-2027) oluşturmaktadır. </a:t>
            </a:r>
          </a:p>
        </p:txBody>
      </p:sp>
    </p:spTree>
    <p:extLst>
      <p:ext uri="{BB962C8B-B14F-4D97-AF65-F5344CB8AC3E}">
        <p14:creationId xmlns:p14="http://schemas.microsoft.com/office/powerpoint/2010/main" val="3451312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690</Words>
  <Application>Microsoft Macintosh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IPA ÇOK ÜLKELİ PROGRAM (MULTI-COUNTRY PROGRAMME – MCP)</vt:lpstr>
      <vt:lpstr>Çok Ülkeli Program nedir?</vt:lpstr>
      <vt:lpstr>Çok Ülkeli Program nedir?</vt:lpstr>
      <vt:lpstr>Programın Kapsamı ve Niteliği-1</vt:lpstr>
      <vt:lpstr>Programın Kapsamı ve Niteliği-2</vt:lpstr>
      <vt:lpstr>Programın Kapsamı ve Niteliği-3</vt:lpstr>
      <vt:lpstr>Programın İşleyişi</vt:lpstr>
      <vt:lpstr>Projelerin Uygunluğu</vt:lpstr>
      <vt:lpstr>Program Bütçesi</vt:lpstr>
      <vt:lpstr>Bütçe Tahsisatı (2014-2020) </vt:lpstr>
      <vt:lpstr>Ülkemize Fon Tahsisatı</vt:lpstr>
      <vt:lpstr>Ülkemizin Katılımına Açık Projeler - 2021</vt:lpstr>
      <vt:lpstr>Programın Katkıları</vt:lpstr>
      <vt:lpstr>  TEŞEKKÜRLER  mcp@ab.gov.tr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Eda Çullu</dc:creator>
  <cp:lastModifiedBy>Eda Zaloglu Bee Company</cp:lastModifiedBy>
  <cp:revision>45</cp:revision>
  <dcterms:created xsi:type="dcterms:W3CDTF">2021-12-02T07:37:52Z</dcterms:created>
  <dcterms:modified xsi:type="dcterms:W3CDTF">2022-02-20T11:22:09Z</dcterms:modified>
</cp:coreProperties>
</file>