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69" r:id="rId3"/>
    <p:sldId id="284" r:id="rId4"/>
    <p:sldId id="283" r:id="rId5"/>
    <p:sldId id="291" r:id="rId6"/>
    <p:sldId id="285" r:id="rId7"/>
    <p:sldId id="292" r:id="rId8"/>
    <p:sldId id="300" r:id="rId9"/>
    <p:sldId id="293" r:id="rId10"/>
    <p:sldId id="286" r:id="rId11"/>
    <p:sldId id="295" r:id="rId12"/>
    <p:sldId id="296" r:id="rId13"/>
    <p:sldId id="297" r:id="rId14"/>
    <p:sldId id="287" r:id="rId15"/>
    <p:sldId id="298" r:id="rId16"/>
    <p:sldId id="299" r:id="rId17"/>
    <p:sldId id="288" r:id="rId18"/>
    <p:sldId id="256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27F"/>
    <a:srgbClr val="EA6046"/>
    <a:srgbClr val="85A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8DA75-048D-42D6-9529-FFAC16EC9807}" v="59" dt="2022-02-19T09:32:06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319"/>
  </p:normalViewPr>
  <p:slideViewPr>
    <p:cSldViewPr snapToGrid="0" snapToObjects="1">
      <p:cViewPr varScale="1">
        <p:scale>
          <a:sx n="107" d="100"/>
          <a:sy n="107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AA9B5-1B43-43F7-845E-1EDF9DBD69E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6C92A06-D34F-4296-8860-CC22C55BD499}">
      <dgm:prSet phldrT="[Metin]" custT="1"/>
      <dgm:spPr>
        <a:xfrm>
          <a:off x="0" y="367952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>
            <a:buNone/>
          </a:pPr>
          <a:r>
            <a:rPr lang="en-US" sz="1800" b="1" dirty="0">
              <a:solidFill>
                <a:schemeClr val="bg1"/>
              </a:solidFill>
            </a:rPr>
            <a:t>P1</a:t>
          </a:r>
        </a:p>
        <a:p>
          <a:pPr>
            <a:buNone/>
          </a:pPr>
          <a:endParaRPr lang="en-US" sz="1800" b="1" dirty="0">
            <a:solidFill>
              <a:schemeClr val="bg1"/>
            </a:solidFill>
          </a:endParaRPr>
        </a:p>
        <a:p>
          <a:pPr>
            <a:buNone/>
          </a:pPr>
          <a:r>
            <a:rPr lang="tr-TR" sz="1800" b="1" dirty="0">
              <a:solidFill>
                <a:schemeClr val="bg1"/>
              </a:solidFill>
            </a:rPr>
            <a:t>Hukukun üstünlüğü, temel haklar ve demokrasi</a:t>
          </a:r>
          <a:endParaRPr lang="tr-TR" sz="1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351804C-EB94-4E90-ADC8-998E747347CE}" type="parTrans" cxnId="{B76CDB87-58BA-4D21-AB95-7F520E284767}">
      <dgm:prSet/>
      <dgm:spPr/>
      <dgm:t>
        <a:bodyPr/>
        <a:lstStyle/>
        <a:p>
          <a:endParaRPr lang="tr-TR"/>
        </a:p>
      </dgm:t>
    </dgm:pt>
    <dgm:pt modelId="{5A9BF78A-F0F2-4311-90C8-31B6903A0088}" type="sibTrans" cxnId="{B76CDB87-58BA-4D21-AB95-7F520E284767}">
      <dgm:prSet/>
      <dgm:spPr/>
      <dgm:t>
        <a:bodyPr/>
        <a:lstStyle/>
        <a:p>
          <a:endParaRPr lang="tr-TR"/>
        </a:p>
      </dgm:t>
    </dgm:pt>
    <dgm:pt modelId="{22D8F894-09B7-40D1-87B5-75E05A656BC3}">
      <dgm:prSet phldrT="[Metin]" custT="1"/>
      <dgm:spPr>
        <a:xfrm>
          <a:off x="1547068" y="2336948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P4</a:t>
          </a:r>
        </a:p>
        <a:p>
          <a:pPr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Rekabetçilik ve kapsayıcı büyüme</a:t>
          </a:r>
        </a:p>
      </dgm:t>
    </dgm:pt>
    <dgm:pt modelId="{6AB8A49A-7304-4A97-9A62-A6B2D8C38826}" type="parTrans" cxnId="{8869B8E3-2635-4CC9-A532-973CF9125675}">
      <dgm:prSet/>
      <dgm:spPr/>
      <dgm:t>
        <a:bodyPr/>
        <a:lstStyle/>
        <a:p>
          <a:endParaRPr lang="tr-TR"/>
        </a:p>
      </dgm:t>
    </dgm:pt>
    <dgm:pt modelId="{1ABEB9B5-26BD-4511-9C9D-D6C32316C861}" type="sibTrans" cxnId="{8869B8E3-2635-4CC9-A532-973CF9125675}">
      <dgm:prSet/>
      <dgm:spPr/>
      <dgm:t>
        <a:bodyPr/>
        <a:lstStyle/>
        <a:p>
          <a:endParaRPr lang="tr-TR"/>
        </a:p>
      </dgm:t>
    </dgm:pt>
    <dgm:pt modelId="{080E6351-6647-4312-886E-05F410BA93B5}">
      <dgm:prSet phldrT="[Metin]" custT="1"/>
      <dgm:spPr>
        <a:xfrm>
          <a:off x="4641204" y="2336948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P5</a:t>
          </a:r>
        </a:p>
        <a:p>
          <a:pPr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Bölgesel ve sınır ötesi işbirliği</a:t>
          </a:r>
        </a:p>
      </dgm:t>
    </dgm:pt>
    <dgm:pt modelId="{BBACA171-EBE7-4A01-8C9C-56209AD8115F}" type="parTrans" cxnId="{6EA709C1-8E34-4DC1-9970-61C5C7FB62E9}">
      <dgm:prSet/>
      <dgm:spPr/>
      <dgm:t>
        <a:bodyPr/>
        <a:lstStyle/>
        <a:p>
          <a:endParaRPr lang="tr-TR"/>
        </a:p>
      </dgm:t>
    </dgm:pt>
    <dgm:pt modelId="{AC5CC59A-311D-4CFF-A334-53738EB59B7D}" type="sibTrans" cxnId="{6EA709C1-8E34-4DC1-9970-61C5C7FB62E9}">
      <dgm:prSet/>
      <dgm:spPr/>
      <dgm:t>
        <a:bodyPr/>
        <a:lstStyle/>
        <a:p>
          <a:endParaRPr lang="tr-TR"/>
        </a:p>
      </dgm:t>
    </dgm:pt>
    <dgm:pt modelId="{43F255F1-1399-4BB7-AAC7-19D1A8DDDF17}">
      <dgm:prSet phldrT="[Metin]" custT="1"/>
      <dgm:spPr>
        <a:xfrm>
          <a:off x="3094136" y="367952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P2</a:t>
          </a:r>
        </a:p>
        <a:p>
          <a:pPr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İyi yönetişim, müktesebat uyumu, stratejik iletişim ve iyi komşuluk ilişkileri</a:t>
          </a:r>
        </a:p>
      </dgm:t>
    </dgm:pt>
    <dgm:pt modelId="{1E7CA51D-01E1-4220-A09C-12C655AF1002}" type="sibTrans" cxnId="{5664815B-9E0F-4E5C-A3AC-4549B1E1A6FF}">
      <dgm:prSet/>
      <dgm:spPr/>
      <dgm:t>
        <a:bodyPr/>
        <a:lstStyle/>
        <a:p>
          <a:endParaRPr lang="tr-TR"/>
        </a:p>
      </dgm:t>
    </dgm:pt>
    <dgm:pt modelId="{0560C6FC-82AA-45DC-9DD4-6BC514C35B5F}" type="parTrans" cxnId="{5664815B-9E0F-4E5C-A3AC-4549B1E1A6FF}">
      <dgm:prSet/>
      <dgm:spPr/>
      <dgm:t>
        <a:bodyPr/>
        <a:lstStyle/>
        <a:p>
          <a:endParaRPr lang="tr-TR"/>
        </a:p>
      </dgm:t>
    </dgm:pt>
    <dgm:pt modelId="{905BA785-8641-44FF-8943-AEB544997E66}">
      <dgm:prSet phldrT="[Metin]" custT="1"/>
      <dgm:spPr>
        <a:xfrm>
          <a:off x="6188272" y="367952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P3</a:t>
          </a:r>
        </a:p>
        <a:p>
          <a:pPr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Yeşil gündem ve sürdürülebilir bağlantısallık</a:t>
          </a:r>
        </a:p>
      </dgm:t>
    </dgm:pt>
    <dgm:pt modelId="{30080EE5-D5B3-4ECA-9EE3-20F00D51326D}" type="parTrans" cxnId="{D336D91B-E426-486F-B1F3-40BAB5692769}">
      <dgm:prSet/>
      <dgm:spPr/>
      <dgm:t>
        <a:bodyPr/>
        <a:lstStyle/>
        <a:p>
          <a:endParaRPr lang="tr-TR"/>
        </a:p>
      </dgm:t>
    </dgm:pt>
    <dgm:pt modelId="{ADC94524-B9E5-4378-9847-AFE9642B3E4B}" type="sibTrans" cxnId="{D336D91B-E426-486F-B1F3-40BAB5692769}">
      <dgm:prSet/>
      <dgm:spPr/>
      <dgm:t>
        <a:bodyPr/>
        <a:lstStyle/>
        <a:p>
          <a:endParaRPr lang="tr-TR"/>
        </a:p>
      </dgm:t>
    </dgm:pt>
    <dgm:pt modelId="{665890B1-23F1-430A-95F8-A3AC4F1C3EE6}" type="pres">
      <dgm:prSet presAssocID="{84FAA9B5-1B43-43F7-845E-1EDF9DBD69E9}" presName="diagram" presStyleCnt="0">
        <dgm:presLayoutVars>
          <dgm:dir/>
          <dgm:resizeHandles val="exact"/>
        </dgm:presLayoutVars>
      </dgm:prSet>
      <dgm:spPr/>
    </dgm:pt>
    <dgm:pt modelId="{2089462C-02D6-4B29-B5EE-A40B31B6CF31}" type="pres">
      <dgm:prSet presAssocID="{E6C92A06-D34F-4296-8860-CC22C55BD499}" presName="node" presStyleLbl="node1" presStyleIdx="0" presStyleCnt="5">
        <dgm:presLayoutVars>
          <dgm:bulletEnabled val="1"/>
        </dgm:presLayoutVars>
      </dgm:prSet>
      <dgm:spPr/>
    </dgm:pt>
    <dgm:pt modelId="{A93782AA-C89F-401A-8B3E-862A94C9F466}" type="pres">
      <dgm:prSet presAssocID="{5A9BF78A-F0F2-4311-90C8-31B6903A0088}" presName="sibTrans" presStyleCnt="0"/>
      <dgm:spPr/>
    </dgm:pt>
    <dgm:pt modelId="{55726726-60A7-4559-9A2E-0B4303C72025}" type="pres">
      <dgm:prSet presAssocID="{43F255F1-1399-4BB7-AAC7-19D1A8DDDF17}" presName="node" presStyleLbl="node1" presStyleIdx="1" presStyleCnt="5">
        <dgm:presLayoutVars>
          <dgm:bulletEnabled val="1"/>
        </dgm:presLayoutVars>
      </dgm:prSet>
      <dgm:spPr/>
    </dgm:pt>
    <dgm:pt modelId="{02E76F83-13F5-4F70-8338-566397E68718}" type="pres">
      <dgm:prSet presAssocID="{1E7CA51D-01E1-4220-A09C-12C655AF1002}" presName="sibTrans" presStyleCnt="0"/>
      <dgm:spPr/>
    </dgm:pt>
    <dgm:pt modelId="{31DDCC2B-D6AA-4F7B-BD6D-2582D1C1D3BC}" type="pres">
      <dgm:prSet presAssocID="{905BA785-8641-44FF-8943-AEB544997E66}" presName="node" presStyleLbl="node1" presStyleIdx="2" presStyleCnt="5">
        <dgm:presLayoutVars>
          <dgm:bulletEnabled val="1"/>
        </dgm:presLayoutVars>
      </dgm:prSet>
      <dgm:spPr/>
    </dgm:pt>
    <dgm:pt modelId="{60E2C183-67E0-440C-A8DA-0D4CD442A1E0}" type="pres">
      <dgm:prSet presAssocID="{ADC94524-B9E5-4378-9847-AFE9642B3E4B}" presName="sibTrans" presStyleCnt="0"/>
      <dgm:spPr/>
    </dgm:pt>
    <dgm:pt modelId="{169FF7E1-8E74-45E5-AE68-2F50330F2D99}" type="pres">
      <dgm:prSet presAssocID="{22D8F894-09B7-40D1-87B5-75E05A656BC3}" presName="node" presStyleLbl="node1" presStyleIdx="3" presStyleCnt="5">
        <dgm:presLayoutVars>
          <dgm:bulletEnabled val="1"/>
        </dgm:presLayoutVars>
      </dgm:prSet>
      <dgm:spPr/>
    </dgm:pt>
    <dgm:pt modelId="{15DF9795-7ECE-43CC-8BB6-F9F990353683}" type="pres">
      <dgm:prSet presAssocID="{1ABEB9B5-26BD-4511-9C9D-D6C32316C861}" presName="sibTrans" presStyleCnt="0"/>
      <dgm:spPr/>
    </dgm:pt>
    <dgm:pt modelId="{1DD82653-15B9-475D-BB19-DF072A66E637}" type="pres">
      <dgm:prSet presAssocID="{080E6351-6647-4312-886E-05F410BA93B5}" presName="node" presStyleLbl="node1" presStyleIdx="4" presStyleCnt="5">
        <dgm:presLayoutVars>
          <dgm:bulletEnabled val="1"/>
        </dgm:presLayoutVars>
      </dgm:prSet>
      <dgm:spPr/>
    </dgm:pt>
  </dgm:ptLst>
  <dgm:cxnLst>
    <dgm:cxn modelId="{D336D91B-E426-486F-B1F3-40BAB5692769}" srcId="{84FAA9B5-1B43-43F7-845E-1EDF9DBD69E9}" destId="{905BA785-8641-44FF-8943-AEB544997E66}" srcOrd="2" destOrd="0" parTransId="{30080EE5-D5B3-4ECA-9EE3-20F00D51326D}" sibTransId="{ADC94524-B9E5-4378-9847-AFE9642B3E4B}"/>
    <dgm:cxn modelId="{893CE433-FDCB-4E2B-BC1E-91EBCA843782}" type="presOf" srcId="{E6C92A06-D34F-4296-8860-CC22C55BD499}" destId="{2089462C-02D6-4B29-B5EE-A40B31B6CF31}" srcOrd="0" destOrd="0" presId="urn:microsoft.com/office/officeart/2005/8/layout/default"/>
    <dgm:cxn modelId="{5664815B-9E0F-4E5C-A3AC-4549B1E1A6FF}" srcId="{84FAA9B5-1B43-43F7-845E-1EDF9DBD69E9}" destId="{43F255F1-1399-4BB7-AAC7-19D1A8DDDF17}" srcOrd="1" destOrd="0" parTransId="{0560C6FC-82AA-45DC-9DD4-6BC514C35B5F}" sibTransId="{1E7CA51D-01E1-4220-A09C-12C655AF1002}"/>
    <dgm:cxn modelId="{0767F671-E075-4A94-BC45-47F7B46A1315}" type="presOf" srcId="{84FAA9B5-1B43-43F7-845E-1EDF9DBD69E9}" destId="{665890B1-23F1-430A-95F8-A3AC4F1C3EE6}" srcOrd="0" destOrd="0" presId="urn:microsoft.com/office/officeart/2005/8/layout/default"/>
    <dgm:cxn modelId="{FE1B3374-628C-44BC-899C-00E61D617B4A}" type="presOf" srcId="{080E6351-6647-4312-886E-05F410BA93B5}" destId="{1DD82653-15B9-475D-BB19-DF072A66E637}" srcOrd="0" destOrd="0" presId="urn:microsoft.com/office/officeart/2005/8/layout/default"/>
    <dgm:cxn modelId="{B76CDB87-58BA-4D21-AB95-7F520E284767}" srcId="{84FAA9B5-1B43-43F7-845E-1EDF9DBD69E9}" destId="{E6C92A06-D34F-4296-8860-CC22C55BD499}" srcOrd="0" destOrd="0" parTransId="{B351804C-EB94-4E90-ADC8-998E747347CE}" sibTransId="{5A9BF78A-F0F2-4311-90C8-31B6903A0088}"/>
    <dgm:cxn modelId="{432D1A91-D521-4A9C-B404-EE62A6BE38A2}" type="presOf" srcId="{43F255F1-1399-4BB7-AAC7-19D1A8DDDF17}" destId="{55726726-60A7-4559-9A2E-0B4303C72025}" srcOrd="0" destOrd="0" presId="urn:microsoft.com/office/officeart/2005/8/layout/default"/>
    <dgm:cxn modelId="{4426F8AF-5496-4BAB-8E33-379FA78298B1}" type="presOf" srcId="{905BA785-8641-44FF-8943-AEB544997E66}" destId="{31DDCC2B-D6AA-4F7B-BD6D-2582D1C1D3BC}" srcOrd="0" destOrd="0" presId="urn:microsoft.com/office/officeart/2005/8/layout/default"/>
    <dgm:cxn modelId="{7E94A2BB-0F46-46FA-97D8-ECAAAEBCDC2E}" type="presOf" srcId="{22D8F894-09B7-40D1-87B5-75E05A656BC3}" destId="{169FF7E1-8E74-45E5-AE68-2F50330F2D99}" srcOrd="0" destOrd="0" presId="urn:microsoft.com/office/officeart/2005/8/layout/default"/>
    <dgm:cxn modelId="{6EA709C1-8E34-4DC1-9970-61C5C7FB62E9}" srcId="{84FAA9B5-1B43-43F7-845E-1EDF9DBD69E9}" destId="{080E6351-6647-4312-886E-05F410BA93B5}" srcOrd="4" destOrd="0" parTransId="{BBACA171-EBE7-4A01-8C9C-56209AD8115F}" sibTransId="{AC5CC59A-311D-4CFF-A334-53738EB59B7D}"/>
    <dgm:cxn modelId="{8869B8E3-2635-4CC9-A532-973CF9125675}" srcId="{84FAA9B5-1B43-43F7-845E-1EDF9DBD69E9}" destId="{22D8F894-09B7-40D1-87B5-75E05A656BC3}" srcOrd="3" destOrd="0" parTransId="{6AB8A49A-7304-4A97-9A62-A6B2D8C38826}" sibTransId="{1ABEB9B5-26BD-4511-9C9D-D6C32316C861}"/>
    <dgm:cxn modelId="{65206A6A-37AC-4CBC-8ADC-EB7D6D85CA3E}" type="presParOf" srcId="{665890B1-23F1-430A-95F8-A3AC4F1C3EE6}" destId="{2089462C-02D6-4B29-B5EE-A40B31B6CF31}" srcOrd="0" destOrd="0" presId="urn:microsoft.com/office/officeart/2005/8/layout/default"/>
    <dgm:cxn modelId="{3C262F04-9B2D-430A-93C1-1302E9A2AFB7}" type="presParOf" srcId="{665890B1-23F1-430A-95F8-A3AC4F1C3EE6}" destId="{A93782AA-C89F-401A-8B3E-862A94C9F466}" srcOrd="1" destOrd="0" presId="urn:microsoft.com/office/officeart/2005/8/layout/default"/>
    <dgm:cxn modelId="{F7207BFE-E155-48C5-82AE-8F98E86750F6}" type="presParOf" srcId="{665890B1-23F1-430A-95F8-A3AC4F1C3EE6}" destId="{55726726-60A7-4559-9A2E-0B4303C72025}" srcOrd="2" destOrd="0" presId="urn:microsoft.com/office/officeart/2005/8/layout/default"/>
    <dgm:cxn modelId="{D9452B5F-D2D4-4BC6-9425-80E24493BC52}" type="presParOf" srcId="{665890B1-23F1-430A-95F8-A3AC4F1C3EE6}" destId="{02E76F83-13F5-4F70-8338-566397E68718}" srcOrd="3" destOrd="0" presId="urn:microsoft.com/office/officeart/2005/8/layout/default"/>
    <dgm:cxn modelId="{B3660DC7-C5AD-4506-BAAD-CBF7B8AD1F59}" type="presParOf" srcId="{665890B1-23F1-430A-95F8-A3AC4F1C3EE6}" destId="{31DDCC2B-D6AA-4F7B-BD6D-2582D1C1D3BC}" srcOrd="4" destOrd="0" presId="urn:microsoft.com/office/officeart/2005/8/layout/default"/>
    <dgm:cxn modelId="{25415DED-E9A6-402E-8A39-8ADBE425F420}" type="presParOf" srcId="{665890B1-23F1-430A-95F8-A3AC4F1C3EE6}" destId="{60E2C183-67E0-440C-A8DA-0D4CD442A1E0}" srcOrd="5" destOrd="0" presId="urn:microsoft.com/office/officeart/2005/8/layout/default"/>
    <dgm:cxn modelId="{A670C224-50A4-41BE-BFCC-00EDEA6C9535}" type="presParOf" srcId="{665890B1-23F1-430A-95F8-A3AC4F1C3EE6}" destId="{169FF7E1-8E74-45E5-AE68-2F50330F2D99}" srcOrd="6" destOrd="0" presId="urn:microsoft.com/office/officeart/2005/8/layout/default"/>
    <dgm:cxn modelId="{73866B5D-7025-4940-B960-D299FA30BCA8}" type="presParOf" srcId="{665890B1-23F1-430A-95F8-A3AC4F1C3EE6}" destId="{15DF9795-7ECE-43CC-8BB6-F9F990353683}" srcOrd="7" destOrd="0" presId="urn:microsoft.com/office/officeart/2005/8/layout/default"/>
    <dgm:cxn modelId="{41D4DE78-6B9D-4884-B48C-A5677D228991}" type="presParOf" srcId="{665890B1-23F1-430A-95F8-A3AC4F1C3EE6}" destId="{1DD82653-15B9-475D-BB19-DF072A66E6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0838E-F10A-4FA0-AD85-7755AF64E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5CEDD3-63D2-4E08-80CF-4560EB6B4A99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Yargı</a:t>
          </a:r>
          <a:endParaRPr lang="tr-TR" dirty="0"/>
        </a:p>
      </dgm:t>
    </dgm:pt>
    <dgm:pt modelId="{E3AD1087-D4C4-442F-8FA7-0D1D238CE0AC}" type="parTrans" cxnId="{35BFB75D-3B83-4FF9-824E-9F5213183C6C}">
      <dgm:prSet/>
      <dgm:spPr/>
      <dgm:t>
        <a:bodyPr/>
        <a:lstStyle/>
        <a:p>
          <a:endParaRPr lang="tr-TR"/>
        </a:p>
      </dgm:t>
    </dgm:pt>
    <dgm:pt modelId="{529D6B5B-C141-4780-ABD0-A79E79209604}" type="sibTrans" cxnId="{35BFB75D-3B83-4FF9-824E-9F5213183C6C}">
      <dgm:prSet/>
      <dgm:spPr/>
      <dgm:t>
        <a:bodyPr/>
        <a:lstStyle/>
        <a:p>
          <a:endParaRPr lang="tr-TR"/>
        </a:p>
      </dgm:t>
    </dgm:pt>
    <dgm:pt modelId="{033A44A6-6CFC-4C4D-9076-1033B937F6DC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Organize </a:t>
          </a:r>
          <a:r>
            <a:rPr lang="en-US" dirty="0" err="1"/>
            <a:t>Suçlarla</a:t>
          </a:r>
          <a:r>
            <a:rPr lang="en-US" dirty="0"/>
            <a:t> </a:t>
          </a:r>
          <a:r>
            <a:rPr lang="en-US" dirty="0" err="1"/>
            <a:t>Mücadele</a:t>
          </a:r>
          <a:r>
            <a:rPr lang="en-US" dirty="0"/>
            <a:t> / </a:t>
          </a:r>
          <a:r>
            <a:rPr lang="en-US" dirty="0" err="1"/>
            <a:t>Güvenlik</a:t>
          </a:r>
          <a:endParaRPr lang="tr-TR" dirty="0"/>
        </a:p>
      </dgm:t>
    </dgm:pt>
    <dgm:pt modelId="{F417763B-46B6-423C-BDEF-10DCBE5F37BB}" type="parTrans" cxnId="{2F0BEDFE-6E40-497B-A01B-723F13A1639B}">
      <dgm:prSet/>
      <dgm:spPr/>
      <dgm:t>
        <a:bodyPr/>
        <a:lstStyle/>
        <a:p>
          <a:endParaRPr lang="tr-TR"/>
        </a:p>
      </dgm:t>
    </dgm:pt>
    <dgm:pt modelId="{3B163996-B39B-4B68-AD0D-F5E8F85B1AA6}" type="sibTrans" cxnId="{2F0BEDFE-6E40-497B-A01B-723F13A1639B}">
      <dgm:prSet/>
      <dgm:spPr/>
      <dgm:t>
        <a:bodyPr/>
        <a:lstStyle/>
        <a:p>
          <a:endParaRPr lang="tr-TR"/>
        </a:p>
      </dgm:t>
    </dgm:pt>
    <dgm:pt modelId="{06BC4C40-062B-443D-AAC3-559E64325AB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Göç</a:t>
          </a:r>
          <a:r>
            <a:rPr lang="en-US" dirty="0"/>
            <a:t> ve </a:t>
          </a:r>
          <a:r>
            <a:rPr lang="en-US" dirty="0" err="1"/>
            <a:t>Sınır</a:t>
          </a:r>
          <a:r>
            <a:rPr lang="en-US" dirty="0"/>
            <a:t> </a:t>
          </a:r>
          <a:r>
            <a:rPr lang="en-US" dirty="0" err="1"/>
            <a:t>Yönetimi</a:t>
          </a:r>
          <a:endParaRPr lang="tr-TR" dirty="0"/>
        </a:p>
      </dgm:t>
    </dgm:pt>
    <dgm:pt modelId="{110F5CD8-BF91-42EB-8380-93FB1D6E8DB9}" type="parTrans" cxnId="{9FA26363-5F49-4565-AD56-D139D80E7E49}">
      <dgm:prSet/>
      <dgm:spPr/>
      <dgm:t>
        <a:bodyPr/>
        <a:lstStyle/>
        <a:p>
          <a:endParaRPr lang="tr-TR"/>
        </a:p>
      </dgm:t>
    </dgm:pt>
    <dgm:pt modelId="{EEBEA6C7-BFC9-45F5-AE53-0191BBAB3A26}" type="sibTrans" cxnId="{9FA26363-5F49-4565-AD56-D139D80E7E49}">
      <dgm:prSet/>
      <dgm:spPr/>
      <dgm:t>
        <a:bodyPr/>
        <a:lstStyle/>
        <a:p>
          <a:endParaRPr lang="tr-TR"/>
        </a:p>
      </dgm:t>
    </dgm:pt>
    <dgm:pt modelId="{A2096DBD-754B-474F-9A86-31309293C4B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Sivil</a:t>
          </a:r>
          <a:r>
            <a:rPr lang="en-US" dirty="0"/>
            <a:t> </a:t>
          </a:r>
          <a:r>
            <a:rPr lang="en-US" dirty="0" err="1"/>
            <a:t>Toplum</a:t>
          </a:r>
          <a:endParaRPr lang="tr-TR" dirty="0"/>
        </a:p>
      </dgm:t>
    </dgm:pt>
    <dgm:pt modelId="{96BE941C-986F-45AD-AE55-643E190879BB}" type="parTrans" cxnId="{DFD9428A-B762-4576-ABAA-3EFB0F99CA77}">
      <dgm:prSet/>
      <dgm:spPr/>
      <dgm:t>
        <a:bodyPr/>
        <a:lstStyle/>
        <a:p>
          <a:endParaRPr lang="tr-TR"/>
        </a:p>
      </dgm:t>
    </dgm:pt>
    <dgm:pt modelId="{B24A287C-90D8-4DC1-9E07-6321C3A8A10D}" type="sibTrans" cxnId="{DFD9428A-B762-4576-ABAA-3EFB0F99CA77}">
      <dgm:prSet/>
      <dgm:spPr/>
      <dgm:t>
        <a:bodyPr/>
        <a:lstStyle/>
        <a:p>
          <a:endParaRPr lang="tr-TR"/>
        </a:p>
      </dgm:t>
    </dgm:pt>
    <dgm:pt modelId="{13582E47-6C25-4E6C-BFDF-06136E652E1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Temel</a:t>
          </a:r>
          <a:r>
            <a:rPr lang="en-US" dirty="0"/>
            <a:t> </a:t>
          </a:r>
          <a:r>
            <a:rPr lang="en-US" dirty="0" err="1"/>
            <a:t>Haklar</a:t>
          </a:r>
          <a:endParaRPr lang="tr-TR" dirty="0"/>
        </a:p>
      </dgm:t>
    </dgm:pt>
    <dgm:pt modelId="{82D37F54-0707-4BC9-A8FF-968DCCA610F2}" type="parTrans" cxnId="{839534D1-3D9C-4EE1-A8B3-007AFAC5D992}">
      <dgm:prSet/>
      <dgm:spPr/>
      <dgm:t>
        <a:bodyPr/>
        <a:lstStyle/>
        <a:p>
          <a:endParaRPr lang="tr-TR"/>
        </a:p>
      </dgm:t>
    </dgm:pt>
    <dgm:pt modelId="{3CA8BA58-824E-4BE4-8D5B-55130CA3B27E}" type="sibTrans" cxnId="{839534D1-3D9C-4EE1-A8B3-007AFAC5D992}">
      <dgm:prSet/>
      <dgm:spPr/>
      <dgm:t>
        <a:bodyPr/>
        <a:lstStyle/>
        <a:p>
          <a:endParaRPr lang="tr-TR"/>
        </a:p>
      </dgm:t>
    </dgm:pt>
    <dgm:pt modelId="{22C8F53A-4FA1-453B-AEF8-620204054A21}" type="pres">
      <dgm:prSet presAssocID="{73D0838E-F10A-4FA0-AD85-7755AF64E180}" presName="linear" presStyleCnt="0">
        <dgm:presLayoutVars>
          <dgm:animLvl val="lvl"/>
          <dgm:resizeHandles val="exact"/>
        </dgm:presLayoutVars>
      </dgm:prSet>
      <dgm:spPr/>
    </dgm:pt>
    <dgm:pt modelId="{03AFB39E-5693-4784-BD2A-EF4D1B6DE719}" type="pres">
      <dgm:prSet presAssocID="{AB5CEDD3-63D2-4E08-80CF-4560EB6B4A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9F19F0-E3C5-44AD-83D5-68F2D08C13A1}" type="pres">
      <dgm:prSet presAssocID="{529D6B5B-C141-4780-ABD0-A79E79209604}" presName="spacer" presStyleCnt="0"/>
      <dgm:spPr/>
    </dgm:pt>
    <dgm:pt modelId="{5EF6D421-11D6-4E4E-A312-7A2F554B31D4}" type="pres">
      <dgm:prSet presAssocID="{033A44A6-6CFC-4C4D-9076-1033B937F6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037392-B5E1-4FC5-BAFC-FF934B5BF10B}" type="pres">
      <dgm:prSet presAssocID="{3B163996-B39B-4B68-AD0D-F5E8F85B1AA6}" presName="spacer" presStyleCnt="0"/>
      <dgm:spPr/>
    </dgm:pt>
    <dgm:pt modelId="{8A9CB42F-B302-4BA3-BCE0-AB3AF7BEAB03}" type="pres">
      <dgm:prSet presAssocID="{06BC4C40-062B-443D-AAC3-559E64325A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CCBB17-6D8A-44F6-8DD0-239ACCE1C072}" type="pres">
      <dgm:prSet presAssocID="{EEBEA6C7-BFC9-45F5-AE53-0191BBAB3A26}" presName="spacer" presStyleCnt="0"/>
      <dgm:spPr/>
    </dgm:pt>
    <dgm:pt modelId="{BF5A100B-4E45-4AE0-A79A-AD5BD834552F}" type="pres">
      <dgm:prSet presAssocID="{13582E47-6C25-4E6C-BFDF-06136E652E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513836-65BE-4BEA-B74F-074DDC4FB6B6}" type="pres">
      <dgm:prSet presAssocID="{3CA8BA58-824E-4BE4-8D5B-55130CA3B27E}" presName="spacer" presStyleCnt="0"/>
      <dgm:spPr/>
    </dgm:pt>
    <dgm:pt modelId="{7336047B-DFC1-462B-A174-1E4C26EB644D}" type="pres">
      <dgm:prSet presAssocID="{A2096DBD-754B-474F-9A86-31309293C4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58D9F2A-E484-45B4-8ADC-D30ADA4059D4}" type="presOf" srcId="{AB5CEDD3-63D2-4E08-80CF-4560EB6B4A99}" destId="{03AFB39E-5693-4784-BD2A-EF4D1B6DE719}" srcOrd="0" destOrd="0" presId="urn:microsoft.com/office/officeart/2005/8/layout/vList2"/>
    <dgm:cxn modelId="{7B851032-2DC5-4CF7-8AF0-ACE8F8437C9D}" type="presOf" srcId="{06BC4C40-062B-443D-AAC3-559E64325AB6}" destId="{8A9CB42F-B302-4BA3-BCE0-AB3AF7BEAB03}" srcOrd="0" destOrd="0" presId="urn:microsoft.com/office/officeart/2005/8/layout/vList2"/>
    <dgm:cxn modelId="{35BFB75D-3B83-4FF9-824E-9F5213183C6C}" srcId="{73D0838E-F10A-4FA0-AD85-7755AF64E180}" destId="{AB5CEDD3-63D2-4E08-80CF-4560EB6B4A99}" srcOrd="0" destOrd="0" parTransId="{E3AD1087-D4C4-442F-8FA7-0D1D238CE0AC}" sibTransId="{529D6B5B-C141-4780-ABD0-A79E79209604}"/>
    <dgm:cxn modelId="{9FA26363-5F49-4565-AD56-D139D80E7E49}" srcId="{73D0838E-F10A-4FA0-AD85-7755AF64E180}" destId="{06BC4C40-062B-443D-AAC3-559E64325AB6}" srcOrd="2" destOrd="0" parTransId="{110F5CD8-BF91-42EB-8380-93FB1D6E8DB9}" sibTransId="{EEBEA6C7-BFC9-45F5-AE53-0191BBAB3A26}"/>
    <dgm:cxn modelId="{DFD9428A-B762-4576-ABAA-3EFB0F99CA77}" srcId="{73D0838E-F10A-4FA0-AD85-7755AF64E180}" destId="{A2096DBD-754B-474F-9A86-31309293C4B7}" srcOrd="4" destOrd="0" parTransId="{96BE941C-986F-45AD-AE55-643E190879BB}" sibTransId="{B24A287C-90D8-4DC1-9E07-6321C3A8A10D}"/>
    <dgm:cxn modelId="{19481D90-E42D-441F-811A-7322E1AAD7F0}" type="presOf" srcId="{A2096DBD-754B-474F-9A86-31309293C4B7}" destId="{7336047B-DFC1-462B-A174-1E4C26EB644D}" srcOrd="0" destOrd="0" presId="urn:microsoft.com/office/officeart/2005/8/layout/vList2"/>
    <dgm:cxn modelId="{F96082BD-86F0-40FC-9C13-DE04EABF0022}" type="presOf" srcId="{033A44A6-6CFC-4C4D-9076-1033B937F6DC}" destId="{5EF6D421-11D6-4E4E-A312-7A2F554B31D4}" srcOrd="0" destOrd="0" presId="urn:microsoft.com/office/officeart/2005/8/layout/vList2"/>
    <dgm:cxn modelId="{839534D1-3D9C-4EE1-A8B3-007AFAC5D992}" srcId="{73D0838E-F10A-4FA0-AD85-7755AF64E180}" destId="{13582E47-6C25-4E6C-BFDF-06136E652E12}" srcOrd="3" destOrd="0" parTransId="{82D37F54-0707-4BC9-A8FF-968DCCA610F2}" sibTransId="{3CA8BA58-824E-4BE4-8D5B-55130CA3B27E}"/>
    <dgm:cxn modelId="{6A1998D2-E7D9-42C9-A4EC-78CC93101C0C}" type="presOf" srcId="{73D0838E-F10A-4FA0-AD85-7755AF64E180}" destId="{22C8F53A-4FA1-453B-AEF8-620204054A21}" srcOrd="0" destOrd="0" presId="urn:microsoft.com/office/officeart/2005/8/layout/vList2"/>
    <dgm:cxn modelId="{4129E0F1-996B-473A-93FE-C6FC0EEBAB77}" type="presOf" srcId="{13582E47-6C25-4E6C-BFDF-06136E652E12}" destId="{BF5A100B-4E45-4AE0-A79A-AD5BD834552F}" srcOrd="0" destOrd="0" presId="urn:microsoft.com/office/officeart/2005/8/layout/vList2"/>
    <dgm:cxn modelId="{2F0BEDFE-6E40-497B-A01B-723F13A1639B}" srcId="{73D0838E-F10A-4FA0-AD85-7755AF64E180}" destId="{033A44A6-6CFC-4C4D-9076-1033B937F6DC}" srcOrd="1" destOrd="0" parTransId="{F417763B-46B6-423C-BDEF-10DCBE5F37BB}" sibTransId="{3B163996-B39B-4B68-AD0D-F5E8F85B1AA6}"/>
    <dgm:cxn modelId="{8E3266E1-6301-4BBB-883F-6B5703F9D9BE}" type="presParOf" srcId="{22C8F53A-4FA1-453B-AEF8-620204054A21}" destId="{03AFB39E-5693-4784-BD2A-EF4D1B6DE719}" srcOrd="0" destOrd="0" presId="urn:microsoft.com/office/officeart/2005/8/layout/vList2"/>
    <dgm:cxn modelId="{25918CFC-F9EC-434E-A96A-5E38D5ED6FCE}" type="presParOf" srcId="{22C8F53A-4FA1-453B-AEF8-620204054A21}" destId="{4F9F19F0-E3C5-44AD-83D5-68F2D08C13A1}" srcOrd="1" destOrd="0" presId="urn:microsoft.com/office/officeart/2005/8/layout/vList2"/>
    <dgm:cxn modelId="{DDFB9A3E-2973-457D-AC8D-99E50F41F857}" type="presParOf" srcId="{22C8F53A-4FA1-453B-AEF8-620204054A21}" destId="{5EF6D421-11D6-4E4E-A312-7A2F554B31D4}" srcOrd="2" destOrd="0" presId="urn:microsoft.com/office/officeart/2005/8/layout/vList2"/>
    <dgm:cxn modelId="{D6DE948E-1432-4D8B-AE00-84559AA3036F}" type="presParOf" srcId="{22C8F53A-4FA1-453B-AEF8-620204054A21}" destId="{9D037392-B5E1-4FC5-BAFC-FF934B5BF10B}" srcOrd="3" destOrd="0" presId="urn:microsoft.com/office/officeart/2005/8/layout/vList2"/>
    <dgm:cxn modelId="{32EA9A84-8762-48F5-92F9-0B4B22BA6787}" type="presParOf" srcId="{22C8F53A-4FA1-453B-AEF8-620204054A21}" destId="{8A9CB42F-B302-4BA3-BCE0-AB3AF7BEAB03}" srcOrd="4" destOrd="0" presId="urn:microsoft.com/office/officeart/2005/8/layout/vList2"/>
    <dgm:cxn modelId="{995B08B4-6F5F-4FEA-A598-C6109B0E6637}" type="presParOf" srcId="{22C8F53A-4FA1-453B-AEF8-620204054A21}" destId="{60CCBB17-6D8A-44F6-8DD0-239ACCE1C072}" srcOrd="5" destOrd="0" presId="urn:microsoft.com/office/officeart/2005/8/layout/vList2"/>
    <dgm:cxn modelId="{FBCC57E2-C805-4D38-9D61-6B4B40B71DDB}" type="presParOf" srcId="{22C8F53A-4FA1-453B-AEF8-620204054A21}" destId="{BF5A100B-4E45-4AE0-A79A-AD5BD834552F}" srcOrd="6" destOrd="0" presId="urn:microsoft.com/office/officeart/2005/8/layout/vList2"/>
    <dgm:cxn modelId="{534F595D-B60F-447E-B7F4-51C463207087}" type="presParOf" srcId="{22C8F53A-4FA1-453B-AEF8-620204054A21}" destId="{3F513836-65BE-4BEA-B74F-074DDC4FB6B6}" srcOrd="7" destOrd="0" presId="urn:microsoft.com/office/officeart/2005/8/layout/vList2"/>
    <dgm:cxn modelId="{6A89377A-B8B8-4615-A66A-F70BE5371C6D}" type="presParOf" srcId="{22C8F53A-4FA1-453B-AEF8-620204054A21}" destId="{7336047B-DFC1-462B-A174-1E4C26EB644D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AE7A9-AD15-4A35-9814-D17F07FBE216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46553BF3-D59E-4314-9753-30735496B266}">
      <dgm:prSet phldrT="[Metin]"/>
      <dgm:spPr/>
      <dgm:t>
        <a:bodyPr/>
        <a:lstStyle/>
        <a:p>
          <a:r>
            <a:rPr lang="en-US" b="0" cap="none" spc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Ulusal Öncelikler</a:t>
          </a:r>
          <a:endParaRPr lang="tr-TR" b="0" cap="none" spc="0">
            <a:ln w="0">
              <a:solidFill>
                <a:schemeClr val="tx2"/>
              </a:solidFill>
            </a:ln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1981D0-5429-4C02-9375-CEA71C4D12F2}" type="parTrans" cxnId="{0406ACB1-5D86-45AC-86A9-C27654903ECF}">
      <dgm:prSet/>
      <dgm:spPr/>
      <dgm:t>
        <a:bodyPr/>
        <a:lstStyle/>
        <a:p>
          <a:endParaRPr lang="tr-TR" b="0" cap="none" spc="0">
            <a:ln w="0">
              <a:solidFill>
                <a:schemeClr val="tx2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1FC2300-281C-408D-8D5B-C0FAC896D397}" type="sibTrans" cxnId="{0406ACB1-5D86-45AC-86A9-C27654903ECF}">
      <dgm:prSet/>
      <dgm:spPr/>
      <dgm:t>
        <a:bodyPr/>
        <a:lstStyle/>
        <a:p>
          <a:endParaRPr lang="tr-TR" b="0" cap="none" spc="0">
            <a:ln w="0">
              <a:solidFill>
                <a:schemeClr val="tx2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77342D-BFC3-4AD6-BEB6-CEEB030D70D3}">
      <dgm:prSet phldrT="[Metin]"/>
      <dgm:spPr/>
      <dgm:t>
        <a:bodyPr/>
        <a:lstStyle/>
        <a:p>
          <a:r>
            <a:rPr lang="en-US" b="0" cap="none" spc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AB Öncelikleri</a:t>
          </a:r>
          <a:endParaRPr lang="tr-TR" b="0" cap="none" spc="0">
            <a:ln w="0">
              <a:solidFill>
                <a:schemeClr val="tx2"/>
              </a:solidFill>
            </a:ln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91E738-517F-459F-9A69-90230F07D909}" type="parTrans" cxnId="{7A6653C0-DD00-4C32-8255-3C973281B6FE}">
      <dgm:prSet/>
      <dgm:spPr/>
      <dgm:t>
        <a:bodyPr/>
        <a:lstStyle/>
        <a:p>
          <a:endParaRPr lang="tr-TR" b="0" cap="none" spc="0">
            <a:ln w="0">
              <a:solidFill>
                <a:schemeClr val="tx2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1B37C03-A3A6-46EE-836C-AA0D66CE8988}" type="sibTrans" cxnId="{7A6653C0-DD00-4C32-8255-3C973281B6FE}">
      <dgm:prSet/>
      <dgm:spPr/>
      <dgm:t>
        <a:bodyPr/>
        <a:lstStyle/>
        <a:p>
          <a:endParaRPr lang="tr-TR" b="0" cap="none" spc="0">
            <a:ln w="0">
              <a:solidFill>
                <a:schemeClr val="tx2"/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E23825-D965-49CE-9B0B-CACE5557835C}" type="pres">
      <dgm:prSet presAssocID="{580AE7A9-AD15-4A35-9814-D17F07FBE216}" presName="compositeShape" presStyleCnt="0">
        <dgm:presLayoutVars>
          <dgm:chMax val="7"/>
          <dgm:dir/>
          <dgm:resizeHandles val="exact"/>
        </dgm:presLayoutVars>
      </dgm:prSet>
      <dgm:spPr/>
    </dgm:pt>
    <dgm:pt modelId="{9713310D-4A7D-49C8-BA2C-8F8737202638}" type="pres">
      <dgm:prSet presAssocID="{46553BF3-D59E-4314-9753-30735496B266}" presName="circ1" presStyleLbl="vennNode1" presStyleIdx="0" presStyleCnt="2"/>
      <dgm:spPr/>
    </dgm:pt>
    <dgm:pt modelId="{240691DF-0B3D-4BDC-A2C9-85860FD9ADF9}" type="pres">
      <dgm:prSet presAssocID="{46553BF3-D59E-4314-9753-30735496B2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996E1E-3E0B-453E-83C8-0746A5DA083C}" type="pres">
      <dgm:prSet presAssocID="{BB77342D-BFC3-4AD6-BEB6-CEEB030D70D3}" presName="circ2" presStyleLbl="vennNode1" presStyleIdx="1" presStyleCnt="2"/>
      <dgm:spPr/>
    </dgm:pt>
    <dgm:pt modelId="{A9F0BDF8-1383-44AD-AB65-860FEC6D4D48}" type="pres">
      <dgm:prSet presAssocID="{BB77342D-BFC3-4AD6-BEB6-CEEB030D70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07736A-B701-4B6B-BF9D-26B761D0004A}" type="presOf" srcId="{46553BF3-D59E-4314-9753-30735496B266}" destId="{9713310D-4A7D-49C8-BA2C-8F8737202638}" srcOrd="0" destOrd="0" presId="urn:microsoft.com/office/officeart/2005/8/layout/venn1"/>
    <dgm:cxn modelId="{F6075E82-A12A-4E31-9DAB-B8FB87551898}" type="presOf" srcId="{46553BF3-D59E-4314-9753-30735496B266}" destId="{240691DF-0B3D-4BDC-A2C9-85860FD9ADF9}" srcOrd="1" destOrd="0" presId="urn:microsoft.com/office/officeart/2005/8/layout/venn1"/>
    <dgm:cxn modelId="{FD92DE8D-DD41-4943-B1F1-E11880653558}" type="presOf" srcId="{BB77342D-BFC3-4AD6-BEB6-CEEB030D70D3}" destId="{48996E1E-3E0B-453E-83C8-0746A5DA083C}" srcOrd="0" destOrd="0" presId="urn:microsoft.com/office/officeart/2005/8/layout/venn1"/>
    <dgm:cxn modelId="{88F787AE-A181-41C1-9EB4-6F6D2B0D52F6}" type="presOf" srcId="{BB77342D-BFC3-4AD6-BEB6-CEEB030D70D3}" destId="{A9F0BDF8-1383-44AD-AB65-860FEC6D4D48}" srcOrd="1" destOrd="0" presId="urn:microsoft.com/office/officeart/2005/8/layout/venn1"/>
    <dgm:cxn modelId="{0406ACB1-5D86-45AC-86A9-C27654903ECF}" srcId="{580AE7A9-AD15-4A35-9814-D17F07FBE216}" destId="{46553BF3-D59E-4314-9753-30735496B266}" srcOrd="0" destOrd="0" parTransId="{C61981D0-5429-4C02-9375-CEA71C4D12F2}" sibTransId="{71FC2300-281C-408D-8D5B-C0FAC896D397}"/>
    <dgm:cxn modelId="{7A6653C0-DD00-4C32-8255-3C973281B6FE}" srcId="{580AE7A9-AD15-4A35-9814-D17F07FBE216}" destId="{BB77342D-BFC3-4AD6-BEB6-CEEB030D70D3}" srcOrd="1" destOrd="0" parTransId="{BE91E738-517F-459F-9A69-90230F07D909}" sibTransId="{41B37C03-A3A6-46EE-836C-AA0D66CE8988}"/>
    <dgm:cxn modelId="{26A159F0-1D22-4B46-966D-20699D665F7C}" type="presOf" srcId="{580AE7A9-AD15-4A35-9814-D17F07FBE216}" destId="{98E23825-D965-49CE-9B0B-CACE5557835C}" srcOrd="0" destOrd="0" presId="urn:microsoft.com/office/officeart/2005/8/layout/venn1"/>
    <dgm:cxn modelId="{E800947C-252D-4779-82F2-4BCE00BD9F7C}" type="presParOf" srcId="{98E23825-D965-49CE-9B0B-CACE5557835C}" destId="{9713310D-4A7D-49C8-BA2C-8F8737202638}" srcOrd="0" destOrd="0" presId="urn:microsoft.com/office/officeart/2005/8/layout/venn1"/>
    <dgm:cxn modelId="{B76456AD-65BF-49FE-8EC4-45FE86469254}" type="presParOf" srcId="{98E23825-D965-49CE-9B0B-CACE5557835C}" destId="{240691DF-0B3D-4BDC-A2C9-85860FD9ADF9}" srcOrd="1" destOrd="0" presId="urn:microsoft.com/office/officeart/2005/8/layout/venn1"/>
    <dgm:cxn modelId="{88AA4FE2-946E-45D2-9AF7-59AF9A5AA496}" type="presParOf" srcId="{98E23825-D965-49CE-9B0B-CACE5557835C}" destId="{48996E1E-3E0B-453E-83C8-0746A5DA083C}" srcOrd="2" destOrd="0" presId="urn:microsoft.com/office/officeart/2005/8/layout/venn1"/>
    <dgm:cxn modelId="{AC6F8765-0E1C-42BE-AC23-A0F036AF97C2}" type="presParOf" srcId="{98E23825-D965-49CE-9B0B-CACE5557835C}" destId="{A9F0BDF8-1383-44AD-AB65-860FEC6D4D4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9462C-02D6-4B29-B5EE-A40B31B6CF31}">
      <dsp:nvSpPr>
        <dsp:cNvPr id="0" name=""/>
        <dsp:cNvSpPr/>
      </dsp:nvSpPr>
      <dsp:spPr>
        <a:xfrm>
          <a:off x="0" y="206038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P1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bg1"/>
              </a:solidFill>
            </a:rPr>
            <a:t>Hukukun üstünlüğü, temel haklar ve demokrasi</a:t>
          </a:r>
          <a:endParaRPr lang="tr-TR" sz="18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0" y="206038"/>
        <a:ext cx="2812851" cy="1687710"/>
      </dsp:txXfrm>
    </dsp:sp>
    <dsp:sp modelId="{55726726-60A7-4559-9A2E-0B4303C72025}">
      <dsp:nvSpPr>
        <dsp:cNvPr id="0" name=""/>
        <dsp:cNvSpPr/>
      </dsp:nvSpPr>
      <dsp:spPr>
        <a:xfrm>
          <a:off x="3094136" y="206038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İyi yönetişim, müktesebat uyumu, stratejik iletişim ve iyi komşuluk ilişkileri</a:t>
          </a:r>
        </a:p>
      </dsp:txBody>
      <dsp:txXfrm>
        <a:off x="3094136" y="206038"/>
        <a:ext cx="2812851" cy="1687710"/>
      </dsp:txXfrm>
    </dsp:sp>
    <dsp:sp modelId="{31DDCC2B-D6AA-4F7B-BD6D-2582D1C1D3BC}">
      <dsp:nvSpPr>
        <dsp:cNvPr id="0" name=""/>
        <dsp:cNvSpPr/>
      </dsp:nvSpPr>
      <dsp:spPr>
        <a:xfrm>
          <a:off x="6188272" y="206038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Yeşil gündem ve sürdürülebilir bağlantısallık</a:t>
          </a:r>
        </a:p>
      </dsp:txBody>
      <dsp:txXfrm>
        <a:off x="6188272" y="206038"/>
        <a:ext cx="2812851" cy="1687710"/>
      </dsp:txXfrm>
    </dsp:sp>
    <dsp:sp modelId="{169FF7E1-8E74-45E5-AE68-2F50330F2D99}">
      <dsp:nvSpPr>
        <dsp:cNvPr id="0" name=""/>
        <dsp:cNvSpPr/>
      </dsp:nvSpPr>
      <dsp:spPr>
        <a:xfrm>
          <a:off x="1547068" y="2175034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Rekabetçilik ve kapsayıcı büyüme</a:t>
          </a:r>
        </a:p>
      </dsp:txBody>
      <dsp:txXfrm>
        <a:off x="1547068" y="2175034"/>
        <a:ext cx="2812851" cy="1687710"/>
      </dsp:txXfrm>
    </dsp:sp>
    <dsp:sp modelId="{1DD82653-15B9-475D-BB19-DF072A66E637}">
      <dsp:nvSpPr>
        <dsp:cNvPr id="0" name=""/>
        <dsp:cNvSpPr/>
      </dsp:nvSpPr>
      <dsp:spPr>
        <a:xfrm>
          <a:off x="4641204" y="2175034"/>
          <a:ext cx="2812851" cy="168771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Bölgesel ve sınır ötesi işbirliği</a:t>
          </a:r>
        </a:p>
      </dsp:txBody>
      <dsp:txXfrm>
        <a:off x="4641204" y="2175034"/>
        <a:ext cx="2812851" cy="1687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FB39E-5693-4784-BD2A-EF4D1B6DE719}">
      <dsp:nvSpPr>
        <dsp:cNvPr id="0" name=""/>
        <dsp:cNvSpPr/>
      </dsp:nvSpPr>
      <dsp:spPr>
        <a:xfrm>
          <a:off x="0" y="684710"/>
          <a:ext cx="5305670" cy="59962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Yargı</a:t>
          </a:r>
          <a:endParaRPr lang="tr-TR" sz="2500" kern="1200" dirty="0"/>
        </a:p>
      </dsp:txBody>
      <dsp:txXfrm>
        <a:off x="29271" y="713981"/>
        <a:ext cx="5247128" cy="541083"/>
      </dsp:txXfrm>
    </dsp:sp>
    <dsp:sp modelId="{5EF6D421-11D6-4E4E-A312-7A2F554B31D4}">
      <dsp:nvSpPr>
        <dsp:cNvPr id="0" name=""/>
        <dsp:cNvSpPr/>
      </dsp:nvSpPr>
      <dsp:spPr>
        <a:xfrm>
          <a:off x="0" y="1356335"/>
          <a:ext cx="5305670" cy="59962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Organize </a:t>
          </a:r>
          <a:r>
            <a:rPr lang="en-US" sz="2500" kern="1200" dirty="0" err="1"/>
            <a:t>Suçlarla</a:t>
          </a:r>
          <a:r>
            <a:rPr lang="en-US" sz="2500" kern="1200" dirty="0"/>
            <a:t> </a:t>
          </a:r>
          <a:r>
            <a:rPr lang="en-US" sz="2500" kern="1200" dirty="0" err="1"/>
            <a:t>Mücadele</a:t>
          </a:r>
          <a:r>
            <a:rPr lang="en-US" sz="2500" kern="1200" dirty="0"/>
            <a:t> / </a:t>
          </a:r>
          <a:r>
            <a:rPr lang="en-US" sz="2500" kern="1200" dirty="0" err="1"/>
            <a:t>Güvenlik</a:t>
          </a:r>
          <a:endParaRPr lang="tr-TR" sz="2500" kern="1200" dirty="0"/>
        </a:p>
      </dsp:txBody>
      <dsp:txXfrm>
        <a:off x="29271" y="1385606"/>
        <a:ext cx="5247128" cy="541083"/>
      </dsp:txXfrm>
    </dsp:sp>
    <dsp:sp modelId="{8A9CB42F-B302-4BA3-BCE0-AB3AF7BEAB03}">
      <dsp:nvSpPr>
        <dsp:cNvPr id="0" name=""/>
        <dsp:cNvSpPr/>
      </dsp:nvSpPr>
      <dsp:spPr>
        <a:xfrm>
          <a:off x="0" y="2027960"/>
          <a:ext cx="5305670" cy="59962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Göç</a:t>
          </a:r>
          <a:r>
            <a:rPr lang="en-US" sz="2500" kern="1200" dirty="0"/>
            <a:t> ve </a:t>
          </a:r>
          <a:r>
            <a:rPr lang="en-US" sz="2500" kern="1200" dirty="0" err="1"/>
            <a:t>Sınır</a:t>
          </a:r>
          <a:r>
            <a:rPr lang="en-US" sz="2500" kern="1200" dirty="0"/>
            <a:t> </a:t>
          </a:r>
          <a:r>
            <a:rPr lang="en-US" sz="2500" kern="1200" dirty="0" err="1"/>
            <a:t>Yönetimi</a:t>
          </a:r>
          <a:endParaRPr lang="tr-TR" sz="2500" kern="1200" dirty="0"/>
        </a:p>
      </dsp:txBody>
      <dsp:txXfrm>
        <a:off x="29271" y="2057231"/>
        <a:ext cx="5247128" cy="541083"/>
      </dsp:txXfrm>
    </dsp:sp>
    <dsp:sp modelId="{BF5A100B-4E45-4AE0-A79A-AD5BD834552F}">
      <dsp:nvSpPr>
        <dsp:cNvPr id="0" name=""/>
        <dsp:cNvSpPr/>
      </dsp:nvSpPr>
      <dsp:spPr>
        <a:xfrm>
          <a:off x="0" y="2699585"/>
          <a:ext cx="5305670" cy="59962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Temel</a:t>
          </a:r>
          <a:r>
            <a:rPr lang="en-US" sz="2500" kern="1200" dirty="0"/>
            <a:t> </a:t>
          </a:r>
          <a:r>
            <a:rPr lang="en-US" sz="2500" kern="1200" dirty="0" err="1"/>
            <a:t>Haklar</a:t>
          </a:r>
          <a:endParaRPr lang="tr-TR" sz="2500" kern="1200" dirty="0"/>
        </a:p>
      </dsp:txBody>
      <dsp:txXfrm>
        <a:off x="29271" y="2728856"/>
        <a:ext cx="5247128" cy="541083"/>
      </dsp:txXfrm>
    </dsp:sp>
    <dsp:sp modelId="{7336047B-DFC1-462B-A174-1E4C26EB644D}">
      <dsp:nvSpPr>
        <dsp:cNvPr id="0" name=""/>
        <dsp:cNvSpPr/>
      </dsp:nvSpPr>
      <dsp:spPr>
        <a:xfrm>
          <a:off x="0" y="3371210"/>
          <a:ext cx="5305670" cy="59962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Sivil</a:t>
          </a:r>
          <a:r>
            <a:rPr lang="en-US" sz="2500" kern="1200" dirty="0"/>
            <a:t> </a:t>
          </a:r>
          <a:r>
            <a:rPr lang="en-US" sz="2500" kern="1200" dirty="0" err="1"/>
            <a:t>Toplum</a:t>
          </a:r>
          <a:endParaRPr lang="tr-TR" sz="2500" kern="1200" dirty="0"/>
        </a:p>
      </dsp:txBody>
      <dsp:txXfrm>
        <a:off x="29271" y="3400481"/>
        <a:ext cx="5247128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3310D-4A7D-49C8-BA2C-8F8737202638}">
      <dsp:nvSpPr>
        <dsp:cNvPr id="0" name=""/>
        <dsp:cNvSpPr/>
      </dsp:nvSpPr>
      <dsp:spPr>
        <a:xfrm>
          <a:off x="139945" y="5484"/>
          <a:ext cx="2005255" cy="20052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cap="none" spc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Ulusal Öncelikler</a:t>
          </a:r>
          <a:endParaRPr lang="tr-TR" sz="2100" b="0" kern="1200" cap="none" spc="0">
            <a:ln w="0">
              <a:solidFill>
                <a:schemeClr val="tx2"/>
              </a:solidFill>
            </a:ln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9959" y="241946"/>
        <a:ext cx="1156183" cy="1532330"/>
      </dsp:txXfrm>
    </dsp:sp>
    <dsp:sp modelId="{48996E1E-3E0B-453E-83C8-0746A5DA083C}">
      <dsp:nvSpPr>
        <dsp:cNvPr id="0" name=""/>
        <dsp:cNvSpPr/>
      </dsp:nvSpPr>
      <dsp:spPr>
        <a:xfrm>
          <a:off x="1585175" y="5484"/>
          <a:ext cx="2005255" cy="20052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cap="none" spc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AB Öncelikleri</a:t>
          </a:r>
          <a:endParaRPr lang="tr-TR" sz="2100" b="0" kern="1200" cap="none" spc="0">
            <a:ln w="0">
              <a:solidFill>
                <a:schemeClr val="tx2"/>
              </a:solidFill>
            </a:ln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54234" y="241946"/>
        <a:ext cx="1156183" cy="153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0067-2A27-DC41-9CBF-AB23AA8914CC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25FB-6FE9-1148-9615-913C6BA4D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29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25FB-6FE9-1148-9615-913C6BA4DD4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18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1864-9F80-6E46-A230-544D91283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547" y="3702570"/>
            <a:ext cx="8149653" cy="69764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BF040-D86C-A646-94F3-A8078D64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C1F-0443-6247-8910-43AB17F1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541"/>
            <a:ext cx="10515600" cy="26662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6CB7-86E9-1143-9161-94AD6272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997"/>
            <a:ext cx="10515600" cy="320789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558B-EDBF-9E4D-9903-346BB3B2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2C642-5DD5-4F40-A232-D96B63E2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2A2A-3C69-F64B-AF93-8B553879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56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2E20-4D77-254E-8932-C378B00A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0026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CFFB-116E-0C45-91E7-D9A016F37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7020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85D72-56AE-6D45-9869-ED69E8C3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2788-B2E7-0E49-8C36-C844C21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3734-4994-0C45-A7A1-FF144F81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6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BC35-B13C-6F44-9450-DAD6198D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8522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E104B-60C9-3C45-85C7-D99DF987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769E7-5887-424D-A71E-C2A9BAA4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3B7BF-09F7-B842-8703-CD23EDB0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98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BE1EF-1877-B749-B21A-D38D18F5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77642-3C36-1A45-940D-EE4A07EC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D8797-80E4-554A-879A-85788DB6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57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9AF50-E1A5-144A-A51B-2CE9204A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77608-201E-D244-9AA0-5E65B04DE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E7EA-3770-0241-AB8C-825A4CB90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B5595-45B1-8849-AA69-2FE5E47A5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EC49-77CC-1645-927B-4253F479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B60A1-2B9F-8448-9F16-28F1F9AC92D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C248-5C57-0A47-9D6F-6E6ABFCE3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547" y="3985375"/>
            <a:ext cx="8149653" cy="69764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altLang="tr-TR" sz="4000" b="1" dirty="0">
                <a:latin typeface="Arial" panose="020B0604020202020204" pitchFamily="34" charset="0"/>
              </a:rPr>
              <a:t>IPA III Genel Çerçevesi ve </a:t>
            </a:r>
            <a:br>
              <a:rPr lang="en-US" altLang="tr-TR" sz="4000" b="1" dirty="0">
                <a:latin typeface="Arial" panose="020B0604020202020204" pitchFamily="34" charset="0"/>
              </a:rPr>
            </a:br>
            <a:r>
              <a:rPr lang="tr-TR" altLang="tr-TR" sz="4000" b="1" dirty="0">
                <a:latin typeface="Arial" panose="020B0604020202020204" pitchFamily="34" charset="0"/>
              </a:rPr>
              <a:t>2023 Programlama Süreci</a:t>
            </a:r>
            <a:endParaRPr lang="tr-TR" altLang="tr-T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3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Yargı –Adalet Bakanlığı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Yargının bağımsızlığını, hesap verebilirliğini geliştirmek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Yargı süreçlerinin kalite ve verimliliğini artırmak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Mahkemelerin performanslarının ölçülmesi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İnsan kaynağının geliştirilmesi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Mahkemelerin ve savcılıkların çalışma şartlarının iyileştirilmesi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Alternatif uyuşmazlık çözüm usullerinin geliştirilmesi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Yargıya erişimin kolaylaştırılması, e-mahkeme sistemlerinin geliştirilmesi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9891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Göç</a:t>
            </a:r>
            <a:r>
              <a:rPr lang="en-US" dirty="0"/>
              <a:t> ve </a:t>
            </a:r>
            <a:r>
              <a:rPr lang="en-US" dirty="0" err="1"/>
              <a:t>Sınır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– </a:t>
            </a:r>
            <a:r>
              <a:rPr lang="en-US" dirty="0" err="1"/>
              <a:t>İçişleri</a:t>
            </a:r>
            <a:r>
              <a:rPr lang="en-US" dirty="0"/>
              <a:t> </a:t>
            </a:r>
            <a:r>
              <a:rPr lang="en-US" dirty="0" err="1"/>
              <a:t>Bakanlığı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Düzensiz göçün azaltılması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İnsan kaçakçılığının önlenmesi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Yasal ve kurumsal çerçevenin geliştirilmesi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Gönüllü geri dönüş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Sınır gözetim kapasitesinin geliştirilmesi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8040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/>
              <a:t>Temel Haklar – </a:t>
            </a:r>
            <a:r>
              <a:rPr lang="tr-TR" sz="4400" dirty="0"/>
              <a:t>AB Başkanlığı  Siyasi İşler </a:t>
            </a:r>
            <a:r>
              <a:rPr lang="en-US" sz="4400" dirty="0"/>
              <a:t>DB.</a:t>
            </a:r>
            <a:endParaRPr lang="tr-T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Ayrımcılıkla mücadele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Dezavantajlı grupların desteklenmesi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İfade ve basın özgürlüğü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Çocuk </a:t>
            </a:r>
            <a:r>
              <a:rPr lang="en-US" sz="2400" dirty="0"/>
              <a:t>h</a:t>
            </a:r>
            <a:r>
              <a:rPr lang="tr-TR" sz="2400" dirty="0"/>
              <a:t>akları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Nefret söylemi ve şiddetle mücadele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4962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/>
              <a:t>Sivil Toplum– </a:t>
            </a:r>
            <a:r>
              <a:rPr lang="tr-TR" sz="4400" dirty="0"/>
              <a:t>AB Başkanlığı  Proje Uygulama D</a:t>
            </a:r>
            <a:r>
              <a:rPr lang="en-US" sz="4400" dirty="0"/>
              <a:t>B. </a:t>
            </a:r>
            <a:endParaRPr lang="tr-T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Sivil Toplum örgütlerinin temel gereksinimlerinin karşılanması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STK’ların karar alma süreçlerine katılımı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AB ile Türkiye arasında sivil toplum diyaloğunun güçlendirilmesi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Sivil toplum alanında yasal çerçevenin iyileştirilmesi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Sosyal içerme, kadın erkek eşitliği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8972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 </a:t>
            </a:r>
            <a:r>
              <a:rPr lang="en-US" dirty="0" err="1"/>
              <a:t>başvurusunda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edilecek</a:t>
            </a:r>
            <a:r>
              <a:rPr lang="en-US" dirty="0"/>
              <a:t> </a:t>
            </a:r>
            <a:r>
              <a:rPr lang="en-US" dirty="0" err="1"/>
              <a:t>hususlar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997"/>
            <a:ext cx="6685760" cy="36561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400" b="1" dirty="0"/>
              <a:t>Projenin AB öncelikleri ile uyumu</a:t>
            </a:r>
          </a:p>
          <a:p>
            <a:pPr lvl="1">
              <a:spcBef>
                <a:spcPts val="0"/>
              </a:spcBef>
            </a:pPr>
            <a:r>
              <a:rPr lang="tr-TR" sz="2100" dirty="0">
                <a:solidFill>
                  <a:srgbClr val="FF0000"/>
                </a:solidFill>
              </a:rPr>
              <a:t>Programlama Çerçeve Belgesi</a:t>
            </a:r>
          </a:p>
          <a:p>
            <a:pPr lvl="1">
              <a:spcBef>
                <a:spcPts val="0"/>
              </a:spcBef>
            </a:pPr>
            <a:r>
              <a:rPr lang="tr-TR" sz="2100" dirty="0"/>
              <a:t>AB Stratejileri</a:t>
            </a:r>
          </a:p>
          <a:p>
            <a:pPr lvl="1">
              <a:spcBef>
                <a:spcPts val="0"/>
              </a:spcBef>
            </a:pPr>
            <a:r>
              <a:rPr lang="en-US" sz="2100" dirty="0" err="1"/>
              <a:t>Genişleme</a:t>
            </a:r>
            <a:r>
              <a:rPr lang="en-US" sz="2100" dirty="0"/>
              <a:t> </a:t>
            </a:r>
            <a:r>
              <a:rPr lang="en-US" sz="2100" dirty="0" err="1"/>
              <a:t>stratejisi</a:t>
            </a:r>
            <a:r>
              <a:rPr lang="en-US" sz="2100" dirty="0"/>
              <a:t>, </a:t>
            </a:r>
            <a:r>
              <a:rPr lang="en-US" sz="2100" dirty="0" err="1"/>
              <a:t>i</a:t>
            </a:r>
            <a:r>
              <a:rPr lang="tr-TR" sz="2100" dirty="0" err="1"/>
              <a:t>lerleme</a:t>
            </a:r>
            <a:r>
              <a:rPr lang="tr-TR" sz="2100" dirty="0"/>
              <a:t> raporları</a:t>
            </a:r>
            <a:r>
              <a:rPr lang="en-US" sz="2100" dirty="0"/>
              <a:t>, alt </a:t>
            </a:r>
            <a:r>
              <a:rPr lang="en-US" sz="2100" dirty="0" err="1"/>
              <a:t>komite</a:t>
            </a:r>
            <a:r>
              <a:rPr lang="en-US" sz="2100" dirty="0"/>
              <a:t> </a:t>
            </a:r>
            <a:r>
              <a:rPr lang="en-US" sz="2100" dirty="0" err="1"/>
              <a:t>toplantıları</a:t>
            </a:r>
            <a:r>
              <a:rPr lang="en-US" sz="2100"/>
              <a:t> vs. </a:t>
            </a:r>
            <a:endParaRPr lang="tr-TR" sz="2100" dirty="0"/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400" b="1" dirty="0"/>
              <a:t>Projenin ulusal önceliklerle uyumu</a:t>
            </a:r>
          </a:p>
          <a:p>
            <a:pPr lvl="1">
              <a:spcBef>
                <a:spcPts val="0"/>
              </a:spcBef>
            </a:pPr>
            <a:r>
              <a:rPr lang="tr-TR" sz="2100" dirty="0">
                <a:solidFill>
                  <a:srgbClr val="FF0000"/>
                </a:solidFill>
              </a:rPr>
              <a:t>Stratejik Cevap </a:t>
            </a:r>
          </a:p>
          <a:p>
            <a:pPr lvl="1">
              <a:spcBef>
                <a:spcPts val="0"/>
              </a:spcBef>
            </a:pPr>
            <a:r>
              <a:rPr lang="tr-TR" sz="2100" dirty="0"/>
              <a:t>11. Kalkınma Planı</a:t>
            </a:r>
          </a:p>
          <a:p>
            <a:pPr lvl="1">
              <a:spcBef>
                <a:spcPts val="0"/>
              </a:spcBef>
            </a:pPr>
            <a:r>
              <a:rPr lang="tr-TR" sz="2100" dirty="0"/>
              <a:t>Sektör Stratejileri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tr-TR" sz="2400" b="1" dirty="0"/>
              <a:t>Kurumsal sahiplenme</a:t>
            </a:r>
          </a:p>
          <a:p>
            <a:pPr marL="0" indent="-457200">
              <a:spcBef>
                <a:spcPts val="0"/>
              </a:spcBef>
              <a:buFont typeface="+mj-lt"/>
              <a:buAutoNum type="arabicPeriod"/>
            </a:pPr>
            <a:r>
              <a:rPr lang="tr-TR" sz="2400" b="1" dirty="0"/>
              <a:t>Uzun vadeli planlama </a:t>
            </a:r>
          </a:p>
          <a:p>
            <a:pPr>
              <a:spcBef>
                <a:spcPts val="1350"/>
              </a:spcBef>
              <a:spcAft>
                <a:spcPts val="900"/>
              </a:spcAft>
              <a:buFont typeface="Wingdings" panose="05000000000000000000" pitchFamily="2" charset="2"/>
              <a:buChar char="à"/>
            </a:pPr>
            <a:r>
              <a:rPr lang="tr-TR" sz="2400" b="1" dirty="0">
                <a:solidFill>
                  <a:srgbClr val="FF0000"/>
                </a:solidFill>
              </a:rPr>
              <a:t>Sektör Sorumlusu Kuruma Başvuru</a:t>
            </a:r>
          </a:p>
          <a:p>
            <a:endParaRPr lang="tr-TR" dirty="0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6A10F9D4-4091-4A16-B0AD-2B28B4B2F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607713"/>
              </p:ext>
            </p:extLst>
          </p:nvPr>
        </p:nvGraphicFramePr>
        <p:xfrm>
          <a:off x="7523960" y="2923555"/>
          <a:ext cx="3730377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AA64AC8-3371-4DC1-93D6-164235291E4C}"/>
              </a:ext>
            </a:extLst>
          </p:cNvPr>
          <p:cNvSpPr/>
          <p:nvPr/>
        </p:nvSpPr>
        <p:spPr>
          <a:xfrm>
            <a:off x="8917890" y="3392323"/>
            <a:ext cx="910326" cy="1187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IPA</a:t>
            </a:r>
            <a:endParaRPr lang="tr-TR" sz="140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7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/>
              <a:t>IPA III 2023 Dönemi</a:t>
            </a:r>
            <a:r>
              <a:rPr lang="en-US" sz="4400" kern="1200" dirty="0"/>
              <a:t> </a:t>
            </a:r>
            <a:r>
              <a:rPr lang="tr-TR" sz="4400" kern="1200" dirty="0"/>
              <a:t>Programlaması- TAKVİM</a:t>
            </a:r>
            <a:endParaRPr lang="tr-TR" sz="4400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9D038278-DE86-4799-8947-C3B41D0F0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68264"/>
              </p:ext>
            </p:extLst>
          </p:nvPr>
        </p:nvGraphicFramePr>
        <p:xfrm>
          <a:off x="838199" y="2404977"/>
          <a:ext cx="10910778" cy="34461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721210">
                  <a:extLst>
                    <a:ext uri="{9D8B030D-6E8A-4147-A177-3AD203B41FA5}">
                      <a16:colId xmlns:a16="http://schemas.microsoft.com/office/drawing/2014/main" val="492760822"/>
                    </a:ext>
                  </a:extLst>
                </a:gridCol>
                <a:gridCol w="2234181">
                  <a:extLst>
                    <a:ext uri="{9D8B030D-6E8A-4147-A177-3AD203B41FA5}">
                      <a16:colId xmlns:a16="http://schemas.microsoft.com/office/drawing/2014/main" val="3352376380"/>
                    </a:ext>
                  </a:extLst>
                </a:gridCol>
                <a:gridCol w="3955387">
                  <a:extLst>
                    <a:ext uri="{9D8B030D-6E8A-4147-A177-3AD203B41FA5}">
                      <a16:colId xmlns:a16="http://schemas.microsoft.com/office/drawing/2014/main" val="297727123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noProof="0" dirty="0" err="1">
                          <a:effectLst/>
                        </a:rPr>
                        <a:t>Eylem</a:t>
                      </a:r>
                      <a:endParaRPr lang="en-US" sz="18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>
                          <a:effectLst/>
                        </a:rPr>
                        <a:t>Tarih</a:t>
                      </a:r>
                      <a:endParaRPr lang="tr-TR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kern="1200" noProof="0">
                          <a:solidFill>
                            <a:schemeClr val="tx1"/>
                          </a:solidFill>
                          <a:effectLst/>
                        </a:rPr>
                        <a:t>Kurum</a:t>
                      </a:r>
                      <a:r>
                        <a:rPr lang="tr-TR" sz="1400" noProof="0">
                          <a:effectLst/>
                        </a:rPr>
                        <a:t> </a:t>
                      </a:r>
                      <a:endParaRPr lang="tr-TR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00144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Aksiyon fişlerinin hazırlanması </a:t>
                      </a:r>
                      <a:endParaRPr lang="tr-TR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Mart 2022</a:t>
                      </a:r>
                      <a:endParaRPr lang="tr-TR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Potansiyel Yararlanıcı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91384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İlgililik</a:t>
                      </a: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değerlendirmesi (Ulusal)</a:t>
                      </a:r>
                      <a:endParaRPr lang="tr-TR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 </a:t>
                      </a: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Nisan 2022</a:t>
                      </a:r>
                      <a:endParaRPr lang="tr-TR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Yönetim Otoritesi, ABB, SBB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6380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r>
                        <a:rPr lang="tr-TR" sz="18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evize</a:t>
                      </a: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edilen </a:t>
                      </a:r>
                      <a:r>
                        <a:rPr lang="tr-TR" sz="18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AF’lerin</a:t>
                      </a: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son hallerinin AB Başkanlığı’na iletilmesi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 Nisan 2022</a:t>
                      </a:r>
                      <a:endParaRPr lang="tr-TR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Potansiyel Yararlanıcı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4624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Aksiyon fişlerinin Avrupa Komisyonuna iletilmesi</a:t>
                      </a:r>
                      <a:endParaRPr lang="tr-TR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Mayıs 2022</a:t>
                      </a:r>
                      <a:endParaRPr lang="tr-TR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12416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İlgililik değerlendirmesi (AB)</a:t>
                      </a:r>
                      <a:endParaRPr lang="tr-TR" sz="18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Temmuz 2022</a:t>
                      </a:r>
                      <a:endParaRPr lang="tr-TR" sz="1800" b="1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Avrupa Komisyonu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7044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Aksiyon dokümanı geliştirme</a:t>
                      </a:r>
                      <a:endParaRPr lang="tr-TR" sz="18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Temmuz- Ekim 2022</a:t>
                      </a:r>
                      <a:endParaRPr lang="tr-TR" sz="1800" b="1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Yararlanıcı, Yönetim Otoritesi,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ABB, SBB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99034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AD’lerin Komisyona iletilmesi</a:t>
                      </a:r>
                      <a:endParaRPr lang="tr-TR" sz="18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Ekim 2022</a:t>
                      </a:r>
                      <a:endParaRPr lang="tr-TR" sz="1800" b="1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793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83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/>
              <a:t>IPA III 2023 Dönemi</a:t>
            </a:r>
            <a:r>
              <a:rPr lang="en-US" sz="4400" kern="1200" dirty="0"/>
              <a:t> </a:t>
            </a:r>
            <a:r>
              <a:rPr lang="tr-TR" sz="4400" kern="1200" dirty="0"/>
              <a:t>Programlaması- TAKVİM</a:t>
            </a:r>
            <a:endParaRPr lang="tr-TR" sz="4400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9D038278-DE86-4799-8947-C3B41D0F0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99430"/>
              </p:ext>
            </p:extLst>
          </p:nvPr>
        </p:nvGraphicFramePr>
        <p:xfrm>
          <a:off x="838199" y="2404977"/>
          <a:ext cx="10910778" cy="21774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721210">
                  <a:extLst>
                    <a:ext uri="{9D8B030D-6E8A-4147-A177-3AD203B41FA5}">
                      <a16:colId xmlns:a16="http://schemas.microsoft.com/office/drawing/2014/main" val="492760822"/>
                    </a:ext>
                  </a:extLst>
                </a:gridCol>
                <a:gridCol w="2234181">
                  <a:extLst>
                    <a:ext uri="{9D8B030D-6E8A-4147-A177-3AD203B41FA5}">
                      <a16:colId xmlns:a16="http://schemas.microsoft.com/office/drawing/2014/main" val="3352376380"/>
                    </a:ext>
                  </a:extLst>
                </a:gridCol>
                <a:gridCol w="3955387">
                  <a:extLst>
                    <a:ext uri="{9D8B030D-6E8A-4147-A177-3AD203B41FA5}">
                      <a16:colId xmlns:a16="http://schemas.microsoft.com/office/drawing/2014/main" val="297727123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Eylem</a:t>
                      </a:r>
                      <a:endParaRPr lang="tr-TR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Tarih</a:t>
                      </a:r>
                      <a:endParaRPr lang="tr-TR" sz="14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Kurum</a:t>
                      </a:r>
                      <a:r>
                        <a:rPr lang="tr-TR" sz="14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tr-TR" sz="14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00144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Olgunluk değerlendirmelerinin Komisyon’dan alınması </a:t>
                      </a:r>
                      <a:endParaRPr lang="tr-TR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Şubat 2023</a:t>
                      </a:r>
                      <a:endParaRPr lang="tr-TR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51977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AD’lerin</a:t>
                      </a: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son haline getirilmesi</a:t>
                      </a:r>
                      <a:endParaRPr lang="tr-TR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Mart 2023</a:t>
                      </a:r>
                      <a:endParaRPr lang="tr-TR" sz="1800" b="1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Yararlanıcı, Yönetim Otoritesi,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ABB, SBB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92945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IPA Komitesine sunulması </a:t>
                      </a:r>
                      <a:endParaRPr lang="tr-TR" sz="18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Mayıs 2023</a:t>
                      </a:r>
                      <a:endParaRPr lang="tr-TR" sz="1800" b="1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Avrupa Komisyonu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2485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Finansman Anlaşması </a:t>
                      </a:r>
                      <a:endParaRPr lang="tr-TR" sz="1800" noProof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 ikinci yarı</a:t>
                      </a:r>
                      <a:endParaRPr lang="tr-TR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Avrupa Komisyonu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50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6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Platformu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Kısıtlı IPA bütçesi </a:t>
            </a:r>
          </a:p>
          <a:p>
            <a:r>
              <a:rPr lang="tr-TR" sz="2400" dirty="0"/>
              <a:t>Yatırım gerektiren sektörlerin yüksek finansman ihtiyacı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</a:rPr>
              <a:t>--&gt; AB hibelerini kaldıraç olarak kullanarak diğer fon kaynaklarını AB öncelikleri ile uyumlu </a:t>
            </a:r>
            <a:r>
              <a:rPr lang="en-US" sz="2400" dirty="0" err="1">
                <a:solidFill>
                  <a:srgbClr val="C00000"/>
                </a:solidFill>
              </a:rPr>
              <a:t>yatırımlara</a:t>
            </a:r>
            <a:r>
              <a:rPr lang="tr-TR" sz="2400" dirty="0">
                <a:solidFill>
                  <a:srgbClr val="C00000"/>
                </a:solidFill>
              </a:rPr>
              <a:t> yönlendirmek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tr-TR" sz="2400" dirty="0" err="1"/>
              <a:t>Blending</a:t>
            </a:r>
            <a:r>
              <a:rPr lang="tr-TR" sz="2400" dirty="0"/>
              <a:t> (Hibe / Kredi) Projeleri</a:t>
            </a:r>
          </a:p>
          <a:p>
            <a:r>
              <a:rPr lang="tr-TR" sz="2400" dirty="0"/>
              <a:t>Garanti mekanizması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001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C248-5C57-0A47-9D6F-6E6ABFCE3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635" y="4181501"/>
            <a:ext cx="8149653" cy="697642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latin typeface="+mn-lt"/>
              </a:rPr>
            </a:br>
            <a:br>
              <a:rPr lang="tr-TR" b="1" dirty="0">
                <a:latin typeface="+mn-lt"/>
              </a:rPr>
            </a:br>
            <a:r>
              <a:rPr lang="en-GB" b="1" dirty="0">
                <a:latin typeface="+mn-lt"/>
              </a:rPr>
              <a:t>TEŞEKKÜRLER</a:t>
            </a:r>
            <a:br>
              <a:rPr lang="tr-TR" b="1" dirty="0">
                <a:latin typeface="+mn-lt"/>
              </a:rPr>
            </a:br>
            <a:endParaRPr lang="tr-T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9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Katılım Öncesi Yardım Aracı -Amaç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997"/>
            <a:ext cx="10841610" cy="320789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tr-TR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tr-TR" sz="2400" dirty="0"/>
              <a:t>Aday ve potansiyel aday ülkelerin AB standartları, politikaları ve AB müktesebatı ile uyumunun desteklenmesi</a:t>
            </a: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tr-TR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tr-TR" sz="2400" dirty="0"/>
              <a:t>Faydalanıcı ülkeyi AB’ye üyeliğin getireceği hak ve yükümlülükler için hazırlamak </a:t>
            </a:r>
          </a:p>
        </p:txBody>
      </p:sp>
    </p:spTree>
    <p:extLst>
      <p:ext uri="{BB962C8B-B14F-4D97-AF65-F5344CB8AC3E}">
        <p14:creationId xmlns:p14="http://schemas.microsoft.com/office/powerpoint/2010/main" val="402897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D5B3580D-8E87-4BD0-98AC-C50778AEF1B8}"/>
              </a:ext>
            </a:extLst>
          </p:cNvPr>
          <p:cNvSpPr/>
          <p:nvPr/>
        </p:nvSpPr>
        <p:spPr>
          <a:xfrm>
            <a:off x="3310494" y="3951668"/>
            <a:ext cx="5184576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TOPLAM</a:t>
            </a:r>
          </a:p>
          <a:p>
            <a:pPr algn="ctr"/>
            <a:r>
              <a:rPr lang="en-US" sz="3200" b="1">
                <a:solidFill>
                  <a:srgbClr val="C00000"/>
                </a:solidFill>
              </a:rPr>
              <a:t> 9,2 milyar avro </a:t>
            </a:r>
          </a:p>
          <a:p>
            <a:pPr algn="ctr"/>
            <a:r>
              <a:rPr lang="en-US" sz="3200" b="1">
                <a:solidFill>
                  <a:srgbClr val="C00000"/>
                </a:solidFill>
              </a:rPr>
              <a:t>1142 proje</a:t>
            </a:r>
            <a:endParaRPr lang="tr-TR" sz="3200" b="1">
              <a:solidFill>
                <a:srgbClr val="C00000"/>
              </a:solidFill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9EC80A8E-B9A4-47E7-82AB-CC776633931D}"/>
              </a:ext>
            </a:extLst>
          </p:cNvPr>
          <p:cNvSpPr/>
          <p:nvPr/>
        </p:nvSpPr>
        <p:spPr>
          <a:xfrm>
            <a:off x="4758293" y="1719420"/>
            <a:ext cx="2489200" cy="19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550" tIns="227550" rIns="227550" bIns="227550" spcCol="1270" anchor="ctr"/>
          <a:lstStyle/>
          <a:p>
            <a:pPr algn="ctr" eaLnBrk="0" hangingPunct="0">
              <a:defRPr/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2007-2013</a:t>
            </a:r>
            <a:r>
              <a:rPr lang="tr-TR" sz="3200" b="1" dirty="0">
                <a:solidFill>
                  <a:srgbClr val="000099"/>
                </a:solidFill>
              </a:rPr>
              <a:t> </a:t>
            </a:r>
            <a:endParaRPr lang="en-US" sz="3200" b="1" dirty="0">
              <a:solidFill>
                <a:srgbClr val="000099"/>
              </a:solidFill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</a:rPr>
              <a:t>(IPA I)</a:t>
            </a:r>
          </a:p>
          <a:p>
            <a:pPr algn="ctr" eaLnBrk="0" hangingPunct="0">
              <a:defRPr/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4,7 milyar avro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E85F7A6C-0F49-453A-AE08-148ADA79634C}"/>
              </a:ext>
            </a:extLst>
          </p:cNvPr>
          <p:cNvSpPr/>
          <p:nvPr/>
        </p:nvSpPr>
        <p:spPr>
          <a:xfrm>
            <a:off x="7350581" y="1719420"/>
            <a:ext cx="2304256" cy="19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550" tIns="227550" rIns="227550" bIns="227550" spcCol="1270" anchor="ctr"/>
          <a:lstStyle/>
          <a:p>
            <a:pPr algn="ctr" eaLnBrk="0" hangingPunct="0">
              <a:defRPr/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2014-2020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</a:rPr>
              <a:t>(IPA II)</a:t>
            </a:r>
          </a:p>
          <a:p>
            <a:pPr algn="ctr" eaLnBrk="0" hangingPunct="0">
              <a:defRPr/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900" b="1" dirty="0">
                <a:solidFill>
                  <a:schemeClr val="accent1">
                    <a:lumMod val="50000"/>
                  </a:schemeClr>
                </a:solidFill>
              </a:rPr>
              <a:t>3,2 milyar avro 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E0D32FF-EDA2-4492-AF3E-D3548AC8C89C}"/>
              </a:ext>
            </a:extLst>
          </p:cNvPr>
          <p:cNvSpPr/>
          <p:nvPr/>
        </p:nvSpPr>
        <p:spPr>
          <a:xfrm>
            <a:off x="2073534" y="1720070"/>
            <a:ext cx="2489200" cy="197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7550" tIns="227550" rIns="227550" bIns="227550" spcCol="1270"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2002-2006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1,3</a:t>
            </a: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 milyar avro</a:t>
            </a:r>
          </a:p>
        </p:txBody>
      </p:sp>
    </p:spTree>
    <p:extLst>
      <p:ext uri="{BB962C8B-B14F-4D97-AF65-F5344CB8AC3E}">
        <p14:creationId xmlns:p14="http://schemas.microsoft.com/office/powerpoint/2010/main" val="79902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766808B2-C017-4B67-A7F6-F06923B2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931" y="2644329"/>
            <a:ext cx="7450137" cy="15693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61977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IPA III DÖNEMİ</a:t>
            </a:r>
          </a:p>
          <a:p>
            <a:pPr marL="161977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2021-2027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5FE4C1-D3EB-4835-82C3-4E1814A6622D}"/>
              </a:ext>
            </a:extLst>
          </p:cNvPr>
          <p:cNvSpPr/>
          <p:nvPr/>
        </p:nvSpPr>
        <p:spPr bwMode="auto">
          <a:xfrm>
            <a:off x="6037036" y="2443358"/>
            <a:ext cx="1116216" cy="10660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3" name="TextBox 47">
            <a:extLst>
              <a:ext uri="{FF2B5EF4-FFF2-40B4-BE49-F238E27FC236}">
                <a16:creationId xmlns:a16="http://schemas.microsoft.com/office/drawing/2014/main" id="{D4BF131A-3C23-4F6A-9499-73C43BDF141E}"/>
              </a:ext>
            </a:extLst>
          </p:cNvPr>
          <p:cNvSpPr txBox="1"/>
          <p:nvPr/>
        </p:nvSpPr>
        <p:spPr>
          <a:xfrm>
            <a:off x="4076538" y="2359408"/>
            <a:ext cx="163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Yeni mali çerçeveye göre katılım öncesi yardım aracı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" name="Straight Connector 52">
            <a:extLst>
              <a:ext uri="{FF2B5EF4-FFF2-40B4-BE49-F238E27FC236}">
                <a16:creationId xmlns:a16="http://schemas.microsoft.com/office/drawing/2014/main" id="{CA2C9BA1-3652-46D4-B7F4-8FF2C4FC3EF6}"/>
              </a:ext>
            </a:extLst>
          </p:cNvPr>
          <p:cNvCxnSpPr/>
          <p:nvPr/>
        </p:nvCxnSpPr>
        <p:spPr>
          <a:xfrm>
            <a:off x="5808701" y="2271966"/>
            <a:ext cx="0" cy="8975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4">
            <a:extLst>
              <a:ext uri="{FF2B5EF4-FFF2-40B4-BE49-F238E27FC236}">
                <a16:creationId xmlns:a16="http://schemas.microsoft.com/office/drawing/2014/main" id="{0B4B798A-6EA7-4BD0-B8C9-30A2B7595D70}"/>
              </a:ext>
            </a:extLst>
          </p:cNvPr>
          <p:cNvSpPr txBox="1"/>
          <p:nvPr/>
        </p:nvSpPr>
        <p:spPr>
          <a:xfrm>
            <a:off x="2933681" y="2493531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14.5€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milyar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F6E024F2-3AC4-44C7-B400-1CE3F486B5F7}"/>
              </a:ext>
            </a:extLst>
          </p:cNvPr>
          <p:cNvSpPr txBox="1"/>
          <p:nvPr/>
        </p:nvSpPr>
        <p:spPr>
          <a:xfrm>
            <a:off x="7153252" y="2359408"/>
            <a:ext cx="169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IPA II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dönemine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(€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11,4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göre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önemli artış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DD4FA27-C2EE-49A2-A108-6510746AD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653351"/>
              </p:ext>
            </p:extLst>
          </p:nvPr>
        </p:nvGraphicFramePr>
        <p:xfrm>
          <a:off x="3176768" y="4747180"/>
          <a:ext cx="5537173" cy="4343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43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2014-2020</a:t>
                      </a:r>
                      <a:r>
                        <a:rPr lang="tr-TR" sz="2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dönemine göre artış</a:t>
                      </a:r>
                      <a:endParaRPr lang="fr-BE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tr-T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</a:t>
                      </a:r>
                      <a:r>
                        <a:rPr lang="fr-BE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en-GB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Freeform 878">
            <a:extLst>
              <a:ext uri="{FF2B5EF4-FFF2-40B4-BE49-F238E27FC236}">
                <a16:creationId xmlns:a16="http://schemas.microsoft.com/office/drawing/2014/main" id="{48C8AF07-A005-49C5-BC67-DD62B0B55312}"/>
              </a:ext>
            </a:extLst>
          </p:cNvPr>
          <p:cNvSpPr>
            <a:spLocks noEditPoints="1"/>
          </p:cNvSpPr>
          <p:nvPr/>
        </p:nvSpPr>
        <p:spPr bwMode="auto">
          <a:xfrm>
            <a:off x="6425107" y="2744725"/>
            <a:ext cx="397799" cy="463299"/>
          </a:xfrm>
          <a:custGeom>
            <a:avLst/>
            <a:gdLst>
              <a:gd name="T0" fmla="*/ 323 w 330"/>
              <a:gd name="T1" fmla="*/ 153 h 385"/>
              <a:gd name="T2" fmla="*/ 179 w 330"/>
              <a:gd name="T3" fmla="*/ 6 h 385"/>
              <a:gd name="T4" fmla="*/ 165 w 330"/>
              <a:gd name="T5" fmla="*/ 0 h 385"/>
              <a:gd name="T6" fmla="*/ 151 w 330"/>
              <a:gd name="T7" fmla="*/ 6 h 385"/>
              <a:gd name="T8" fmla="*/ 7 w 330"/>
              <a:gd name="T9" fmla="*/ 153 h 385"/>
              <a:gd name="T10" fmla="*/ 3 w 330"/>
              <a:gd name="T11" fmla="*/ 175 h 385"/>
              <a:gd name="T12" fmla="*/ 21 w 330"/>
              <a:gd name="T13" fmla="*/ 187 h 385"/>
              <a:gd name="T14" fmla="*/ 83 w 330"/>
              <a:gd name="T15" fmla="*/ 187 h 385"/>
              <a:gd name="T16" fmla="*/ 83 w 330"/>
              <a:gd name="T17" fmla="*/ 365 h 385"/>
              <a:gd name="T18" fmla="*/ 105 w 330"/>
              <a:gd name="T19" fmla="*/ 385 h 385"/>
              <a:gd name="T20" fmla="*/ 225 w 330"/>
              <a:gd name="T21" fmla="*/ 385 h 385"/>
              <a:gd name="T22" fmla="*/ 247 w 330"/>
              <a:gd name="T23" fmla="*/ 365 h 385"/>
              <a:gd name="T24" fmla="*/ 247 w 330"/>
              <a:gd name="T25" fmla="*/ 187 h 385"/>
              <a:gd name="T26" fmla="*/ 309 w 330"/>
              <a:gd name="T27" fmla="*/ 187 h 385"/>
              <a:gd name="T28" fmla="*/ 327 w 330"/>
              <a:gd name="T29" fmla="*/ 175 h 385"/>
              <a:gd name="T30" fmla="*/ 323 w 330"/>
              <a:gd name="T31" fmla="*/ 153 h 385"/>
              <a:gd name="T32" fmla="*/ 225 w 330"/>
              <a:gd name="T33" fmla="*/ 149 h 385"/>
              <a:gd name="T34" fmla="*/ 208 w 330"/>
              <a:gd name="T35" fmla="*/ 166 h 385"/>
              <a:gd name="T36" fmla="*/ 208 w 330"/>
              <a:gd name="T37" fmla="*/ 346 h 385"/>
              <a:gd name="T38" fmla="*/ 122 w 330"/>
              <a:gd name="T39" fmla="*/ 346 h 385"/>
              <a:gd name="T40" fmla="*/ 122 w 330"/>
              <a:gd name="T41" fmla="*/ 166 h 385"/>
              <a:gd name="T42" fmla="*/ 105 w 330"/>
              <a:gd name="T43" fmla="*/ 149 h 385"/>
              <a:gd name="T44" fmla="*/ 67 w 330"/>
              <a:gd name="T45" fmla="*/ 149 h 385"/>
              <a:gd name="T46" fmla="*/ 165 w 330"/>
              <a:gd name="T47" fmla="*/ 49 h 385"/>
              <a:gd name="T48" fmla="*/ 263 w 330"/>
              <a:gd name="T49" fmla="*/ 149 h 385"/>
              <a:gd name="T50" fmla="*/ 225 w 330"/>
              <a:gd name="T51" fmla="*/ 149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0" h="385">
                <a:moveTo>
                  <a:pt x="323" y="153"/>
                </a:moveTo>
                <a:cubicBezTo>
                  <a:pt x="179" y="6"/>
                  <a:pt x="179" y="6"/>
                  <a:pt x="179" y="6"/>
                </a:cubicBezTo>
                <a:cubicBezTo>
                  <a:pt x="175" y="2"/>
                  <a:pt x="170" y="0"/>
                  <a:pt x="165" y="0"/>
                </a:cubicBezTo>
                <a:cubicBezTo>
                  <a:pt x="160" y="0"/>
                  <a:pt x="155" y="2"/>
                  <a:pt x="151" y="6"/>
                </a:cubicBezTo>
                <a:cubicBezTo>
                  <a:pt x="7" y="153"/>
                  <a:pt x="7" y="153"/>
                  <a:pt x="7" y="153"/>
                </a:cubicBezTo>
                <a:cubicBezTo>
                  <a:pt x="2" y="158"/>
                  <a:pt x="0" y="168"/>
                  <a:pt x="3" y="175"/>
                </a:cubicBezTo>
                <a:cubicBezTo>
                  <a:pt x="6" y="182"/>
                  <a:pt x="13" y="187"/>
                  <a:pt x="21" y="187"/>
                </a:cubicBezTo>
                <a:cubicBezTo>
                  <a:pt x="83" y="187"/>
                  <a:pt x="83" y="187"/>
                  <a:pt x="83" y="187"/>
                </a:cubicBezTo>
                <a:cubicBezTo>
                  <a:pt x="83" y="365"/>
                  <a:pt x="83" y="365"/>
                  <a:pt x="83" y="365"/>
                </a:cubicBezTo>
                <a:cubicBezTo>
                  <a:pt x="83" y="376"/>
                  <a:pt x="94" y="385"/>
                  <a:pt x="105" y="385"/>
                </a:cubicBezTo>
                <a:cubicBezTo>
                  <a:pt x="225" y="385"/>
                  <a:pt x="225" y="385"/>
                  <a:pt x="225" y="385"/>
                </a:cubicBezTo>
                <a:cubicBezTo>
                  <a:pt x="236" y="385"/>
                  <a:pt x="247" y="376"/>
                  <a:pt x="247" y="365"/>
                </a:cubicBezTo>
                <a:cubicBezTo>
                  <a:pt x="247" y="187"/>
                  <a:pt x="247" y="187"/>
                  <a:pt x="247" y="187"/>
                </a:cubicBezTo>
                <a:cubicBezTo>
                  <a:pt x="309" y="187"/>
                  <a:pt x="309" y="187"/>
                  <a:pt x="309" y="187"/>
                </a:cubicBezTo>
                <a:cubicBezTo>
                  <a:pt x="317" y="187"/>
                  <a:pt x="324" y="182"/>
                  <a:pt x="327" y="175"/>
                </a:cubicBezTo>
                <a:cubicBezTo>
                  <a:pt x="330" y="168"/>
                  <a:pt x="328" y="158"/>
                  <a:pt x="323" y="153"/>
                </a:cubicBezTo>
                <a:close/>
                <a:moveTo>
                  <a:pt x="225" y="149"/>
                </a:moveTo>
                <a:cubicBezTo>
                  <a:pt x="215" y="149"/>
                  <a:pt x="208" y="156"/>
                  <a:pt x="208" y="166"/>
                </a:cubicBezTo>
                <a:cubicBezTo>
                  <a:pt x="208" y="346"/>
                  <a:pt x="208" y="346"/>
                  <a:pt x="208" y="346"/>
                </a:cubicBezTo>
                <a:cubicBezTo>
                  <a:pt x="122" y="346"/>
                  <a:pt x="122" y="346"/>
                  <a:pt x="122" y="346"/>
                </a:cubicBezTo>
                <a:cubicBezTo>
                  <a:pt x="122" y="166"/>
                  <a:pt x="122" y="166"/>
                  <a:pt x="122" y="166"/>
                </a:cubicBezTo>
                <a:cubicBezTo>
                  <a:pt x="122" y="156"/>
                  <a:pt x="115" y="149"/>
                  <a:pt x="105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263" y="149"/>
                  <a:pt x="263" y="149"/>
                  <a:pt x="263" y="149"/>
                </a:cubicBezTo>
                <a:lnTo>
                  <a:pt x="225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4382" tIns="17191" rIns="34382" bIns="171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7" b="1" i="0" u="none" strike="noStrike" kern="1200" cap="none" spc="0" normalizeH="0" baseline="0" noProof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0D2845-B0FA-4A47-814B-C0EB9F0BD2F0}"/>
              </a:ext>
            </a:extLst>
          </p:cNvPr>
          <p:cNvSpPr/>
          <p:nvPr/>
        </p:nvSpPr>
        <p:spPr bwMode="auto">
          <a:xfrm>
            <a:off x="2998710" y="2443358"/>
            <a:ext cx="1116216" cy="10660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10" name="TextBox 54">
            <a:extLst>
              <a:ext uri="{FF2B5EF4-FFF2-40B4-BE49-F238E27FC236}">
                <a16:creationId xmlns:a16="http://schemas.microsoft.com/office/drawing/2014/main" id="{F06178F7-4B0A-4D98-81BC-E1FCDD14AA47}"/>
              </a:ext>
            </a:extLst>
          </p:cNvPr>
          <p:cNvSpPr txBox="1"/>
          <p:nvPr/>
        </p:nvSpPr>
        <p:spPr>
          <a:xfrm>
            <a:off x="2954752" y="2605178"/>
            <a:ext cx="11849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4,2</a:t>
            </a:r>
            <a:r>
              <a:rPr kumimoji="0" lang="tr-TR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€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milyar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IPA III dönemi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5013-D568-6345-B549-1676A60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tr-TR" dirty="0"/>
              <a:t>Ülke tahsisatı olmayacak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tr-TR" dirty="0"/>
              <a:t>Performans temelli bir yaklaşım benimsenecek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tr-TR" dirty="0"/>
              <a:t>Adil paylaşım ilkesi gözetilecek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tr-TR" dirty="0"/>
              <a:t>Uluslararası finans kuruluşları ile ortaklıklar artacak (</a:t>
            </a:r>
            <a:r>
              <a:rPr lang="en-US" dirty="0"/>
              <a:t>TIP</a:t>
            </a:r>
            <a:r>
              <a:rPr lang="tr-TR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tr-TR" dirty="0"/>
              <a:t>Öncelikler, beş tematik pencere altında toplanacak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053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F25830EE-A88D-4523-A1C0-F930FD6EC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917501"/>
              </p:ext>
            </p:extLst>
          </p:nvPr>
        </p:nvGraphicFramePr>
        <p:xfrm>
          <a:off x="1276961" y="2087468"/>
          <a:ext cx="9001124" cy="406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FBF75E0-054A-455C-A046-E3316F69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541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en-US" dirty="0"/>
              <a:t>IPA III </a:t>
            </a:r>
            <a:r>
              <a:rPr lang="en-US" dirty="0" err="1"/>
              <a:t>Pencereler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921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766808B2-C017-4B67-A7F6-F06923B2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931" y="2644329"/>
            <a:ext cx="7450137" cy="20020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61977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Pencere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161977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Hukukun üstünlüğü, temel haklar ve demokrasi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9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ECF741D6-0DA3-4983-BD42-1E011539A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674571"/>
              </p:ext>
            </p:extLst>
          </p:nvPr>
        </p:nvGraphicFramePr>
        <p:xfrm>
          <a:off x="1627199" y="1726922"/>
          <a:ext cx="5305670" cy="465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8A23B07-E18F-466A-923D-14DBD1EAAF9C}"/>
              </a:ext>
            </a:extLst>
          </p:cNvPr>
          <p:cNvSpPr/>
          <p:nvPr/>
        </p:nvSpPr>
        <p:spPr>
          <a:xfrm>
            <a:off x="7102358" y="2440511"/>
            <a:ext cx="2952328" cy="57606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Adalet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Bakanlığı</a:t>
            </a:r>
            <a:endParaRPr lang="tr-T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65B5761-B761-4A5D-9E2A-D0A125794665}"/>
              </a:ext>
            </a:extLst>
          </p:cNvPr>
          <p:cNvSpPr/>
          <p:nvPr/>
        </p:nvSpPr>
        <p:spPr>
          <a:xfrm>
            <a:off x="7102358" y="3167082"/>
            <a:ext cx="2952328" cy="57606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İçişleri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Bakanlığı</a:t>
            </a:r>
            <a:endParaRPr lang="tr-T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DBA4FBC-320D-411C-B24D-E85C8C09959C}"/>
              </a:ext>
            </a:extLst>
          </p:cNvPr>
          <p:cNvSpPr/>
          <p:nvPr/>
        </p:nvSpPr>
        <p:spPr>
          <a:xfrm>
            <a:off x="7102358" y="3855444"/>
            <a:ext cx="2952328" cy="57606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Calibri" panose="020F0502020204030204"/>
              </a:rPr>
              <a:t>İçişleri Bakanlığı</a:t>
            </a:r>
            <a:endParaRPr lang="tr-TR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E1A7BD3-9A15-4226-B330-B62AF3729B07}"/>
              </a:ext>
            </a:extLst>
          </p:cNvPr>
          <p:cNvSpPr/>
          <p:nvPr/>
        </p:nvSpPr>
        <p:spPr>
          <a:xfrm>
            <a:off x="7102358" y="4490676"/>
            <a:ext cx="2952328" cy="57606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Calibri" panose="020F0502020204030204"/>
              </a:rPr>
              <a:t>ABB – Siyasi İşler Daire Başkanlığı</a:t>
            </a:r>
            <a:endParaRPr lang="tr-TR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F5C69C5-4D65-4E19-A7B3-94312BBFFD59}"/>
              </a:ext>
            </a:extLst>
          </p:cNvPr>
          <p:cNvSpPr/>
          <p:nvPr/>
        </p:nvSpPr>
        <p:spPr>
          <a:xfrm>
            <a:off x="7066252" y="5162265"/>
            <a:ext cx="2952328" cy="576064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ABB – Proje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Uygulama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Daire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Başkanlığı</a:t>
            </a:r>
            <a:endParaRPr lang="tr-T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68C071-E3BD-4930-9779-8A9732CB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0485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P1- Hukukun üstünlüğü, temel haklar ve demokrasi</a:t>
            </a:r>
          </a:p>
        </p:txBody>
      </p:sp>
    </p:spTree>
    <p:extLst>
      <p:ext uri="{BB962C8B-B14F-4D97-AF65-F5344CB8AC3E}">
        <p14:creationId xmlns:p14="http://schemas.microsoft.com/office/powerpoint/2010/main" val="288132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580</Words>
  <Application>Microsoft Macintosh PowerPoint</Application>
  <PresentationFormat>Widescreen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Times New Roman</vt:lpstr>
      <vt:lpstr>Verdana</vt:lpstr>
      <vt:lpstr>Wingdings</vt:lpstr>
      <vt:lpstr>Office Theme</vt:lpstr>
      <vt:lpstr>IPA III Genel Çerçevesi ve  2023 Programlama Süreci</vt:lpstr>
      <vt:lpstr>Katılım Öncesi Yardım Aracı -Amaç</vt:lpstr>
      <vt:lpstr>PowerPoint Presentation</vt:lpstr>
      <vt:lpstr>PowerPoint Presentation</vt:lpstr>
      <vt:lpstr>PowerPoint Presentation</vt:lpstr>
      <vt:lpstr>IPA III dönemi </vt:lpstr>
      <vt:lpstr>IPA III Pencereler</vt:lpstr>
      <vt:lpstr>PowerPoint Presentation</vt:lpstr>
      <vt:lpstr>P1- Hukukun üstünlüğü, temel haklar ve demokrasi</vt:lpstr>
      <vt:lpstr>Yargı –Adalet Bakanlığı</vt:lpstr>
      <vt:lpstr>Göç ve Sınır Yönetimi – İçişleri Bakanlığı</vt:lpstr>
      <vt:lpstr>Temel Haklar – AB Başkanlığı  Siyasi İşler DB.</vt:lpstr>
      <vt:lpstr>Sivil Toplum– AB Başkanlığı  Proje Uygulama DB. </vt:lpstr>
      <vt:lpstr>Proje başvurusunda dikkat edilecek hususlar</vt:lpstr>
      <vt:lpstr>IPA III 2023 Dönemi Programlaması- TAKVİM</vt:lpstr>
      <vt:lpstr>IPA III 2023 Dönemi Programlaması- TAKVİM</vt:lpstr>
      <vt:lpstr>Türkiye Yatırım Platformu</vt:lpstr>
      <vt:lpstr>  TEŞEKKÜRLER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 Çullu</dc:creator>
  <cp:lastModifiedBy>Eda Zaloglu Bee Company</cp:lastModifiedBy>
  <cp:revision>45</cp:revision>
  <dcterms:created xsi:type="dcterms:W3CDTF">2021-12-02T07:37:52Z</dcterms:created>
  <dcterms:modified xsi:type="dcterms:W3CDTF">2022-02-20T11:26:25Z</dcterms:modified>
</cp:coreProperties>
</file>