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9" r:id="rId6"/>
    <p:sldId id="270" r:id="rId7"/>
    <p:sldId id="261" r:id="rId8"/>
    <p:sldId id="259" r:id="rId9"/>
    <p:sldId id="260" r:id="rId10"/>
    <p:sldId id="264" r:id="rId11"/>
    <p:sldId id="267" r:id="rId12"/>
    <p:sldId id="271" r:id="rId13"/>
    <p:sldId id="262" r:id="rId14"/>
    <p:sldId id="272" r:id="rId15"/>
    <p:sldId id="273" r:id="rId16"/>
    <p:sldId id="274" r:id="rId17"/>
    <p:sldId id="263" r:id="rId18"/>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CC"/>
    <a:srgbClr val="FF0000"/>
    <a:srgbClr val="000099"/>
    <a:srgbClr val="A8CBF6"/>
    <a:srgbClr val="FFFF00"/>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26" autoAdjust="0"/>
    <p:restoredTop sz="94660"/>
  </p:normalViewPr>
  <p:slideViewPr>
    <p:cSldViewPr>
      <p:cViewPr varScale="1">
        <p:scale>
          <a:sx n="103" d="100"/>
          <a:sy n="103" d="100"/>
        </p:scale>
        <p:origin x="-41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CE60ACBB-A19E-4C56-A72F-AD35399219D1}"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C2CD1EDC-614E-46AC-9D3B-DB481E527448}"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06583B2-1F1F-455B-8BD1-197FDDE34DA2}"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52733AF0-B980-4BC4-BFF9-EF51DD745825}"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5E31496E-0D02-41B8-BC86-B60049CCDBAC}"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D4A8AB47-F0AB-43DB-8C4E-DCC3B7D11455}"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3D7C4543-6C01-4D51-9445-B7EF7CCE4BCF}"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67A9603B-5793-48B7-A470-16E1C5F60568}"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E052A2E9-D6C7-4A1B-B8E6-A3BC4B65F151}"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32EC4C25-35F5-4B2B-812D-69C859CE6C1A}"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E36D9B4B-B37A-424F-A28A-A9C78012DD8F}"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0868E51-345D-4F4C-B2A3-FFD5A8712C91}"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hyperlink" Target="mailto:taiex@ab.gov.t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12" descr="yildizlar"/>
          <p:cNvPicPr>
            <a:picLocks noChangeAspect="1" noChangeArrowheads="1"/>
          </p:cNvPicPr>
          <p:nvPr/>
        </p:nvPicPr>
        <p:blipFill>
          <a:blip r:embed="rId2" cstate="print">
            <a:lum contrast="10000"/>
          </a:blip>
          <a:srcRect/>
          <a:stretch>
            <a:fillRect/>
          </a:stretch>
        </p:blipFill>
        <p:spPr bwMode="auto">
          <a:xfrm>
            <a:off x="2373313" y="1268413"/>
            <a:ext cx="6770687" cy="4995862"/>
          </a:xfrm>
          <a:prstGeom prst="rect">
            <a:avLst/>
          </a:prstGeom>
          <a:noFill/>
          <a:ln w="9525">
            <a:noFill/>
            <a:miter lim="800000"/>
            <a:headEnd/>
            <a:tailEnd/>
          </a:ln>
        </p:spPr>
      </p:pic>
      <p:pic>
        <p:nvPicPr>
          <p:cNvPr id="2059" name="Picture 11" descr="C:\Users\aalptekin\Desktop\TAIEX\taiex broşür\GÖRSELLER\taiex-logo.jpg"/>
          <p:cNvPicPr>
            <a:picLocks noChangeAspect="1" noChangeArrowheads="1"/>
          </p:cNvPicPr>
          <p:nvPr/>
        </p:nvPicPr>
        <p:blipFill>
          <a:blip r:embed="rId3" cstate="print"/>
          <a:srcRect/>
          <a:stretch>
            <a:fillRect/>
          </a:stretch>
        </p:blipFill>
        <p:spPr bwMode="auto">
          <a:xfrm>
            <a:off x="2771800" y="1340768"/>
            <a:ext cx="3019425" cy="2724150"/>
          </a:xfrm>
          <a:prstGeom prst="rect">
            <a:avLst/>
          </a:prstGeom>
          <a:noFill/>
        </p:spPr>
      </p:pic>
      <p:pic>
        <p:nvPicPr>
          <p:cNvPr id="2050" name="Picture 8"/>
          <p:cNvPicPr>
            <a:picLocks noChangeAspect="1" noChangeArrowheads="1"/>
          </p:cNvPicPr>
          <p:nvPr/>
        </p:nvPicPr>
        <p:blipFill>
          <a:blip r:embed="rId4" cstate="print"/>
          <a:srcRect/>
          <a:stretch>
            <a:fillRect/>
          </a:stretch>
        </p:blipFill>
        <p:spPr bwMode="auto">
          <a:xfrm>
            <a:off x="0" y="6381750"/>
            <a:ext cx="9144000" cy="71438"/>
          </a:xfrm>
          <a:prstGeom prst="rect">
            <a:avLst/>
          </a:prstGeom>
          <a:noFill/>
          <a:ln w="9525">
            <a:noFill/>
            <a:miter lim="800000"/>
            <a:headEnd/>
            <a:tailEnd/>
          </a:ln>
        </p:spPr>
      </p:pic>
      <p:pic>
        <p:nvPicPr>
          <p:cNvPr id="2051" name="Picture 9"/>
          <p:cNvPicPr>
            <a:picLocks noChangeAspect="1" noChangeArrowheads="1"/>
          </p:cNvPicPr>
          <p:nvPr/>
        </p:nvPicPr>
        <p:blipFill>
          <a:blip r:embed="rId4" cstate="print"/>
          <a:srcRect/>
          <a:stretch>
            <a:fillRect/>
          </a:stretch>
        </p:blipFill>
        <p:spPr bwMode="auto">
          <a:xfrm>
            <a:off x="0" y="1196975"/>
            <a:ext cx="9144000" cy="71438"/>
          </a:xfrm>
          <a:prstGeom prst="rect">
            <a:avLst/>
          </a:prstGeom>
          <a:noFill/>
          <a:ln w="9525">
            <a:noFill/>
            <a:miter lim="800000"/>
            <a:headEnd/>
            <a:tailEnd/>
          </a:ln>
        </p:spPr>
      </p:pic>
      <p:sp>
        <p:nvSpPr>
          <p:cNvPr id="2052"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346AFD18-BAF2-42C2-8F19-8520B9B0E560}" type="slidenum">
              <a:rPr lang="tr-TR" sz="1200" b="1">
                <a:solidFill>
                  <a:schemeClr val="accent2"/>
                </a:solidFill>
                <a:latin typeface="Georgia" pitchFamily="18" charset="0"/>
              </a:rPr>
              <a:pPr algn="ctr"/>
              <a:t>1</a:t>
            </a:fld>
            <a:endParaRPr lang="tr-TR" sz="1200" b="1">
              <a:solidFill>
                <a:schemeClr val="accent2"/>
              </a:solidFill>
              <a:latin typeface="Georgia" pitchFamily="18" charset="0"/>
            </a:endParaRPr>
          </a:p>
        </p:txBody>
      </p:sp>
      <p:sp>
        <p:nvSpPr>
          <p:cNvPr id="2054"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2055" name="Rectangle 14"/>
          <p:cNvSpPr>
            <a:spLocks noChangeArrowheads="1"/>
          </p:cNvSpPr>
          <p:nvPr/>
        </p:nvSpPr>
        <p:spPr bwMode="auto">
          <a:xfrm>
            <a:off x="1476375" y="115888"/>
            <a:ext cx="7416800" cy="1009650"/>
          </a:xfrm>
          <a:prstGeom prst="rect">
            <a:avLst/>
          </a:prstGeom>
          <a:noFill/>
          <a:ln w="12700">
            <a:solidFill>
              <a:schemeClr val="accent2"/>
            </a:solidFill>
            <a:miter lim="800000"/>
            <a:headEnd/>
            <a:tailEnd/>
          </a:ln>
        </p:spPr>
        <p:txBody>
          <a:bodyPr wrap="none" anchor="ctr"/>
          <a:lstStyle/>
          <a:p>
            <a:endParaRPr lang="tr-TR"/>
          </a:p>
        </p:txBody>
      </p:sp>
      <p:sp>
        <p:nvSpPr>
          <p:cNvPr id="2056" name="Rectangle 33"/>
          <p:cNvSpPr>
            <a:spLocks noChangeArrowheads="1"/>
          </p:cNvSpPr>
          <p:nvPr/>
        </p:nvSpPr>
        <p:spPr bwMode="auto">
          <a:xfrm>
            <a:off x="2166938" y="280988"/>
            <a:ext cx="6048375" cy="719137"/>
          </a:xfrm>
          <a:prstGeom prst="rect">
            <a:avLst/>
          </a:prstGeom>
          <a:noFill/>
          <a:ln w="9525">
            <a:noFill/>
            <a:miter lim="800000"/>
            <a:headEnd/>
            <a:tailEnd/>
          </a:ln>
        </p:spPr>
        <p:txBody>
          <a:bodyPr wrap="none" anchor="ctr"/>
          <a:lstStyle/>
          <a:p>
            <a:pPr algn="ctr"/>
            <a:r>
              <a:rPr lang="tr-TR" sz="2200" b="1">
                <a:solidFill>
                  <a:schemeClr val="accent2"/>
                </a:solidFill>
              </a:rPr>
              <a:t>AVRUPA BİRLİĞİ BAKANLIĞI</a:t>
            </a:r>
          </a:p>
          <a:p>
            <a:pPr algn="ctr"/>
            <a:r>
              <a:rPr lang="tr-TR" sz="2200" b="1">
                <a:solidFill>
                  <a:schemeClr val="accent2"/>
                </a:solidFill>
              </a:rPr>
              <a:t>EĞİTİM VE KURUMSAL YAPILANMA BAŞKANLIĞI</a:t>
            </a:r>
            <a:endParaRPr lang="en-GB" sz="2200" b="1">
              <a:solidFill>
                <a:schemeClr val="accent2"/>
              </a:solidFill>
            </a:endParaRPr>
          </a:p>
        </p:txBody>
      </p:sp>
      <p:sp>
        <p:nvSpPr>
          <p:cNvPr id="5131" name="TextBox 40"/>
          <p:cNvSpPr txBox="1">
            <a:spLocks noChangeArrowheads="1"/>
          </p:cNvSpPr>
          <p:nvPr/>
        </p:nvSpPr>
        <p:spPr bwMode="auto">
          <a:xfrm>
            <a:off x="1259632" y="3212976"/>
            <a:ext cx="6408738" cy="1754326"/>
          </a:xfrm>
          <a:prstGeom prst="rect">
            <a:avLst/>
          </a:prstGeom>
          <a:noFill/>
          <a:ln w="9525">
            <a:noFill/>
            <a:miter lim="800000"/>
            <a:headEnd/>
            <a:tailEnd/>
          </a:ln>
        </p:spPr>
        <p:txBody>
          <a:bodyPr>
            <a:spAutoFit/>
          </a:bodyPr>
          <a:lstStyle/>
          <a:p>
            <a:pPr marL="342900" indent="-342900" algn="ctr">
              <a:defRPr/>
            </a:pPr>
            <a:r>
              <a:rPr lang="tr-TR" sz="5400" b="1" dirty="0" smtClean="0">
                <a:solidFill>
                  <a:srgbClr val="0070C0"/>
                </a:solidFill>
                <a:effectLst>
                  <a:outerShdw blurRad="38100" dist="38100" dir="2700000" algn="tl">
                    <a:srgbClr val="C0C0C0"/>
                  </a:outerShdw>
                </a:effectLst>
                <a:latin typeface="+mj-lt"/>
              </a:rPr>
              <a:t>MEKANİZMASI </a:t>
            </a:r>
            <a:r>
              <a:rPr lang="tr-TR" sz="5400" b="1" dirty="0">
                <a:solidFill>
                  <a:srgbClr val="0070C0"/>
                </a:solidFill>
                <a:effectLst>
                  <a:outerShdw blurRad="38100" dist="38100" dir="2700000" algn="tl">
                    <a:srgbClr val="C0C0C0"/>
                  </a:outerShdw>
                </a:effectLst>
                <a:latin typeface="+mj-lt"/>
              </a:rPr>
              <a:t/>
            </a:r>
            <a:br>
              <a:rPr lang="tr-TR" sz="5400" b="1" dirty="0">
                <a:solidFill>
                  <a:srgbClr val="0070C0"/>
                </a:solidFill>
                <a:effectLst>
                  <a:outerShdw blurRad="38100" dist="38100" dir="2700000" algn="tl">
                    <a:srgbClr val="C0C0C0"/>
                  </a:outerShdw>
                </a:effectLst>
                <a:latin typeface="+mj-lt"/>
              </a:rPr>
            </a:br>
            <a:endParaRPr lang="tr-TR" sz="5400" b="1" dirty="0">
              <a:solidFill>
                <a:srgbClr val="0070C0"/>
              </a:solidFill>
              <a:effectLst>
                <a:outerShdw blurRad="38100" dist="38100" dir="2700000" algn="tl">
                  <a:srgbClr val="C0C0C0"/>
                </a:outerShdw>
              </a:effectLst>
              <a:latin typeface="+mj-lt"/>
            </a:endParaRPr>
          </a:p>
        </p:txBody>
      </p:sp>
      <p:pic>
        <p:nvPicPr>
          <p:cNvPr id="2058" name="Picture 11" descr="C:\Users\aalptekin\Desktop\avrupa-birligi-bakanligi-logo.jpg"/>
          <p:cNvPicPr>
            <a:picLocks noChangeAspect="1" noChangeArrowheads="1"/>
          </p:cNvPicPr>
          <p:nvPr/>
        </p:nvPicPr>
        <p:blipFill>
          <a:blip r:embed="rId5"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8195"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8196"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6ABD3C12-7E93-4EEE-98CE-6EAA597E65F0}" type="slidenum">
              <a:rPr lang="tr-TR" sz="1200" b="1">
                <a:solidFill>
                  <a:schemeClr val="accent2"/>
                </a:solidFill>
                <a:latin typeface="Georgia" pitchFamily="18" charset="0"/>
              </a:rPr>
              <a:pPr algn="ctr"/>
              <a:t>10</a:t>
            </a:fld>
            <a:endParaRPr lang="tr-TR" sz="1200" b="1">
              <a:solidFill>
                <a:schemeClr val="accent2"/>
              </a:solidFill>
              <a:latin typeface="Georgia" pitchFamily="18" charset="0"/>
            </a:endParaRPr>
          </a:p>
        </p:txBody>
      </p:sp>
      <p:pic>
        <p:nvPicPr>
          <p:cNvPr id="8197"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8198"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dirty="0">
                <a:solidFill>
                  <a:schemeClr val="tx2"/>
                </a:solidFill>
                <a:latin typeface="+mj-lt"/>
                <a:ea typeface="+mj-ea"/>
                <a:cs typeface="+mj-cs"/>
              </a:rPr>
              <a:t>TAIEX Çalışmaları</a:t>
            </a: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lvl="1">
              <a:spcBef>
                <a:spcPct val="20000"/>
              </a:spcBef>
              <a:defRPr/>
            </a:pPr>
            <a:r>
              <a:rPr lang="tr-TR" sz="2000" kern="0" dirty="0">
                <a:latin typeface="+mn-lt"/>
              </a:rPr>
              <a:t>Standart 3 faaliyetin dışında</a:t>
            </a:r>
            <a:r>
              <a:rPr lang="tr-TR" sz="2000" kern="0" dirty="0" smtClean="0">
                <a:latin typeface="+mn-lt"/>
              </a:rPr>
              <a:t>;</a:t>
            </a:r>
            <a:endParaRPr lang="tr-TR" sz="2000" b="1" kern="0" dirty="0">
              <a:latin typeface="+mn-lt"/>
            </a:endParaRPr>
          </a:p>
          <a:p>
            <a:pPr lvl="1">
              <a:spcBef>
                <a:spcPct val="20000"/>
              </a:spcBef>
              <a:defRPr/>
            </a:pPr>
            <a:r>
              <a:rPr lang="tr-TR" sz="2000" b="1" kern="0" dirty="0">
                <a:latin typeface="+mn-lt"/>
              </a:rPr>
              <a:t>Çok Ülkeli Çalıştaylar</a:t>
            </a:r>
          </a:p>
          <a:p>
            <a:pPr lvl="1">
              <a:spcBef>
                <a:spcPct val="20000"/>
              </a:spcBef>
              <a:buFont typeface="Wingdings" pitchFamily="2" charset="2"/>
              <a:buChar char="Ø"/>
              <a:defRPr/>
            </a:pPr>
            <a:r>
              <a:rPr lang="tr-TR" sz="2000" kern="0" dirty="0" smtClean="0">
                <a:latin typeface="+mn-lt"/>
              </a:rPr>
              <a:t>Komisyonun  ilgili </a:t>
            </a:r>
            <a:r>
              <a:rPr lang="tr-TR" sz="2000" kern="0" dirty="0" err="1" smtClean="0">
                <a:latin typeface="+mn-lt"/>
              </a:rPr>
              <a:t>DG’si</a:t>
            </a:r>
            <a:r>
              <a:rPr lang="tr-TR" sz="2000" kern="0" dirty="0" smtClean="0">
                <a:latin typeface="+mn-lt"/>
              </a:rPr>
              <a:t> </a:t>
            </a:r>
            <a:r>
              <a:rPr lang="tr-TR" sz="2000" kern="0" dirty="0">
                <a:latin typeface="+mn-lt"/>
              </a:rPr>
              <a:t>veya yararlanıcı bir ülkenin talebi üzerine</a:t>
            </a:r>
          </a:p>
          <a:p>
            <a:pPr lvl="1">
              <a:spcBef>
                <a:spcPct val="20000"/>
              </a:spcBef>
              <a:buFont typeface="Wingdings" pitchFamily="2" charset="2"/>
              <a:buChar char="Ø"/>
              <a:defRPr/>
            </a:pPr>
            <a:r>
              <a:rPr lang="tr-TR" sz="2000" kern="0" dirty="0">
                <a:latin typeface="+mn-lt"/>
              </a:rPr>
              <a:t>Brüksel’de veya herhangi bir yararlanıcı ülkede, TAIEX Biriminin davet ettiği ülkelerin katılımı </a:t>
            </a:r>
            <a:r>
              <a:rPr lang="tr-TR" sz="2000" kern="0" dirty="0" smtClean="0">
                <a:latin typeface="+mn-lt"/>
              </a:rPr>
              <a:t>ile düzenlenir.</a:t>
            </a:r>
          </a:p>
          <a:p>
            <a:pPr lvl="1">
              <a:spcBef>
                <a:spcPct val="20000"/>
              </a:spcBef>
              <a:buFont typeface="Wingdings" pitchFamily="2" charset="2"/>
              <a:buChar char="Ø"/>
              <a:defRPr/>
            </a:pPr>
            <a:r>
              <a:rPr lang="tr-TR" sz="2000" kern="0" dirty="0" smtClean="0">
                <a:latin typeface="+mn-lt"/>
              </a:rPr>
              <a:t>Katılımcının yol, konaklama ve harcırahı (Gecelik 80 €) TAIEX tarafından karşılanır.</a:t>
            </a:r>
          </a:p>
          <a:p>
            <a:pPr lvl="1">
              <a:spcBef>
                <a:spcPct val="20000"/>
              </a:spcBef>
              <a:defRPr/>
            </a:pPr>
            <a:endParaRPr lang="tr-TR" sz="2000" kern="0" dirty="0">
              <a:latin typeface="+mn-lt"/>
            </a:endParaRPr>
          </a:p>
          <a:p>
            <a:pPr lvl="1">
              <a:spcBef>
                <a:spcPct val="20000"/>
              </a:spcBef>
              <a:defRPr/>
            </a:pPr>
            <a:r>
              <a:rPr lang="tr-TR" sz="2000" b="1" kern="0" dirty="0">
                <a:latin typeface="+mn-lt"/>
              </a:rPr>
              <a:t>Siyasi Kriterler Semineri</a:t>
            </a:r>
          </a:p>
          <a:p>
            <a:pPr lvl="1">
              <a:spcBef>
                <a:spcPct val="20000"/>
              </a:spcBef>
              <a:buFont typeface="Wingdings" pitchFamily="2" charset="2"/>
              <a:buChar char="Ø"/>
              <a:defRPr/>
            </a:pPr>
            <a:r>
              <a:rPr lang="tr-TR" sz="2000" kern="0" dirty="0">
                <a:latin typeface="+mn-lt"/>
              </a:rPr>
              <a:t>2006 yılı itibarıyla, Türkiye’ye özgü, </a:t>
            </a:r>
          </a:p>
          <a:p>
            <a:pPr lvl="1">
              <a:spcBef>
                <a:spcPct val="20000"/>
              </a:spcBef>
              <a:buFont typeface="Wingdings" pitchFamily="2" charset="2"/>
              <a:buChar char="Ø"/>
              <a:defRPr/>
            </a:pPr>
            <a:r>
              <a:rPr lang="tr-TR" sz="2000" kern="0" dirty="0">
                <a:latin typeface="+mn-lt"/>
              </a:rPr>
              <a:t>23-24. Fasıllara yönelik, tüm paydaşların katılımı ile düzenlenen seminerler </a:t>
            </a:r>
          </a:p>
          <a:p>
            <a:pPr lvl="1">
              <a:spcBef>
                <a:spcPct val="20000"/>
              </a:spcBef>
              <a:defRPr/>
            </a:pPr>
            <a:endParaRPr lang="tr-TR" sz="3200" kern="0" dirty="0">
              <a:latin typeface="+mn-lt"/>
            </a:endParaRPr>
          </a:p>
        </p:txBody>
      </p:sp>
      <p:pic>
        <p:nvPicPr>
          <p:cNvPr id="8201"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8195"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8196"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6ABD3C12-7E93-4EEE-98CE-6EAA597E65F0}" type="slidenum">
              <a:rPr lang="tr-TR" sz="1200" b="1">
                <a:solidFill>
                  <a:schemeClr val="accent2"/>
                </a:solidFill>
                <a:latin typeface="Georgia" pitchFamily="18" charset="0"/>
              </a:rPr>
              <a:pPr algn="ctr"/>
              <a:t>11</a:t>
            </a:fld>
            <a:endParaRPr lang="tr-TR" sz="1200" b="1">
              <a:solidFill>
                <a:schemeClr val="accent2"/>
              </a:solidFill>
              <a:latin typeface="Georgia" pitchFamily="18" charset="0"/>
            </a:endParaRPr>
          </a:p>
        </p:txBody>
      </p:sp>
      <p:pic>
        <p:nvPicPr>
          <p:cNvPr id="8197"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8198"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dirty="0" smtClean="0">
                <a:solidFill>
                  <a:schemeClr val="tx2"/>
                </a:solidFill>
                <a:latin typeface="+mj-lt"/>
                <a:ea typeface="+mj-ea"/>
                <a:cs typeface="+mj-cs"/>
              </a:rPr>
              <a:t>Diğer Mekanizmalar</a:t>
            </a:r>
            <a:endParaRPr lang="tr-TR" sz="4400"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lvl="1">
              <a:spcBef>
                <a:spcPct val="20000"/>
              </a:spcBef>
              <a:defRPr/>
            </a:pPr>
            <a:r>
              <a:rPr lang="tr-TR" sz="2000" kern="0" dirty="0" smtClean="0">
                <a:latin typeface="+mn-lt"/>
              </a:rPr>
              <a:t>Mevzuat Uyumlaştırmaya Destek Veren Diğer Mekanizmalar:</a:t>
            </a:r>
          </a:p>
          <a:p>
            <a:pPr lvl="1">
              <a:spcBef>
                <a:spcPct val="20000"/>
              </a:spcBef>
              <a:defRPr/>
            </a:pPr>
            <a:r>
              <a:rPr lang="tr-TR" sz="2000" b="1" kern="0" dirty="0" smtClean="0">
                <a:latin typeface="+mn-lt"/>
              </a:rPr>
              <a:t>Eşleştirme:</a:t>
            </a:r>
            <a:r>
              <a:rPr lang="tr-TR" sz="2000" b="1" dirty="0"/>
              <a:t> </a:t>
            </a:r>
            <a:endParaRPr lang="tr-TR" sz="2000" b="1" dirty="0" smtClean="0"/>
          </a:p>
          <a:p>
            <a:pPr lvl="1">
              <a:spcBef>
                <a:spcPct val="20000"/>
              </a:spcBef>
              <a:buFont typeface="Wingdings" pitchFamily="2" charset="2"/>
              <a:buChar char="Ø"/>
              <a:defRPr/>
            </a:pPr>
            <a:r>
              <a:rPr lang="tr-TR" sz="2000" dirty="0" smtClean="0"/>
              <a:t>Aday </a:t>
            </a:r>
            <a:r>
              <a:rPr lang="tr-TR" sz="2000" dirty="0"/>
              <a:t>ülkelerin uyum sağladıkları AB mevzuatının hayata geçirilmesi sürecinde gerekli kurumsal yapılanmanın gerçekleştirilebilmesi için, üye devletlerin kamu kurum ve kuruluşlarında çalışan uzmanların danışman olarak aday ülkelerde görevlendirilmesi ve bizzat aday ülkedeki ilgili kamu kurum ve kuruluşunda müktesebatın uygulanmasına yönelik kurumsal yapılanmaya ilişkin  bir projede çalışması üzerine </a:t>
            </a:r>
            <a:r>
              <a:rPr lang="tr-TR" sz="2000" dirty="0" smtClean="0"/>
              <a:t>kuruludur.</a:t>
            </a:r>
          </a:p>
          <a:p>
            <a:pPr lvl="1">
              <a:spcBef>
                <a:spcPct val="20000"/>
              </a:spcBef>
              <a:buFont typeface="Wingdings" pitchFamily="2" charset="2"/>
              <a:buChar char="Ø"/>
              <a:defRPr/>
            </a:pPr>
            <a:r>
              <a:rPr lang="tr-TR" sz="2000" kern="0" dirty="0" smtClean="0">
                <a:latin typeface="+mn-lt"/>
              </a:rPr>
              <a:t>1-2 Milyon € bütçeli, planlama-seçim aşaması yaklaşık 2 yıl, uygulama aşaması yaklaşık 1-2 yıl süren projelerdir.</a:t>
            </a:r>
            <a:endParaRPr lang="tr-TR" sz="2000" kern="0" dirty="0">
              <a:latin typeface="+mn-lt"/>
            </a:endParaRPr>
          </a:p>
          <a:p>
            <a:pPr lvl="1">
              <a:spcBef>
                <a:spcPct val="20000"/>
              </a:spcBef>
              <a:defRPr/>
            </a:pPr>
            <a:endParaRPr lang="tr-TR" sz="2000" b="1" kern="0" dirty="0">
              <a:latin typeface="+mn-lt"/>
            </a:endParaRPr>
          </a:p>
        </p:txBody>
      </p:sp>
      <p:pic>
        <p:nvPicPr>
          <p:cNvPr id="8201"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8195"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8196"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6ABD3C12-7E93-4EEE-98CE-6EAA597E65F0}" type="slidenum">
              <a:rPr lang="tr-TR" sz="1200" b="1">
                <a:solidFill>
                  <a:schemeClr val="accent2"/>
                </a:solidFill>
                <a:latin typeface="Georgia" pitchFamily="18" charset="0"/>
              </a:rPr>
              <a:pPr algn="ctr"/>
              <a:t>12</a:t>
            </a:fld>
            <a:endParaRPr lang="tr-TR" sz="1200" b="1">
              <a:solidFill>
                <a:schemeClr val="accent2"/>
              </a:solidFill>
              <a:latin typeface="Georgia" pitchFamily="18" charset="0"/>
            </a:endParaRPr>
          </a:p>
        </p:txBody>
      </p:sp>
      <p:pic>
        <p:nvPicPr>
          <p:cNvPr id="8197"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8198"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dirty="0" smtClean="0">
                <a:solidFill>
                  <a:schemeClr val="tx2"/>
                </a:solidFill>
                <a:latin typeface="+mj-lt"/>
                <a:ea typeface="+mj-ea"/>
                <a:cs typeface="+mj-cs"/>
              </a:rPr>
              <a:t>Diğer Mekanizmalar</a:t>
            </a:r>
            <a:endParaRPr lang="tr-TR" sz="4400"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lvl="1">
              <a:spcBef>
                <a:spcPct val="20000"/>
              </a:spcBef>
              <a:defRPr/>
            </a:pPr>
            <a:r>
              <a:rPr lang="tr-TR" sz="2000" kern="0" dirty="0" smtClean="0">
                <a:latin typeface="+mn-lt"/>
              </a:rPr>
              <a:t>Mevzuat Uyumlaştırmaya Destek Veren Diğer Mekanizmalar:</a:t>
            </a:r>
          </a:p>
          <a:p>
            <a:pPr lvl="1">
              <a:spcBef>
                <a:spcPct val="20000"/>
              </a:spcBef>
              <a:defRPr/>
            </a:pPr>
            <a:r>
              <a:rPr lang="tr-TR" sz="2000" b="1" kern="0" dirty="0" smtClean="0">
                <a:latin typeface="+mn-lt"/>
              </a:rPr>
              <a:t>SIGMA:</a:t>
            </a:r>
            <a:r>
              <a:rPr lang="tr-TR" sz="2000" b="1" dirty="0" smtClean="0"/>
              <a:t> </a:t>
            </a:r>
          </a:p>
          <a:p>
            <a:pPr lvl="1">
              <a:spcBef>
                <a:spcPct val="20000"/>
              </a:spcBef>
              <a:defRPr/>
            </a:pPr>
            <a:r>
              <a:rPr lang="tr-TR" sz="2000" kern="0" dirty="0">
                <a:latin typeface="+mn-lt"/>
              </a:rPr>
              <a:t>SIGMA programı teknik olarak ‘reform programlarının oluşturulması ve uygulanması, düzenleyici yönetim dâhil olmak üzere, politika oluşturma ve eşgüdüm kapasitesi, yasal çerçeve, kamu hizmetleri ve adalet, dış denetim ve mali kontrol, kamu harcamaları yönetimi, kamu alımları’ gibi alanlarda faaliyet göstermekte ve ülkelerin özellikle genel (yatay) idari kapasitelerinin geliştirilmesine destek sağlamaktadır. Türkiye bu programa 2004 yılında dâhil olmuştur</a:t>
            </a:r>
            <a:r>
              <a:rPr lang="tr-TR" sz="2000" kern="0" dirty="0" smtClean="0">
                <a:latin typeface="+mn-lt"/>
              </a:rPr>
              <a:t>.</a:t>
            </a:r>
            <a:endParaRPr lang="tr-TR" sz="2000" kern="0" dirty="0">
              <a:latin typeface="+mn-lt"/>
            </a:endParaRPr>
          </a:p>
          <a:p>
            <a:pPr lvl="1">
              <a:spcBef>
                <a:spcPct val="20000"/>
              </a:spcBef>
              <a:defRPr/>
            </a:pPr>
            <a:endParaRPr lang="tr-TR" sz="2000" b="1" kern="0" dirty="0">
              <a:latin typeface="+mn-lt"/>
            </a:endParaRPr>
          </a:p>
        </p:txBody>
      </p:sp>
      <p:pic>
        <p:nvPicPr>
          <p:cNvPr id="8201"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9219"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9220"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403DC619-29FE-4B8C-BC8B-8CCE7198E583}" type="slidenum">
              <a:rPr lang="tr-TR" sz="1200" b="1">
                <a:solidFill>
                  <a:schemeClr val="accent2"/>
                </a:solidFill>
                <a:latin typeface="Georgia" pitchFamily="18" charset="0"/>
              </a:rPr>
              <a:pPr algn="ctr"/>
              <a:t>13</a:t>
            </a:fld>
            <a:endParaRPr lang="tr-TR" sz="1200" b="1">
              <a:solidFill>
                <a:schemeClr val="accent2"/>
              </a:solidFill>
              <a:latin typeface="Georgia" pitchFamily="18" charset="0"/>
            </a:endParaRPr>
          </a:p>
        </p:txBody>
      </p:sp>
      <p:pic>
        <p:nvPicPr>
          <p:cNvPr id="9221"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9222"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dirty="0">
                <a:solidFill>
                  <a:schemeClr val="tx2"/>
                </a:solidFill>
                <a:latin typeface="+mj-lt"/>
                <a:ea typeface="+mj-ea"/>
                <a:cs typeface="+mj-cs"/>
              </a:rPr>
              <a:t>TAIEX Çalışmaları</a:t>
            </a: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defRPr/>
            </a:pPr>
            <a:r>
              <a:rPr lang="tr-TR" sz="2800" b="1" kern="0" dirty="0">
                <a:latin typeface="+mn-lt"/>
              </a:rPr>
              <a:t>TAIEX’ten Yararlanma Şekli:</a:t>
            </a:r>
          </a:p>
          <a:p>
            <a:pPr>
              <a:spcBef>
                <a:spcPct val="20000"/>
              </a:spcBef>
              <a:defRPr/>
            </a:pPr>
            <a:endParaRPr lang="tr-TR" sz="2800" b="1" kern="0" dirty="0">
              <a:latin typeface="+mn-lt"/>
            </a:endParaRPr>
          </a:p>
          <a:p>
            <a:pPr lvl="1">
              <a:spcBef>
                <a:spcPct val="20000"/>
              </a:spcBef>
              <a:buFont typeface="Wingdings" pitchFamily="2" charset="2"/>
              <a:buChar char="Ø"/>
              <a:defRPr/>
            </a:pPr>
            <a:r>
              <a:rPr lang="tr-TR" sz="2800" kern="0" dirty="0" smtClean="0">
                <a:latin typeface="+mn-lt"/>
              </a:rPr>
              <a:t>Yararlanıcı Kurumlarda </a:t>
            </a:r>
            <a:r>
              <a:rPr lang="tr-TR" sz="2800" kern="0" dirty="0">
                <a:latin typeface="+mn-lt"/>
              </a:rPr>
              <a:t>TAIEX Temas Kişileri var.</a:t>
            </a:r>
          </a:p>
          <a:p>
            <a:pPr lvl="1">
              <a:spcBef>
                <a:spcPct val="20000"/>
              </a:spcBef>
              <a:buFont typeface="Wingdings" pitchFamily="2" charset="2"/>
              <a:buChar char="Ø"/>
              <a:defRPr/>
            </a:pPr>
            <a:r>
              <a:rPr lang="tr-TR" sz="2800" kern="0" dirty="0">
                <a:latin typeface="+mn-lt"/>
              </a:rPr>
              <a:t>Başvurular veritabanı üzerinden alınıyor.</a:t>
            </a:r>
          </a:p>
          <a:p>
            <a:pPr lvl="1">
              <a:spcBef>
                <a:spcPct val="20000"/>
              </a:spcBef>
              <a:buFont typeface="Wingdings" pitchFamily="2" charset="2"/>
              <a:buChar char="Ø"/>
              <a:defRPr/>
            </a:pPr>
            <a:r>
              <a:rPr lang="tr-TR" sz="2800" kern="0" dirty="0">
                <a:latin typeface="+mn-lt"/>
              </a:rPr>
              <a:t>AB Bakanlığı’ndaki </a:t>
            </a:r>
            <a:r>
              <a:rPr lang="tr-TR" sz="2800" kern="0" dirty="0" smtClean="0">
                <a:latin typeface="+mn-lt"/>
              </a:rPr>
              <a:t>değerlendirme (5 İş günü)</a:t>
            </a:r>
            <a:endParaRPr lang="tr-TR" sz="2800" kern="0" dirty="0">
              <a:latin typeface="+mn-lt"/>
            </a:endParaRPr>
          </a:p>
          <a:p>
            <a:pPr lvl="1">
              <a:spcBef>
                <a:spcPct val="20000"/>
              </a:spcBef>
              <a:buFont typeface="Wingdings" pitchFamily="2" charset="2"/>
              <a:buChar char="Ø"/>
              <a:defRPr/>
            </a:pPr>
            <a:r>
              <a:rPr lang="tr-TR" sz="2800" kern="0" dirty="0" err="1">
                <a:latin typeface="+mn-lt"/>
              </a:rPr>
              <a:t>TAIEX’in</a:t>
            </a:r>
            <a:r>
              <a:rPr lang="tr-TR" sz="2800" kern="0" dirty="0">
                <a:latin typeface="+mn-lt"/>
              </a:rPr>
              <a:t> </a:t>
            </a:r>
            <a:r>
              <a:rPr lang="tr-TR" sz="2800" kern="0" dirty="0" smtClean="0">
                <a:latin typeface="+mn-lt"/>
              </a:rPr>
              <a:t>değerlendirmesi (1-2 ay)</a:t>
            </a:r>
            <a:endParaRPr lang="tr-TR" sz="2800" kern="0" dirty="0">
              <a:latin typeface="+mn-lt"/>
            </a:endParaRPr>
          </a:p>
          <a:p>
            <a:pPr lvl="1">
              <a:spcBef>
                <a:spcPct val="20000"/>
              </a:spcBef>
              <a:buFont typeface="Wingdings" pitchFamily="2" charset="2"/>
              <a:buChar char="Ø"/>
              <a:defRPr/>
            </a:pPr>
            <a:r>
              <a:rPr lang="tr-TR" sz="2800" kern="0" dirty="0">
                <a:latin typeface="+mn-lt"/>
              </a:rPr>
              <a:t>Gerçekleştirilme </a:t>
            </a:r>
            <a:r>
              <a:rPr lang="tr-TR" sz="2800" kern="0" dirty="0" smtClean="0">
                <a:latin typeface="+mn-lt"/>
              </a:rPr>
              <a:t>süresi (3 ay-1 yıl)</a:t>
            </a:r>
            <a:endParaRPr lang="tr-TR" sz="2800" kern="0" dirty="0">
              <a:latin typeface="+mn-lt"/>
            </a:endParaRPr>
          </a:p>
        </p:txBody>
      </p:sp>
      <p:pic>
        <p:nvPicPr>
          <p:cNvPr id="9225"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9219"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9220"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403DC619-29FE-4B8C-BC8B-8CCE7198E583}" type="slidenum">
              <a:rPr lang="tr-TR" sz="1200" b="1">
                <a:solidFill>
                  <a:schemeClr val="accent2"/>
                </a:solidFill>
                <a:latin typeface="Georgia" pitchFamily="18" charset="0"/>
              </a:rPr>
              <a:pPr algn="ctr"/>
              <a:t>14</a:t>
            </a:fld>
            <a:endParaRPr lang="tr-TR" sz="1200" b="1">
              <a:solidFill>
                <a:schemeClr val="accent2"/>
              </a:solidFill>
              <a:latin typeface="Georgia" pitchFamily="18" charset="0"/>
            </a:endParaRPr>
          </a:p>
        </p:txBody>
      </p:sp>
      <p:pic>
        <p:nvPicPr>
          <p:cNvPr id="9221"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9222"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1187624" y="0"/>
            <a:ext cx="7581726" cy="1143000"/>
          </a:xfrm>
          <a:prstGeom prst="rect">
            <a:avLst/>
          </a:prstGeom>
          <a:noFill/>
          <a:ln w="9525">
            <a:noFill/>
            <a:miter lim="800000"/>
            <a:headEnd/>
            <a:tailEnd/>
          </a:ln>
        </p:spPr>
        <p:txBody>
          <a:bodyPr anchor="ctr"/>
          <a:lstStyle/>
          <a:p>
            <a:pPr algn="ctr">
              <a:defRPr/>
            </a:pPr>
            <a:r>
              <a:rPr lang="tr-TR" sz="2400" b="1" kern="0" dirty="0" smtClean="0">
                <a:solidFill>
                  <a:schemeClr val="tx2"/>
                </a:solidFill>
                <a:latin typeface="+mj-lt"/>
                <a:ea typeface="+mj-ea"/>
                <a:cs typeface="+mj-cs"/>
              </a:rPr>
              <a:t>Başvurularda Dikkat Edilmesi Gereken Hususlar</a:t>
            </a:r>
            <a:endParaRPr lang="tr-TR" sz="2400" b="1"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buFont typeface="Wingdings" pitchFamily="2" charset="2"/>
              <a:buChar char="Ø"/>
              <a:defRPr/>
            </a:pPr>
            <a:r>
              <a:rPr lang="tr-TR" sz="2000" b="1" kern="0" dirty="0" smtClean="0">
                <a:latin typeface="+mn-lt"/>
              </a:rPr>
              <a:t>Mevzuat Bağlantısı: </a:t>
            </a:r>
            <a:r>
              <a:rPr lang="tr-TR" sz="2000" kern="0" dirty="0" smtClean="0">
                <a:latin typeface="+mn-lt"/>
              </a:rPr>
              <a:t>Yapılmak istenen Başvuru bir AB Mevzuatı ile bağlantılı olmalıdır (</a:t>
            </a:r>
            <a:r>
              <a:rPr lang="tr-TR" sz="2000" kern="0" dirty="0" err="1" smtClean="0">
                <a:latin typeface="+mn-lt"/>
              </a:rPr>
              <a:t>Celex</a:t>
            </a:r>
            <a:r>
              <a:rPr lang="tr-TR" sz="2000" kern="0" dirty="0" smtClean="0">
                <a:latin typeface="+mn-lt"/>
              </a:rPr>
              <a:t> No-Mevzuat Numarası). AB’de henüz uygulanmayan konularda teknik destek başvurusu yapılmamalıdır.</a:t>
            </a:r>
          </a:p>
          <a:p>
            <a:pPr>
              <a:spcBef>
                <a:spcPct val="20000"/>
              </a:spcBef>
              <a:defRPr/>
            </a:pPr>
            <a:endParaRPr lang="tr-TR" sz="2000" kern="0" dirty="0" smtClean="0">
              <a:latin typeface="+mn-lt"/>
            </a:endParaRPr>
          </a:p>
          <a:p>
            <a:pPr>
              <a:spcBef>
                <a:spcPct val="20000"/>
              </a:spcBef>
              <a:buFont typeface="Wingdings" pitchFamily="2" charset="2"/>
              <a:buChar char="Ø"/>
              <a:defRPr/>
            </a:pPr>
            <a:r>
              <a:rPr lang="tr-TR" sz="2000" b="1" kern="0" dirty="0" smtClean="0">
                <a:latin typeface="+mn-lt"/>
              </a:rPr>
              <a:t>Mükerrer Başvuru olmamalı: </a:t>
            </a:r>
            <a:r>
              <a:rPr lang="tr-TR" sz="2000" kern="0" dirty="0" smtClean="0">
                <a:latin typeface="+mn-lt"/>
              </a:rPr>
              <a:t>AB tarafından TAIEX ya da diğer mekanizmalarca destek sağlanmış bir konuda yeni bir başvuru yapılmamalı. Ancak bir TAIEX faaliyetini yada Eşleştirme projesini tamamlayacak konularda başvuru yapılabilir.</a:t>
            </a:r>
          </a:p>
          <a:p>
            <a:pPr>
              <a:spcBef>
                <a:spcPct val="20000"/>
              </a:spcBef>
              <a:defRPr/>
            </a:pPr>
            <a:endParaRPr lang="tr-TR" sz="2000" kern="0" dirty="0" smtClean="0">
              <a:latin typeface="+mn-lt"/>
            </a:endParaRPr>
          </a:p>
          <a:p>
            <a:pPr>
              <a:spcBef>
                <a:spcPct val="20000"/>
              </a:spcBef>
              <a:buFont typeface="Wingdings" pitchFamily="2" charset="2"/>
              <a:buChar char="Ø"/>
              <a:defRPr/>
            </a:pPr>
            <a:r>
              <a:rPr lang="tr-TR" sz="2000" b="1" kern="0" dirty="0" smtClean="0">
                <a:latin typeface="+mn-lt"/>
              </a:rPr>
              <a:t>Kurum Önceliklerine Dikkat Edilmeli: </a:t>
            </a:r>
            <a:r>
              <a:rPr lang="tr-TR" sz="2000" kern="0" dirty="0" smtClean="0">
                <a:latin typeface="+mn-lt"/>
              </a:rPr>
              <a:t>Başvuru yapan kurumun önceliklerine dikkat edilmelidir. Bu, başvurunun kabul edilme şansını artırır. Kurum öncelikleri için bkz.:Ulusal program, ilerleme raporları..</a:t>
            </a:r>
          </a:p>
          <a:p>
            <a:pPr>
              <a:spcBef>
                <a:spcPct val="20000"/>
              </a:spcBef>
              <a:buFont typeface="Wingdings" pitchFamily="2" charset="2"/>
              <a:buChar char="Ø"/>
              <a:defRPr/>
            </a:pPr>
            <a:endParaRPr lang="tr-TR" sz="2000" b="1" kern="0" dirty="0" smtClean="0">
              <a:latin typeface="+mn-lt"/>
            </a:endParaRPr>
          </a:p>
          <a:p>
            <a:pPr>
              <a:spcBef>
                <a:spcPct val="20000"/>
              </a:spcBef>
              <a:buFont typeface="Wingdings" pitchFamily="2" charset="2"/>
              <a:buChar char="Ø"/>
              <a:defRPr/>
            </a:pPr>
            <a:endParaRPr lang="tr-TR" sz="2000" kern="0" dirty="0">
              <a:latin typeface="+mn-lt"/>
            </a:endParaRPr>
          </a:p>
        </p:txBody>
      </p:sp>
      <p:pic>
        <p:nvPicPr>
          <p:cNvPr id="9225"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9219"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9220"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403DC619-29FE-4B8C-BC8B-8CCE7198E583}" type="slidenum">
              <a:rPr lang="tr-TR" sz="1200" b="1">
                <a:solidFill>
                  <a:schemeClr val="accent2"/>
                </a:solidFill>
                <a:latin typeface="Georgia" pitchFamily="18" charset="0"/>
              </a:rPr>
              <a:pPr algn="ctr"/>
              <a:t>15</a:t>
            </a:fld>
            <a:endParaRPr lang="tr-TR" sz="1200" b="1">
              <a:solidFill>
                <a:schemeClr val="accent2"/>
              </a:solidFill>
              <a:latin typeface="Georgia" pitchFamily="18" charset="0"/>
            </a:endParaRPr>
          </a:p>
        </p:txBody>
      </p:sp>
      <p:pic>
        <p:nvPicPr>
          <p:cNvPr id="9221" name="Picture 12" descr="yildizlar"/>
          <p:cNvPicPr>
            <a:picLocks noChangeAspect="1" noChangeArrowheads="1"/>
          </p:cNvPicPr>
          <p:nvPr/>
        </p:nvPicPr>
        <p:blipFill>
          <a:blip r:embed="rId3" cstate="print">
            <a:lum contrast="10000"/>
          </a:blip>
          <a:srcRect/>
          <a:stretch>
            <a:fillRect/>
          </a:stretch>
        </p:blipFill>
        <p:spPr bwMode="auto">
          <a:xfrm>
            <a:off x="2373312" y="1340768"/>
            <a:ext cx="6770688" cy="4995863"/>
          </a:xfrm>
          <a:prstGeom prst="rect">
            <a:avLst/>
          </a:prstGeom>
          <a:noFill/>
          <a:ln w="9525">
            <a:noFill/>
            <a:miter lim="800000"/>
            <a:headEnd/>
            <a:tailEnd/>
          </a:ln>
        </p:spPr>
      </p:pic>
      <p:sp>
        <p:nvSpPr>
          <p:cNvPr id="9222"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1187624" y="0"/>
            <a:ext cx="7581726" cy="1143000"/>
          </a:xfrm>
          <a:prstGeom prst="rect">
            <a:avLst/>
          </a:prstGeom>
          <a:noFill/>
          <a:ln w="9525">
            <a:noFill/>
            <a:miter lim="800000"/>
            <a:headEnd/>
            <a:tailEnd/>
          </a:ln>
        </p:spPr>
        <p:txBody>
          <a:bodyPr anchor="ctr"/>
          <a:lstStyle/>
          <a:p>
            <a:pPr algn="ctr">
              <a:defRPr/>
            </a:pPr>
            <a:r>
              <a:rPr lang="tr-TR" sz="2400" b="1" kern="0" dirty="0" smtClean="0">
                <a:solidFill>
                  <a:schemeClr val="tx2"/>
                </a:solidFill>
                <a:latin typeface="+mj-lt"/>
                <a:ea typeface="+mj-ea"/>
                <a:cs typeface="+mj-cs"/>
              </a:rPr>
              <a:t>Başvurularda Dikkat Edilmesi Gereken Hususlar</a:t>
            </a:r>
            <a:endParaRPr lang="tr-TR" sz="2400" b="1"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defRPr/>
            </a:pPr>
            <a:endParaRPr lang="tr-TR" sz="2000" kern="0" dirty="0" smtClean="0">
              <a:latin typeface="+mn-lt"/>
            </a:endParaRPr>
          </a:p>
          <a:p>
            <a:pPr>
              <a:spcBef>
                <a:spcPct val="20000"/>
              </a:spcBef>
              <a:defRPr/>
            </a:pPr>
            <a:r>
              <a:rPr lang="tr-TR" sz="2000" b="1" kern="0" dirty="0" smtClean="0">
                <a:latin typeface="+mn-lt"/>
              </a:rPr>
              <a:t>Sektörel Yaklaşım: </a:t>
            </a:r>
            <a:r>
              <a:rPr lang="tr-TR" sz="2000" kern="0" dirty="0" smtClean="0">
                <a:latin typeface="+mn-lt"/>
              </a:rPr>
              <a:t>IPA II süreci ile birlikte Komisyon, teknik yardımlarda </a:t>
            </a:r>
            <a:r>
              <a:rPr lang="tr-TR" sz="2000" kern="0" dirty="0" err="1" smtClean="0">
                <a:latin typeface="+mn-lt"/>
              </a:rPr>
              <a:t>sektörel</a:t>
            </a:r>
            <a:r>
              <a:rPr lang="tr-TR" sz="2000" kern="0" dirty="0" smtClean="0">
                <a:latin typeface="+mn-lt"/>
              </a:rPr>
              <a:t> ve bütüncül bir yaklaşım benimsenmesini istemektedir. </a:t>
            </a:r>
          </a:p>
          <a:p>
            <a:pPr>
              <a:spcBef>
                <a:spcPct val="20000"/>
              </a:spcBef>
              <a:defRPr/>
            </a:pPr>
            <a:r>
              <a:rPr lang="tr-TR" sz="2000" kern="0" dirty="0" smtClean="0">
                <a:latin typeface="+mn-lt"/>
              </a:rPr>
              <a:t>Bu yaklaşım “Belirlenmiş bir alanda birbirini tamamlayan başvurular yapılması” şeklinde </a:t>
            </a:r>
            <a:r>
              <a:rPr lang="tr-TR" sz="2000" kern="0" dirty="0">
                <a:latin typeface="+mn-lt"/>
              </a:rPr>
              <a:t>TAIEX’e </a:t>
            </a:r>
            <a:r>
              <a:rPr lang="tr-TR" sz="2000" kern="0" dirty="0" smtClean="0">
                <a:latin typeface="+mn-lt"/>
              </a:rPr>
              <a:t>uyarlanabilir. </a:t>
            </a:r>
            <a:r>
              <a:rPr lang="tr-TR" sz="2000" kern="0" dirty="0" err="1" smtClean="0">
                <a:latin typeface="+mn-lt"/>
              </a:rPr>
              <a:t>TAIEX’in</a:t>
            </a:r>
            <a:r>
              <a:rPr lang="tr-TR" sz="2000" kern="0" dirty="0" smtClean="0">
                <a:latin typeface="+mn-lt"/>
              </a:rPr>
              <a:t> üç başvuru türünde (Uzman Talebi, Çalıştay, Çalışma Ziyareti) birbirini tamamlayan başvurulardan bir paket hazırlanması sağlanacak faydayı artıracaktır.</a:t>
            </a:r>
          </a:p>
          <a:p>
            <a:pPr>
              <a:spcBef>
                <a:spcPct val="20000"/>
              </a:spcBef>
              <a:buFont typeface="Wingdings" pitchFamily="2" charset="2"/>
              <a:buChar char="Ø"/>
              <a:defRPr/>
            </a:pPr>
            <a:endParaRPr lang="tr-TR" sz="2000" kern="0" dirty="0">
              <a:latin typeface="+mn-lt"/>
            </a:endParaRPr>
          </a:p>
        </p:txBody>
      </p:sp>
      <p:pic>
        <p:nvPicPr>
          <p:cNvPr id="9225"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10243"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10244"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913D970A-2905-4B08-B228-0463511B9CA7}" type="slidenum">
              <a:rPr lang="tr-TR" sz="1200" b="1">
                <a:solidFill>
                  <a:schemeClr val="accent2"/>
                </a:solidFill>
                <a:latin typeface="Georgia" pitchFamily="18" charset="0"/>
              </a:rPr>
              <a:pPr algn="ctr"/>
              <a:t>16</a:t>
            </a:fld>
            <a:endParaRPr lang="tr-TR" sz="1200" b="1">
              <a:solidFill>
                <a:schemeClr val="accent2"/>
              </a:solidFill>
              <a:latin typeface="Georgia" pitchFamily="18" charset="0"/>
            </a:endParaRPr>
          </a:p>
        </p:txBody>
      </p:sp>
      <p:pic>
        <p:nvPicPr>
          <p:cNvPr id="10245"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10246"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endParaRPr lang="tr-TR" sz="4400"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defRPr/>
            </a:pPr>
            <a:endParaRPr lang="tr-TR" sz="2800" kern="0" dirty="0">
              <a:latin typeface="+mn-lt"/>
            </a:endParaRPr>
          </a:p>
        </p:txBody>
      </p:sp>
      <p:pic>
        <p:nvPicPr>
          <p:cNvPr id="10249"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
        <p:nvSpPr>
          <p:cNvPr id="13" name="Rectangle 2"/>
          <p:cNvSpPr txBox="1">
            <a:spLocks noRot="1" noChangeArrowheads="1"/>
          </p:cNvSpPr>
          <p:nvPr/>
        </p:nvSpPr>
        <p:spPr bwMode="auto">
          <a:xfrm>
            <a:off x="611188" y="0"/>
            <a:ext cx="8229600" cy="1143000"/>
          </a:xfrm>
          <a:prstGeom prst="rect">
            <a:avLst/>
          </a:prstGeom>
          <a:noFill/>
          <a:ln w="9525">
            <a:noFill/>
            <a:miter lim="800000"/>
            <a:headEnd/>
            <a:tailEnd/>
          </a:ln>
        </p:spPr>
        <p:txBody>
          <a:bodyPr anchor="ctr"/>
          <a:lstStyle/>
          <a:p>
            <a:pPr algn="ctr">
              <a:defRPr/>
            </a:pPr>
            <a:r>
              <a:rPr lang="tr-TR" sz="4000" kern="0" dirty="0">
                <a:solidFill>
                  <a:schemeClr val="tx2"/>
                </a:solidFill>
                <a:latin typeface="+mj-lt"/>
                <a:ea typeface="+mj-ea"/>
                <a:cs typeface="+mj-cs"/>
              </a:rPr>
              <a:t>TAIEX </a:t>
            </a:r>
            <a:r>
              <a:rPr lang="tr-TR" sz="4000" kern="0" dirty="0" smtClean="0">
                <a:solidFill>
                  <a:schemeClr val="tx2"/>
                </a:solidFill>
                <a:latin typeface="+mj-lt"/>
                <a:ea typeface="+mj-ea"/>
                <a:cs typeface="+mj-cs"/>
              </a:rPr>
              <a:t>Veritabanı</a:t>
            </a:r>
            <a:endParaRPr lang="tr-TR" sz="4000" kern="0" dirty="0">
              <a:solidFill>
                <a:schemeClr val="tx2"/>
              </a:solidFill>
              <a:latin typeface="+mj-lt"/>
              <a:ea typeface="+mj-ea"/>
              <a:cs typeface="+mj-cs"/>
            </a:endParaRPr>
          </a:p>
        </p:txBody>
      </p:sp>
      <p:pic>
        <p:nvPicPr>
          <p:cNvPr id="38914" name="Picture 2" descr="C:\Users\aalptekin\Desktop\TAIEX\taiex broşür\TAIEX Workflow_OZ.png"/>
          <p:cNvPicPr>
            <a:picLocks noChangeAspect="1" noChangeArrowheads="1"/>
          </p:cNvPicPr>
          <p:nvPr/>
        </p:nvPicPr>
        <p:blipFill>
          <a:blip r:embed="rId5" cstate="print"/>
          <a:srcRect/>
          <a:stretch>
            <a:fillRect/>
          </a:stretch>
        </p:blipFill>
        <p:spPr bwMode="auto">
          <a:xfrm>
            <a:off x="1475656" y="1628800"/>
            <a:ext cx="5715000" cy="44577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11267"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11268"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225037CC-F1B7-43A7-9501-46C889605745}" type="slidenum">
              <a:rPr lang="tr-TR" sz="1200" b="1">
                <a:solidFill>
                  <a:schemeClr val="accent2"/>
                </a:solidFill>
                <a:latin typeface="Georgia" pitchFamily="18" charset="0"/>
              </a:rPr>
              <a:pPr algn="ctr"/>
              <a:t>17</a:t>
            </a:fld>
            <a:endParaRPr lang="tr-TR" sz="1200" b="1">
              <a:solidFill>
                <a:schemeClr val="accent2"/>
              </a:solidFill>
              <a:latin typeface="Georgia" pitchFamily="18" charset="0"/>
            </a:endParaRPr>
          </a:p>
        </p:txBody>
      </p:sp>
      <p:pic>
        <p:nvPicPr>
          <p:cNvPr id="11269"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11270"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endParaRPr lang="tr-TR" sz="4400"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defRPr/>
            </a:pPr>
            <a:endParaRPr lang="tr-TR" sz="2800" kern="0" dirty="0">
              <a:latin typeface="+mn-lt"/>
            </a:endParaRPr>
          </a:p>
        </p:txBody>
      </p:sp>
      <p:sp>
        <p:nvSpPr>
          <p:cNvPr id="11273" name="9 Metin kutusu"/>
          <p:cNvSpPr txBox="1">
            <a:spLocks noChangeArrowheads="1"/>
          </p:cNvSpPr>
          <p:nvPr/>
        </p:nvSpPr>
        <p:spPr bwMode="auto">
          <a:xfrm>
            <a:off x="1979613" y="1773238"/>
            <a:ext cx="5400675" cy="831850"/>
          </a:xfrm>
          <a:prstGeom prst="rect">
            <a:avLst/>
          </a:prstGeom>
          <a:noFill/>
          <a:ln w="9525">
            <a:noFill/>
            <a:miter lim="800000"/>
            <a:headEnd/>
            <a:tailEnd/>
          </a:ln>
        </p:spPr>
        <p:txBody>
          <a:bodyPr>
            <a:spAutoFit/>
          </a:bodyPr>
          <a:lstStyle/>
          <a:p>
            <a:r>
              <a:rPr lang="tr-TR" sz="4800" b="1"/>
              <a:t>SORULAR ??</a:t>
            </a:r>
          </a:p>
        </p:txBody>
      </p:sp>
      <p:sp>
        <p:nvSpPr>
          <p:cNvPr id="11274" name="10 Metin kutusu"/>
          <p:cNvSpPr txBox="1">
            <a:spLocks noChangeArrowheads="1"/>
          </p:cNvSpPr>
          <p:nvPr/>
        </p:nvSpPr>
        <p:spPr bwMode="auto">
          <a:xfrm>
            <a:off x="1187450" y="3933825"/>
            <a:ext cx="6048375" cy="1508105"/>
          </a:xfrm>
          <a:prstGeom prst="rect">
            <a:avLst/>
          </a:prstGeom>
          <a:noFill/>
          <a:ln w="9525">
            <a:noFill/>
            <a:miter lim="800000"/>
            <a:headEnd/>
            <a:tailEnd/>
          </a:ln>
        </p:spPr>
        <p:txBody>
          <a:bodyPr>
            <a:spAutoFit/>
          </a:bodyPr>
          <a:lstStyle/>
          <a:p>
            <a:pPr algn="ctr"/>
            <a:r>
              <a:rPr lang="tr-TR" sz="2000" dirty="0" smtClean="0"/>
              <a:t>AB </a:t>
            </a:r>
            <a:r>
              <a:rPr lang="tr-TR" sz="2000" dirty="0"/>
              <a:t>Bakanlığı</a:t>
            </a:r>
          </a:p>
          <a:p>
            <a:pPr algn="ctr"/>
            <a:r>
              <a:rPr lang="tr-TR" sz="2000" dirty="0"/>
              <a:t>Eğitim ve Kurumsal Yapılanma Başkanlığı</a:t>
            </a:r>
          </a:p>
          <a:p>
            <a:pPr algn="ctr"/>
            <a:endParaRPr lang="tr-TR" sz="2000" dirty="0"/>
          </a:p>
          <a:p>
            <a:pPr algn="ctr"/>
            <a:r>
              <a:rPr lang="tr-TR" sz="3200" b="1" dirty="0" err="1">
                <a:solidFill>
                  <a:srgbClr val="FF0000"/>
                </a:solidFill>
                <a:hlinkClick r:id="rId4"/>
              </a:rPr>
              <a:t>taiex</a:t>
            </a:r>
            <a:r>
              <a:rPr lang="tr-TR" sz="3200" b="1" dirty="0">
                <a:solidFill>
                  <a:srgbClr val="FF0000"/>
                </a:solidFill>
                <a:hlinkClick r:id="rId4"/>
              </a:rPr>
              <a:t>@ab.gov.tr</a:t>
            </a:r>
            <a:r>
              <a:rPr lang="tr-TR" sz="3200" b="1" dirty="0">
                <a:solidFill>
                  <a:srgbClr val="FF0000"/>
                </a:solidFill>
              </a:rPr>
              <a:t> </a:t>
            </a:r>
          </a:p>
        </p:txBody>
      </p:sp>
      <p:pic>
        <p:nvPicPr>
          <p:cNvPr id="11275" name="Picture 11" descr="C:\Users\aalptekin\Desktop\avrupa-birligi-bakanligi-logo.jpg"/>
          <p:cNvPicPr>
            <a:picLocks noChangeAspect="1" noChangeArrowheads="1"/>
          </p:cNvPicPr>
          <p:nvPr/>
        </p:nvPicPr>
        <p:blipFill>
          <a:blip r:embed="rId5"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3075"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3076"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2DAF5D9B-CCB8-4891-AAC1-075F350F71F8}" type="slidenum">
              <a:rPr lang="tr-TR" sz="1200" b="1">
                <a:solidFill>
                  <a:schemeClr val="accent2"/>
                </a:solidFill>
                <a:latin typeface="Georgia" pitchFamily="18" charset="0"/>
              </a:rPr>
              <a:pPr algn="ctr"/>
              <a:t>2</a:t>
            </a:fld>
            <a:endParaRPr lang="tr-TR" sz="1200" b="1">
              <a:solidFill>
                <a:schemeClr val="accent2"/>
              </a:solidFill>
              <a:latin typeface="Georgia" pitchFamily="18" charset="0"/>
            </a:endParaRPr>
          </a:p>
        </p:txBody>
      </p:sp>
      <p:pic>
        <p:nvPicPr>
          <p:cNvPr id="3077"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3078"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72706" name="Rectangle 2"/>
          <p:cNvSpPr>
            <a:spLocks noChangeArrowheads="1"/>
          </p:cNvSpPr>
          <p:nvPr/>
        </p:nvSpPr>
        <p:spPr bwMode="auto">
          <a:xfrm>
            <a:off x="684213" y="0"/>
            <a:ext cx="8459787" cy="1139825"/>
          </a:xfrm>
          <a:prstGeom prst="rect">
            <a:avLst/>
          </a:prstGeom>
          <a:noFill/>
          <a:ln w="9525">
            <a:noFill/>
            <a:miter lim="800000"/>
            <a:headEnd/>
            <a:tailEnd/>
          </a:ln>
        </p:spPr>
        <p:txBody>
          <a:bodyPr anchor="ctr"/>
          <a:lstStyle/>
          <a:p>
            <a:pPr algn="ctr">
              <a:defRPr/>
            </a:pPr>
            <a:r>
              <a:rPr lang="tr-TR" sz="4800" dirty="0">
                <a:solidFill>
                  <a:schemeClr val="tx2"/>
                </a:solidFill>
                <a:effectLst>
                  <a:outerShdw blurRad="38100" dist="38100" dir="2700000" algn="tl">
                    <a:srgbClr val="C0C0C0"/>
                  </a:outerShdw>
                </a:effectLst>
              </a:rPr>
              <a:t/>
            </a:r>
            <a:br>
              <a:rPr lang="tr-TR" sz="4800" dirty="0">
                <a:solidFill>
                  <a:schemeClr val="tx2"/>
                </a:solidFill>
                <a:effectLst>
                  <a:outerShdw blurRad="38100" dist="38100" dir="2700000" algn="tl">
                    <a:srgbClr val="C0C0C0"/>
                  </a:outerShdw>
                </a:effectLst>
              </a:rPr>
            </a:br>
            <a:r>
              <a:rPr lang="tr-TR" sz="3600" b="1" dirty="0"/>
              <a:t>TAIEX Nedir?</a:t>
            </a:r>
            <a:r>
              <a:rPr lang="tr-TR" sz="3300" dirty="0">
                <a:solidFill>
                  <a:schemeClr val="tx2"/>
                </a:solidFill>
                <a:effectLst>
                  <a:outerShdw blurRad="38100" dist="38100" dir="2700000" algn="tl">
                    <a:srgbClr val="C0C0C0"/>
                  </a:outerShdw>
                </a:effectLst>
                <a:latin typeface="Verdana" pitchFamily="34" charset="0"/>
              </a:rPr>
              <a:t/>
            </a:r>
            <a:br>
              <a:rPr lang="tr-TR" sz="3300" dirty="0">
                <a:solidFill>
                  <a:schemeClr val="tx2"/>
                </a:solidFill>
                <a:effectLst>
                  <a:outerShdw blurRad="38100" dist="38100" dir="2700000" algn="tl">
                    <a:srgbClr val="C0C0C0"/>
                  </a:outerShdw>
                </a:effectLst>
                <a:latin typeface="Verdana" pitchFamily="34" charset="0"/>
              </a:rPr>
            </a:br>
            <a:endParaRPr lang="en-US" sz="3300" dirty="0">
              <a:solidFill>
                <a:schemeClr val="tx2"/>
              </a:solidFill>
              <a:effectLst>
                <a:outerShdw blurRad="38100" dist="38100" dir="2700000" algn="tl">
                  <a:srgbClr val="C0C0C0"/>
                </a:outerShdw>
              </a:effectLst>
              <a:latin typeface="Verdana" pitchFamily="34" charset="0"/>
            </a:endParaRPr>
          </a:p>
        </p:txBody>
      </p:sp>
      <p:sp>
        <p:nvSpPr>
          <p:cNvPr id="10" name="Rectangle 3"/>
          <p:cNvSpPr txBox="1">
            <a:spLocks noChangeArrowheads="1"/>
          </p:cNvSpPr>
          <p:nvPr/>
        </p:nvSpPr>
        <p:spPr bwMode="auto">
          <a:xfrm>
            <a:off x="457200" y="1600200"/>
            <a:ext cx="8229600" cy="4525963"/>
          </a:xfrm>
          <a:prstGeom prst="rect">
            <a:avLst/>
          </a:prstGeom>
          <a:noFill/>
          <a:ln w="9525">
            <a:noFill/>
            <a:miter lim="800000"/>
            <a:headEnd/>
            <a:tailEnd/>
          </a:ln>
        </p:spPr>
        <p:txBody>
          <a:bodyPr/>
          <a:lstStyle/>
          <a:p>
            <a:pPr>
              <a:spcBef>
                <a:spcPct val="20000"/>
              </a:spcBef>
              <a:buFont typeface="Wingdings" pitchFamily="2" charset="2"/>
              <a:buChar char="Ø"/>
              <a:defRPr/>
            </a:pPr>
            <a:r>
              <a:rPr lang="en-US" sz="2200" dirty="0"/>
              <a:t>TAIEX, Avrupa </a:t>
            </a:r>
            <a:r>
              <a:rPr lang="en-US" sz="2200" dirty="0" err="1"/>
              <a:t>Komisyonu</a:t>
            </a:r>
            <a:r>
              <a:rPr lang="en-US" sz="2200" dirty="0"/>
              <a:t> </a:t>
            </a:r>
            <a:r>
              <a:rPr lang="en-US" sz="2200" dirty="0" err="1"/>
              <a:t>Genişleme</a:t>
            </a:r>
            <a:r>
              <a:rPr lang="en-US" sz="2200" dirty="0"/>
              <a:t> Genel </a:t>
            </a:r>
            <a:r>
              <a:rPr lang="en-US" sz="2200" dirty="0" err="1"/>
              <a:t>Müdürlüğü’ne</a:t>
            </a:r>
            <a:r>
              <a:rPr lang="en-US" sz="2200" dirty="0"/>
              <a:t> </a:t>
            </a:r>
            <a:r>
              <a:rPr lang="en-US" sz="2200" dirty="0" err="1"/>
              <a:t>bağlı</a:t>
            </a:r>
            <a:r>
              <a:rPr lang="en-US" sz="2200" dirty="0"/>
              <a:t> </a:t>
            </a:r>
            <a:r>
              <a:rPr lang="en-US" sz="2200" dirty="0" smtClean="0"/>
              <a:t>Kurumsal </a:t>
            </a:r>
            <a:r>
              <a:rPr lang="en-US" sz="2200" dirty="0" err="1"/>
              <a:t>Yapılanma</a:t>
            </a:r>
            <a:r>
              <a:rPr lang="en-US" sz="2200" dirty="0"/>
              <a:t> </a:t>
            </a:r>
            <a:r>
              <a:rPr lang="en-US" sz="2200" dirty="0" err="1"/>
              <a:t>Birimi</a:t>
            </a:r>
            <a:r>
              <a:rPr lang="en-US" sz="2200" dirty="0"/>
              <a:t> </a:t>
            </a:r>
            <a:r>
              <a:rPr lang="en-US" sz="2200" dirty="0" err="1"/>
              <a:t>tarafından</a:t>
            </a:r>
            <a:r>
              <a:rPr lang="en-US" sz="2200" dirty="0"/>
              <a:t> </a:t>
            </a:r>
            <a:r>
              <a:rPr lang="en-US" sz="2200" dirty="0" err="1"/>
              <a:t>yönetilen</a:t>
            </a:r>
            <a:r>
              <a:rPr lang="en-US" sz="2200" dirty="0"/>
              <a:t> </a:t>
            </a:r>
            <a:r>
              <a:rPr lang="en-US" sz="2200" dirty="0" err="1"/>
              <a:t>Teknik</a:t>
            </a:r>
            <a:r>
              <a:rPr lang="en-US" sz="2200" dirty="0"/>
              <a:t> </a:t>
            </a:r>
            <a:r>
              <a:rPr lang="en-US" sz="2200" dirty="0" err="1"/>
              <a:t>Destek</a:t>
            </a:r>
            <a:r>
              <a:rPr lang="en-US" sz="2200" dirty="0"/>
              <a:t> ve Bilgi </a:t>
            </a:r>
            <a:r>
              <a:rPr lang="en-US" sz="2200" dirty="0" err="1"/>
              <a:t>Değişimi</a:t>
            </a:r>
            <a:r>
              <a:rPr lang="en-US" sz="2200" dirty="0"/>
              <a:t> (</a:t>
            </a:r>
            <a:r>
              <a:rPr lang="en-US" sz="2200" b="1" dirty="0"/>
              <a:t>T</a:t>
            </a:r>
            <a:r>
              <a:rPr lang="en-US" sz="2200" dirty="0"/>
              <a:t>echnical </a:t>
            </a:r>
            <a:r>
              <a:rPr lang="en-US" sz="2200" b="1" dirty="0"/>
              <a:t>A</a:t>
            </a:r>
            <a:r>
              <a:rPr lang="en-US" sz="2200" dirty="0"/>
              <a:t>ssistance and </a:t>
            </a:r>
            <a:r>
              <a:rPr lang="en-US" sz="2200" b="1" dirty="0"/>
              <a:t>I</a:t>
            </a:r>
            <a:r>
              <a:rPr lang="en-US" sz="2200" dirty="0"/>
              <a:t>nformation </a:t>
            </a:r>
            <a:r>
              <a:rPr lang="en-US" sz="2200" b="1" dirty="0"/>
              <a:t>E</a:t>
            </a:r>
            <a:r>
              <a:rPr lang="en-US" sz="2200" dirty="0"/>
              <a:t>xchange) </a:t>
            </a:r>
            <a:r>
              <a:rPr lang="en-US" sz="2200" dirty="0" err="1"/>
              <a:t>anlamına</a:t>
            </a:r>
            <a:r>
              <a:rPr lang="en-US" sz="2200" dirty="0"/>
              <a:t> </a:t>
            </a:r>
            <a:r>
              <a:rPr lang="en-US" sz="2200" dirty="0" err="1"/>
              <a:t>gelen</a:t>
            </a:r>
            <a:r>
              <a:rPr lang="en-US" sz="2200" dirty="0"/>
              <a:t> </a:t>
            </a:r>
            <a:r>
              <a:rPr lang="en-US" sz="2200" dirty="0" err="1"/>
              <a:t>bir</a:t>
            </a:r>
            <a:r>
              <a:rPr lang="en-US" sz="2200" dirty="0"/>
              <a:t> </a:t>
            </a:r>
            <a:r>
              <a:rPr lang="en-US" sz="2200" dirty="0" err="1"/>
              <a:t>enstrümandır</a:t>
            </a:r>
            <a:r>
              <a:rPr lang="en-US" sz="2200" dirty="0" smtClean="0"/>
              <a:t>.</a:t>
            </a:r>
            <a:endParaRPr lang="tr-TR" sz="2200" dirty="0" smtClean="0"/>
          </a:p>
          <a:p>
            <a:pPr>
              <a:spcBef>
                <a:spcPct val="20000"/>
              </a:spcBef>
              <a:buFont typeface="Wingdings" pitchFamily="2" charset="2"/>
              <a:buChar char="Ø"/>
              <a:defRPr/>
            </a:pPr>
            <a:endParaRPr lang="tr-TR" sz="2200" kern="0" dirty="0">
              <a:latin typeface="+mn-lt"/>
            </a:endParaRPr>
          </a:p>
          <a:p>
            <a:pPr>
              <a:spcBef>
                <a:spcPct val="20000"/>
              </a:spcBef>
              <a:buFont typeface="Wingdings" pitchFamily="2" charset="2"/>
              <a:buChar char="Ø"/>
              <a:defRPr/>
            </a:pPr>
            <a:r>
              <a:rPr lang="tr-TR" sz="2200" dirty="0" smtClean="0"/>
              <a:t>TAIEX </a:t>
            </a:r>
            <a:r>
              <a:rPr lang="en-US" sz="2200" dirty="0" err="1" smtClean="0"/>
              <a:t>işbirliği</a:t>
            </a:r>
            <a:r>
              <a:rPr lang="en-US" sz="2200" dirty="0" smtClean="0"/>
              <a:t> </a:t>
            </a:r>
            <a:r>
              <a:rPr lang="en-US" sz="2200" dirty="0" err="1"/>
              <a:t>içinde</a:t>
            </a:r>
            <a:r>
              <a:rPr lang="en-US" sz="2200" dirty="0"/>
              <a:t> </a:t>
            </a:r>
            <a:r>
              <a:rPr lang="en-US" sz="2200" dirty="0" err="1"/>
              <a:t>olduğu</a:t>
            </a:r>
            <a:r>
              <a:rPr lang="en-US" sz="2200" dirty="0"/>
              <a:t> </a:t>
            </a:r>
            <a:r>
              <a:rPr lang="en-US" sz="2200" dirty="0" err="1"/>
              <a:t>ülkelere</a:t>
            </a:r>
            <a:r>
              <a:rPr lang="en-US" sz="2200" dirty="0"/>
              <a:t>, </a:t>
            </a:r>
            <a:r>
              <a:rPr lang="en-US" sz="2200" dirty="0" err="1"/>
              <a:t>mevzuatlarını</a:t>
            </a:r>
            <a:r>
              <a:rPr lang="en-US" sz="2200" dirty="0"/>
              <a:t> AB </a:t>
            </a:r>
            <a:r>
              <a:rPr lang="en-US" sz="2200" dirty="0" err="1"/>
              <a:t>mevzuatı</a:t>
            </a:r>
            <a:r>
              <a:rPr lang="en-US" sz="2200" dirty="0"/>
              <a:t> </a:t>
            </a:r>
            <a:r>
              <a:rPr lang="en-US" sz="2200" dirty="0" err="1"/>
              <a:t>ile</a:t>
            </a:r>
            <a:r>
              <a:rPr lang="en-US" sz="2200" dirty="0"/>
              <a:t> </a:t>
            </a:r>
            <a:r>
              <a:rPr lang="en-US" sz="2200" dirty="0" err="1"/>
              <a:t>uyumlaştırma</a:t>
            </a:r>
            <a:r>
              <a:rPr lang="en-US" sz="2200" dirty="0"/>
              <a:t> ve </a:t>
            </a:r>
            <a:r>
              <a:rPr lang="en-US" sz="2200" dirty="0" err="1"/>
              <a:t>uygulama</a:t>
            </a:r>
            <a:r>
              <a:rPr lang="en-US" sz="2200" dirty="0"/>
              <a:t> </a:t>
            </a:r>
            <a:r>
              <a:rPr lang="en-US" sz="2200" dirty="0" err="1"/>
              <a:t>konularında</a:t>
            </a:r>
            <a:r>
              <a:rPr lang="en-US" sz="2200" dirty="0"/>
              <a:t> </a:t>
            </a:r>
            <a:r>
              <a:rPr lang="en-US" sz="2200" dirty="0" err="1"/>
              <a:t>teknik</a:t>
            </a:r>
            <a:r>
              <a:rPr lang="en-US" sz="2200" dirty="0"/>
              <a:t> </a:t>
            </a:r>
            <a:r>
              <a:rPr lang="en-US" sz="2200" dirty="0" err="1"/>
              <a:t>destek</a:t>
            </a:r>
            <a:r>
              <a:rPr lang="en-US" sz="2200" dirty="0"/>
              <a:t> </a:t>
            </a:r>
            <a:r>
              <a:rPr lang="en-US" sz="2200" dirty="0" err="1"/>
              <a:t>sağlar</a:t>
            </a:r>
            <a:r>
              <a:rPr lang="en-US" sz="2200" dirty="0" smtClean="0"/>
              <a:t>.</a:t>
            </a:r>
            <a:endParaRPr lang="tr-TR" sz="2200" dirty="0" smtClean="0"/>
          </a:p>
          <a:p>
            <a:pPr>
              <a:spcBef>
                <a:spcPct val="20000"/>
              </a:spcBef>
              <a:buFont typeface="Wingdings" pitchFamily="2" charset="2"/>
              <a:buChar char="Ø"/>
              <a:defRPr/>
            </a:pPr>
            <a:endParaRPr lang="tr-TR" sz="2200" dirty="0" smtClean="0"/>
          </a:p>
          <a:p>
            <a:pPr>
              <a:spcBef>
                <a:spcPct val="20000"/>
              </a:spcBef>
              <a:buFont typeface="Wingdings" pitchFamily="2" charset="2"/>
              <a:buChar char="Ø"/>
              <a:defRPr/>
            </a:pPr>
            <a:r>
              <a:rPr lang="tr-TR" sz="2200" kern="0" dirty="0">
                <a:latin typeface="+mn-lt"/>
              </a:rPr>
              <a:t> </a:t>
            </a:r>
            <a:r>
              <a:rPr lang="tr-TR" sz="2200" kern="0" dirty="0" smtClean="0">
                <a:latin typeface="+mn-lt"/>
              </a:rPr>
              <a:t>‘Mevzuat uyumlaştırma ve uygulama’ kamu sektörünün sorumluluğu olduğundan, TAIEX Mekanizmasından kamu çalışanları faydalanabilir.</a:t>
            </a:r>
            <a:endParaRPr lang="tr-TR" sz="2200" kern="0" dirty="0">
              <a:latin typeface="+mn-lt"/>
            </a:endParaRPr>
          </a:p>
        </p:txBody>
      </p:sp>
      <p:pic>
        <p:nvPicPr>
          <p:cNvPr id="3081"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sp>
        <p:nvSpPr>
          <p:cNvPr id="3076"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2DAF5D9B-CCB8-4891-AAC1-075F350F71F8}" type="slidenum">
              <a:rPr lang="tr-TR" sz="1200" b="1">
                <a:solidFill>
                  <a:schemeClr val="accent2"/>
                </a:solidFill>
                <a:latin typeface="Georgia" pitchFamily="18" charset="0"/>
              </a:rPr>
              <a:pPr algn="ctr"/>
              <a:t>3</a:t>
            </a:fld>
            <a:endParaRPr lang="tr-TR" sz="1200" b="1">
              <a:solidFill>
                <a:schemeClr val="accent2"/>
              </a:solidFill>
              <a:latin typeface="Georgia" pitchFamily="18" charset="0"/>
            </a:endParaRPr>
          </a:p>
        </p:txBody>
      </p:sp>
      <p:sp>
        <p:nvSpPr>
          <p:cNvPr id="72706" name="Rectangle 2"/>
          <p:cNvSpPr>
            <a:spLocks noChangeArrowheads="1"/>
          </p:cNvSpPr>
          <p:nvPr/>
        </p:nvSpPr>
        <p:spPr bwMode="auto">
          <a:xfrm>
            <a:off x="684213" y="1"/>
            <a:ext cx="8459787" cy="764703"/>
          </a:xfrm>
          <a:prstGeom prst="rect">
            <a:avLst/>
          </a:prstGeom>
          <a:noFill/>
          <a:ln w="9525">
            <a:noFill/>
            <a:miter lim="800000"/>
            <a:headEnd/>
            <a:tailEnd/>
          </a:ln>
        </p:spPr>
        <p:txBody>
          <a:bodyPr anchor="ctr"/>
          <a:lstStyle/>
          <a:p>
            <a:pPr algn="ctr">
              <a:defRPr/>
            </a:pPr>
            <a:endParaRPr lang="tr-TR" sz="4800" dirty="0">
              <a:solidFill>
                <a:schemeClr val="tx2"/>
              </a:solidFill>
              <a:effectLst>
                <a:outerShdw blurRad="38100" dist="38100" dir="2700000" algn="tl">
                  <a:srgbClr val="C0C0C0"/>
                </a:outerShdw>
              </a:effectLst>
            </a:endParaRPr>
          </a:p>
          <a:p>
            <a:pPr algn="ctr">
              <a:defRPr/>
            </a:pPr>
            <a:r>
              <a:rPr lang="tr-TR" sz="3200" b="1" dirty="0" smtClean="0"/>
              <a:t>Faydalanıcı Ülkeler</a:t>
            </a:r>
            <a:r>
              <a:rPr lang="tr-TR" sz="3300" dirty="0">
                <a:solidFill>
                  <a:schemeClr val="tx2"/>
                </a:solidFill>
                <a:effectLst>
                  <a:outerShdw blurRad="38100" dist="38100" dir="2700000" algn="tl">
                    <a:srgbClr val="C0C0C0"/>
                  </a:outerShdw>
                </a:effectLst>
                <a:latin typeface="Verdana" pitchFamily="34" charset="0"/>
              </a:rPr>
              <a:t/>
            </a:r>
            <a:br>
              <a:rPr lang="tr-TR" sz="3300" dirty="0">
                <a:solidFill>
                  <a:schemeClr val="tx2"/>
                </a:solidFill>
                <a:effectLst>
                  <a:outerShdw blurRad="38100" dist="38100" dir="2700000" algn="tl">
                    <a:srgbClr val="C0C0C0"/>
                  </a:outerShdw>
                </a:effectLst>
                <a:latin typeface="Verdana" pitchFamily="34" charset="0"/>
              </a:rPr>
            </a:br>
            <a:endParaRPr lang="en-US" sz="3300" dirty="0">
              <a:solidFill>
                <a:schemeClr val="tx2"/>
              </a:solidFill>
              <a:effectLst>
                <a:outerShdw blurRad="38100" dist="38100" dir="2700000" algn="tl">
                  <a:srgbClr val="C0C0C0"/>
                </a:outerShdw>
              </a:effectLst>
              <a:latin typeface="Verdana" pitchFamily="34" charset="0"/>
            </a:endParaRPr>
          </a:p>
        </p:txBody>
      </p:sp>
      <p:sp>
        <p:nvSpPr>
          <p:cNvPr id="10" name="Rectangle 3"/>
          <p:cNvSpPr txBox="1">
            <a:spLocks noChangeArrowheads="1"/>
          </p:cNvSpPr>
          <p:nvPr/>
        </p:nvSpPr>
        <p:spPr bwMode="auto">
          <a:xfrm>
            <a:off x="107504" y="2564904"/>
            <a:ext cx="1800200" cy="4137323"/>
          </a:xfrm>
          <a:prstGeom prst="rect">
            <a:avLst/>
          </a:prstGeom>
          <a:noFill/>
          <a:ln w="9525">
            <a:noFill/>
            <a:miter lim="800000"/>
            <a:headEnd/>
            <a:tailEnd/>
          </a:ln>
        </p:spPr>
        <p:txBody>
          <a:bodyPr/>
          <a:lstStyle/>
          <a:p>
            <a:pPr>
              <a:spcBef>
                <a:spcPct val="20000"/>
              </a:spcBef>
              <a:defRPr/>
            </a:pPr>
            <a:r>
              <a:rPr lang="tr-TR" sz="1600" kern="0" dirty="0" smtClean="0">
                <a:latin typeface="+mn-lt"/>
              </a:rPr>
              <a:t>TAIEX’ten AB’ye aday ülkeler, potansiyel aday ülkeler, Avrupa Komşuluk Politikası ülkeleri ile Rusya ve KKTC yararlanmaktadır.</a:t>
            </a:r>
          </a:p>
          <a:p>
            <a:pPr>
              <a:spcBef>
                <a:spcPct val="20000"/>
              </a:spcBef>
              <a:buFont typeface="Wingdings" pitchFamily="2" charset="2"/>
              <a:buChar char="Ø"/>
              <a:defRPr/>
            </a:pPr>
            <a:endParaRPr lang="tr-TR" sz="1600" kern="0" dirty="0" smtClean="0">
              <a:latin typeface="+mn-lt"/>
            </a:endParaRPr>
          </a:p>
        </p:txBody>
      </p:sp>
      <p:pic>
        <p:nvPicPr>
          <p:cNvPr id="3081" name="Picture 11" descr="C:\Users\aalptekin\Desktop\avrupa-birligi-bakanligi-logo.jpg"/>
          <p:cNvPicPr>
            <a:picLocks noChangeAspect="1" noChangeArrowheads="1"/>
          </p:cNvPicPr>
          <p:nvPr/>
        </p:nvPicPr>
        <p:blipFill>
          <a:blip r:embed="rId3" cstate="print"/>
          <a:srcRect/>
          <a:stretch>
            <a:fillRect/>
          </a:stretch>
        </p:blipFill>
        <p:spPr bwMode="auto">
          <a:xfrm>
            <a:off x="0" y="0"/>
            <a:ext cx="1258888" cy="1112838"/>
          </a:xfrm>
          <a:prstGeom prst="rect">
            <a:avLst/>
          </a:prstGeom>
          <a:noFill/>
          <a:ln w="9525">
            <a:noFill/>
            <a:miter lim="800000"/>
            <a:headEnd/>
            <a:tailEnd/>
          </a:ln>
        </p:spPr>
      </p:pic>
      <p:pic>
        <p:nvPicPr>
          <p:cNvPr id="23554" name="Picture 2" descr="C:\Users\aalptekin\Desktop\TAIEX\yararlanıcı ülkeler.bmp"/>
          <p:cNvPicPr>
            <a:picLocks noChangeAspect="1" noChangeArrowheads="1"/>
          </p:cNvPicPr>
          <p:nvPr/>
        </p:nvPicPr>
        <p:blipFill>
          <a:blip r:embed="rId4" cstate="print"/>
          <a:srcRect/>
          <a:stretch>
            <a:fillRect/>
          </a:stretch>
        </p:blipFill>
        <p:spPr bwMode="auto">
          <a:xfrm>
            <a:off x="1771650" y="764704"/>
            <a:ext cx="7372350" cy="5534025"/>
          </a:xfrm>
          <a:prstGeom prst="rect">
            <a:avLst/>
          </a:prstGeom>
          <a:noFill/>
          <a:ln>
            <a:solidFill>
              <a:srgbClr val="0070C0"/>
            </a:solid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4099"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4100"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E09E2EB7-3B78-4E61-A228-CE4724218952}" type="slidenum">
              <a:rPr lang="tr-TR" sz="1200" b="1">
                <a:solidFill>
                  <a:schemeClr val="accent2"/>
                </a:solidFill>
                <a:latin typeface="Georgia" pitchFamily="18" charset="0"/>
              </a:rPr>
              <a:pPr algn="ctr"/>
              <a:t>4</a:t>
            </a:fld>
            <a:endParaRPr lang="tr-TR" sz="1200" b="1">
              <a:solidFill>
                <a:schemeClr val="accent2"/>
              </a:solidFill>
              <a:latin typeface="Georgia" pitchFamily="18" charset="0"/>
            </a:endParaRPr>
          </a:p>
        </p:txBody>
      </p:sp>
      <p:pic>
        <p:nvPicPr>
          <p:cNvPr id="4101"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72706" name="Rectangle 2"/>
          <p:cNvSpPr>
            <a:spLocks noChangeArrowheads="1"/>
          </p:cNvSpPr>
          <p:nvPr/>
        </p:nvSpPr>
        <p:spPr bwMode="auto">
          <a:xfrm>
            <a:off x="684213" y="0"/>
            <a:ext cx="8459787" cy="1139825"/>
          </a:xfrm>
          <a:prstGeom prst="rect">
            <a:avLst/>
          </a:prstGeom>
          <a:noFill/>
          <a:ln w="9525">
            <a:noFill/>
            <a:miter lim="800000"/>
            <a:headEnd/>
            <a:tailEnd/>
          </a:ln>
        </p:spPr>
        <p:txBody>
          <a:bodyPr anchor="ctr"/>
          <a:lstStyle/>
          <a:p>
            <a:pPr algn="ctr">
              <a:defRPr/>
            </a:pPr>
            <a:r>
              <a:rPr lang="tr-TR" sz="4800" dirty="0">
                <a:solidFill>
                  <a:schemeClr val="tx2"/>
                </a:solidFill>
                <a:effectLst>
                  <a:outerShdw blurRad="38100" dist="38100" dir="2700000" algn="tl">
                    <a:srgbClr val="C0C0C0"/>
                  </a:outerShdw>
                </a:effectLst>
              </a:rPr>
              <a:t/>
            </a:r>
            <a:br>
              <a:rPr lang="tr-TR" sz="4800" dirty="0">
                <a:solidFill>
                  <a:schemeClr val="tx2"/>
                </a:solidFill>
                <a:effectLst>
                  <a:outerShdw blurRad="38100" dist="38100" dir="2700000" algn="tl">
                    <a:srgbClr val="C0C0C0"/>
                  </a:outerShdw>
                </a:effectLst>
              </a:rPr>
            </a:br>
            <a:r>
              <a:rPr lang="tr-TR" sz="3600" b="1" dirty="0"/>
              <a:t>TAIEX Nedir?</a:t>
            </a:r>
            <a:r>
              <a:rPr lang="tr-TR" sz="3300" dirty="0">
                <a:solidFill>
                  <a:schemeClr val="tx2"/>
                </a:solidFill>
                <a:effectLst>
                  <a:outerShdw blurRad="38100" dist="38100" dir="2700000" algn="tl">
                    <a:srgbClr val="C0C0C0"/>
                  </a:outerShdw>
                </a:effectLst>
                <a:latin typeface="Verdana" pitchFamily="34" charset="0"/>
              </a:rPr>
              <a:t/>
            </a:r>
            <a:br>
              <a:rPr lang="tr-TR" sz="3300" dirty="0">
                <a:solidFill>
                  <a:schemeClr val="tx2"/>
                </a:solidFill>
                <a:effectLst>
                  <a:outerShdw blurRad="38100" dist="38100" dir="2700000" algn="tl">
                    <a:srgbClr val="C0C0C0"/>
                  </a:outerShdw>
                </a:effectLst>
                <a:latin typeface="Verdana" pitchFamily="34" charset="0"/>
              </a:rPr>
            </a:br>
            <a:endParaRPr lang="en-US" sz="3300" dirty="0">
              <a:solidFill>
                <a:schemeClr val="tx2"/>
              </a:solidFill>
              <a:effectLst>
                <a:outerShdw blurRad="38100" dist="38100" dir="2700000" algn="tl">
                  <a:srgbClr val="C0C0C0"/>
                </a:outerShdw>
              </a:effectLst>
              <a:latin typeface="Verdana" pitchFamily="34" charset="0"/>
            </a:endParaRPr>
          </a:p>
        </p:txBody>
      </p:sp>
      <p:sp>
        <p:nvSpPr>
          <p:cNvPr id="12" name="2 İçerik Yer Tutucusu"/>
          <p:cNvSpPr txBox="1">
            <a:spLocks/>
          </p:cNvSpPr>
          <p:nvPr/>
        </p:nvSpPr>
        <p:spPr bwMode="auto">
          <a:xfrm>
            <a:off x="457200" y="1600200"/>
            <a:ext cx="8229600" cy="4525963"/>
          </a:xfrm>
          <a:prstGeom prst="rect">
            <a:avLst/>
          </a:prstGeom>
          <a:noFill/>
          <a:ln w="9525">
            <a:noFill/>
            <a:miter lim="800000"/>
            <a:headEnd/>
            <a:tailEnd/>
          </a:ln>
        </p:spPr>
        <p:txBody>
          <a:bodyPr/>
          <a:lstStyle/>
          <a:p>
            <a:pPr lvl="0"/>
            <a:r>
              <a:rPr lang="tr-TR" sz="2000" dirty="0" smtClean="0"/>
              <a:t>TAIEX temel olarak:</a:t>
            </a:r>
          </a:p>
          <a:p>
            <a:pPr lvl="0"/>
            <a:endParaRPr lang="tr-TR" sz="2000" dirty="0" smtClean="0"/>
          </a:p>
          <a:p>
            <a:pPr lvl="0">
              <a:buFont typeface="Wingdings" pitchFamily="2" charset="2"/>
              <a:buChar char="Ø"/>
            </a:pPr>
            <a:r>
              <a:rPr lang="en-US" sz="2000" dirty="0" err="1" smtClean="0"/>
              <a:t>Faydalanıcı</a:t>
            </a:r>
            <a:r>
              <a:rPr lang="en-US" sz="2000" dirty="0" smtClean="0"/>
              <a:t> </a:t>
            </a:r>
            <a:r>
              <a:rPr lang="en-US" sz="2000" dirty="0" err="1"/>
              <a:t>ülkelerin</a:t>
            </a:r>
            <a:r>
              <a:rPr lang="en-US" sz="2000" dirty="0"/>
              <a:t> </a:t>
            </a:r>
            <a:r>
              <a:rPr lang="en-US" sz="2000" dirty="0" err="1"/>
              <a:t>ulusal</a:t>
            </a:r>
            <a:r>
              <a:rPr lang="en-US" sz="2000" dirty="0"/>
              <a:t> </a:t>
            </a:r>
            <a:r>
              <a:rPr lang="en-US" sz="2000" dirty="0" err="1"/>
              <a:t>mevzuatlarının</a:t>
            </a:r>
            <a:r>
              <a:rPr lang="en-US" sz="2000" dirty="0"/>
              <a:t> AB </a:t>
            </a:r>
            <a:r>
              <a:rPr lang="en-US" sz="2000" dirty="0" err="1"/>
              <a:t>mevzuatına</a:t>
            </a:r>
            <a:r>
              <a:rPr lang="en-US" sz="2000" dirty="0"/>
              <a:t> </a:t>
            </a:r>
            <a:r>
              <a:rPr lang="en-US" sz="2000" dirty="0" err="1"/>
              <a:t>uyumlu</a:t>
            </a:r>
            <a:r>
              <a:rPr lang="en-US" sz="2000" dirty="0"/>
              <a:t> hale </a:t>
            </a:r>
            <a:r>
              <a:rPr lang="en-US" sz="2000" dirty="0" err="1"/>
              <a:t>getirilmesi</a:t>
            </a:r>
            <a:r>
              <a:rPr lang="en-US" sz="2000" dirty="0"/>
              <a:t> ve </a:t>
            </a:r>
            <a:r>
              <a:rPr lang="en-US" sz="2000" dirty="0" err="1"/>
              <a:t>uygulanması</a:t>
            </a:r>
            <a:r>
              <a:rPr lang="en-US" sz="2000" dirty="0"/>
              <a:t> ve </a:t>
            </a:r>
            <a:r>
              <a:rPr lang="en-US" sz="2000" dirty="0" err="1"/>
              <a:t>yürütülmesi</a:t>
            </a:r>
            <a:r>
              <a:rPr lang="en-US" sz="2000" dirty="0"/>
              <a:t> </a:t>
            </a:r>
            <a:r>
              <a:rPr lang="en-US" sz="2000" dirty="0" err="1"/>
              <a:t>aşamalarında</a:t>
            </a:r>
            <a:r>
              <a:rPr lang="en-US" sz="2000" dirty="0"/>
              <a:t> </a:t>
            </a:r>
            <a:r>
              <a:rPr lang="en-US" sz="2000" dirty="0" err="1"/>
              <a:t>kısa</a:t>
            </a:r>
            <a:r>
              <a:rPr lang="en-US" sz="2000" dirty="0"/>
              <a:t> </a:t>
            </a:r>
            <a:r>
              <a:rPr lang="en-US" sz="2000" dirty="0" err="1"/>
              <a:t>süreli</a:t>
            </a:r>
            <a:r>
              <a:rPr lang="en-US" sz="2000" dirty="0"/>
              <a:t> </a:t>
            </a:r>
            <a:r>
              <a:rPr lang="en-US" sz="2000" dirty="0" err="1"/>
              <a:t>teknik</a:t>
            </a:r>
            <a:r>
              <a:rPr lang="en-US" sz="2000" dirty="0"/>
              <a:t> </a:t>
            </a:r>
            <a:r>
              <a:rPr lang="en-US" sz="2000" dirty="0" err="1"/>
              <a:t>destek</a:t>
            </a:r>
            <a:r>
              <a:rPr lang="en-US" sz="2000" dirty="0"/>
              <a:t> </a:t>
            </a:r>
            <a:r>
              <a:rPr lang="en-US" sz="2000" dirty="0" err="1" smtClean="0"/>
              <a:t>sağla</a:t>
            </a:r>
            <a:r>
              <a:rPr lang="tr-TR" sz="2000" dirty="0" smtClean="0"/>
              <a:t>r</a:t>
            </a:r>
            <a:r>
              <a:rPr lang="en-US" sz="2000" dirty="0" smtClean="0"/>
              <a:t> </a:t>
            </a:r>
            <a:r>
              <a:rPr lang="en-US" sz="2000" dirty="0"/>
              <a:t>ve </a:t>
            </a:r>
            <a:r>
              <a:rPr lang="en-US" sz="2000" dirty="0" err="1"/>
              <a:t>tavsiyeler</a:t>
            </a:r>
            <a:r>
              <a:rPr lang="en-US" sz="2000" dirty="0"/>
              <a:t> </a:t>
            </a:r>
            <a:r>
              <a:rPr lang="en-US" sz="2000" dirty="0" smtClean="0"/>
              <a:t>sun</a:t>
            </a:r>
            <a:r>
              <a:rPr lang="tr-TR" sz="2000" dirty="0" smtClean="0"/>
              <a:t>ar.</a:t>
            </a:r>
          </a:p>
          <a:p>
            <a:pPr lvl="0"/>
            <a:endParaRPr lang="tr-TR" sz="2000" dirty="0"/>
          </a:p>
          <a:p>
            <a:pPr lvl="0">
              <a:buFont typeface="Wingdings" pitchFamily="2" charset="2"/>
              <a:buChar char="Ø"/>
            </a:pPr>
            <a:r>
              <a:rPr lang="en-US" sz="2000" dirty="0" err="1"/>
              <a:t>Genişleme</a:t>
            </a:r>
            <a:r>
              <a:rPr lang="en-US" sz="2000" dirty="0"/>
              <a:t> </a:t>
            </a:r>
            <a:r>
              <a:rPr lang="en-US" sz="2000" dirty="0" err="1"/>
              <a:t>sürecinde</a:t>
            </a:r>
            <a:r>
              <a:rPr lang="en-US" sz="2000" dirty="0"/>
              <a:t> </a:t>
            </a:r>
            <a:r>
              <a:rPr lang="en-US" sz="2000" dirty="0" err="1"/>
              <a:t>kazandığı</a:t>
            </a:r>
            <a:r>
              <a:rPr lang="en-US" sz="2000" dirty="0"/>
              <a:t> </a:t>
            </a:r>
            <a:r>
              <a:rPr lang="en-US" sz="2000" dirty="0" err="1"/>
              <a:t>deneyimleri</a:t>
            </a:r>
            <a:r>
              <a:rPr lang="en-US" sz="2000" dirty="0"/>
              <a:t> </a:t>
            </a:r>
            <a:r>
              <a:rPr lang="en-US" sz="2000" dirty="0" err="1"/>
              <a:t>paylaşma</a:t>
            </a:r>
            <a:r>
              <a:rPr lang="en-US" sz="2000" dirty="0"/>
              <a:t>, </a:t>
            </a:r>
            <a:r>
              <a:rPr lang="en-US" sz="2000" dirty="0" err="1"/>
              <a:t>ekonomik</a:t>
            </a:r>
            <a:r>
              <a:rPr lang="en-US" sz="2000" dirty="0"/>
              <a:t> </a:t>
            </a:r>
            <a:r>
              <a:rPr lang="en-US" sz="2000" dirty="0" err="1"/>
              <a:t>entegrasyonu</a:t>
            </a:r>
            <a:r>
              <a:rPr lang="en-US" sz="2000" dirty="0"/>
              <a:t> ve </a:t>
            </a:r>
            <a:r>
              <a:rPr lang="en-US" sz="2000" dirty="0" err="1"/>
              <a:t>siyasi</a:t>
            </a:r>
            <a:r>
              <a:rPr lang="en-US" sz="2000" dirty="0"/>
              <a:t> </a:t>
            </a:r>
            <a:r>
              <a:rPr lang="en-US" sz="2000" dirty="0" err="1"/>
              <a:t>işbirliğini</a:t>
            </a:r>
            <a:r>
              <a:rPr lang="en-US" sz="2000" dirty="0"/>
              <a:t> </a:t>
            </a:r>
            <a:r>
              <a:rPr lang="en-US" sz="2000" dirty="0" err="1"/>
              <a:t>artırma</a:t>
            </a:r>
            <a:r>
              <a:rPr lang="en-US" sz="2000" dirty="0"/>
              <a:t> </a:t>
            </a:r>
            <a:r>
              <a:rPr lang="en-US" sz="2000" dirty="0" err="1"/>
              <a:t>yoluyla</a:t>
            </a:r>
            <a:r>
              <a:rPr lang="en-US" sz="2000" dirty="0"/>
              <a:t> Avrupa </a:t>
            </a:r>
            <a:r>
              <a:rPr lang="en-US" sz="2000" dirty="0" err="1"/>
              <a:t>Komşuluk</a:t>
            </a:r>
            <a:r>
              <a:rPr lang="en-US" sz="2000" dirty="0"/>
              <a:t> </a:t>
            </a:r>
            <a:r>
              <a:rPr lang="en-US" sz="2000" dirty="0" err="1"/>
              <a:t>Politikası</a:t>
            </a:r>
            <a:r>
              <a:rPr lang="en-US" sz="2000" dirty="0"/>
              <a:t> </a:t>
            </a:r>
            <a:r>
              <a:rPr lang="en-US" sz="2000" dirty="0" err="1"/>
              <a:t>kapsamındaki</a:t>
            </a:r>
            <a:r>
              <a:rPr lang="en-US" sz="2000" dirty="0"/>
              <a:t> </a:t>
            </a:r>
            <a:r>
              <a:rPr lang="en-US" sz="2000" dirty="0" err="1"/>
              <a:t>ülkeleri</a:t>
            </a:r>
            <a:r>
              <a:rPr lang="en-US" sz="2000" dirty="0"/>
              <a:t> </a:t>
            </a:r>
            <a:r>
              <a:rPr lang="en-US" sz="2000" dirty="0" err="1"/>
              <a:t>AB’ye</a:t>
            </a:r>
            <a:r>
              <a:rPr lang="en-US" sz="2000" dirty="0"/>
              <a:t> </a:t>
            </a:r>
            <a:r>
              <a:rPr lang="en-US" sz="2000" dirty="0" err="1" smtClean="0"/>
              <a:t>yakınlaştır</a:t>
            </a:r>
            <a:r>
              <a:rPr lang="tr-TR" sz="2000" dirty="0" err="1" smtClean="0"/>
              <a:t>mayı</a:t>
            </a:r>
            <a:r>
              <a:rPr lang="tr-TR" sz="2000" dirty="0" smtClean="0"/>
              <a:t> amaçlar.</a:t>
            </a:r>
          </a:p>
          <a:p>
            <a:pPr lvl="0"/>
            <a:endParaRPr lang="tr-TR" sz="2000" dirty="0"/>
          </a:p>
          <a:p>
            <a:pPr lvl="0">
              <a:buFont typeface="Wingdings" pitchFamily="2" charset="2"/>
              <a:buChar char="Ø"/>
            </a:pPr>
            <a:r>
              <a:rPr lang="en-US" sz="2000" dirty="0" err="1"/>
              <a:t>Faydalanıcı</a:t>
            </a:r>
            <a:r>
              <a:rPr lang="en-US" sz="2000" dirty="0"/>
              <a:t> </a:t>
            </a:r>
            <a:r>
              <a:rPr lang="en-US" sz="2000" dirty="0" err="1"/>
              <a:t>ülkelerdeki</a:t>
            </a:r>
            <a:r>
              <a:rPr lang="en-US" sz="2000" dirty="0"/>
              <a:t> </a:t>
            </a:r>
            <a:r>
              <a:rPr lang="en-US" sz="2000" dirty="0" err="1"/>
              <a:t>paydaşlara</a:t>
            </a:r>
            <a:r>
              <a:rPr lang="en-US" sz="2000" dirty="0"/>
              <a:t> ve </a:t>
            </a:r>
            <a:r>
              <a:rPr lang="en-US" sz="2000" dirty="0" err="1"/>
              <a:t>ortaklara</a:t>
            </a:r>
            <a:r>
              <a:rPr lang="en-US" sz="2000" dirty="0"/>
              <a:t> </a:t>
            </a:r>
            <a:r>
              <a:rPr lang="en-US" sz="2000" dirty="0" err="1"/>
              <a:t>teknik</a:t>
            </a:r>
            <a:r>
              <a:rPr lang="en-US" sz="2000" dirty="0"/>
              <a:t> </a:t>
            </a:r>
            <a:r>
              <a:rPr lang="en-US" sz="2000" dirty="0" err="1"/>
              <a:t>eğitim</a:t>
            </a:r>
            <a:r>
              <a:rPr lang="en-US" sz="2000" dirty="0"/>
              <a:t> ve </a:t>
            </a:r>
            <a:r>
              <a:rPr lang="en-US" sz="2000" dirty="0" err="1"/>
              <a:t>örnek</a:t>
            </a:r>
            <a:r>
              <a:rPr lang="en-US" sz="2000" dirty="0"/>
              <a:t> </a:t>
            </a:r>
            <a:r>
              <a:rPr lang="en-US" sz="2000" dirty="0" err="1" smtClean="0"/>
              <a:t>uygulam</a:t>
            </a:r>
            <a:r>
              <a:rPr lang="tr-TR" sz="2000" dirty="0" err="1" smtClean="0"/>
              <a:t>alar</a:t>
            </a:r>
            <a:r>
              <a:rPr lang="tr-TR" sz="2000" dirty="0" smtClean="0"/>
              <a:t> sunar.</a:t>
            </a:r>
            <a:endParaRPr lang="tr-TR" sz="2000" dirty="0"/>
          </a:p>
          <a:p>
            <a:pPr algn="just" eaLnBrk="0" hangingPunct="0">
              <a:spcBef>
                <a:spcPct val="20000"/>
              </a:spcBef>
              <a:defRPr/>
            </a:pPr>
            <a:endParaRPr lang="tr-TR" kern="0" dirty="0">
              <a:latin typeface="+mn-lt"/>
            </a:endParaRPr>
          </a:p>
          <a:p>
            <a:pPr algn="just" eaLnBrk="0" hangingPunct="0">
              <a:spcBef>
                <a:spcPct val="20000"/>
              </a:spcBef>
              <a:defRPr/>
            </a:pPr>
            <a:endParaRPr lang="tr-TR" kern="0" dirty="0">
              <a:latin typeface="+mn-lt"/>
            </a:endParaRPr>
          </a:p>
          <a:p>
            <a:pPr algn="ctr" eaLnBrk="0" hangingPunct="0">
              <a:spcBef>
                <a:spcPct val="20000"/>
              </a:spcBef>
              <a:defRPr/>
            </a:pPr>
            <a:endParaRPr lang="tr-TR" kern="0" dirty="0">
              <a:latin typeface="+mn-lt"/>
            </a:endParaRPr>
          </a:p>
        </p:txBody>
      </p:sp>
      <p:pic>
        <p:nvPicPr>
          <p:cNvPr id="4104"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4099"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4100"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E09E2EB7-3B78-4E61-A228-CE4724218952}" type="slidenum">
              <a:rPr lang="tr-TR" sz="1200" b="1">
                <a:solidFill>
                  <a:schemeClr val="accent2"/>
                </a:solidFill>
                <a:latin typeface="Georgia" pitchFamily="18" charset="0"/>
              </a:rPr>
              <a:pPr algn="ctr"/>
              <a:t>5</a:t>
            </a:fld>
            <a:endParaRPr lang="tr-TR" sz="1200" b="1">
              <a:solidFill>
                <a:schemeClr val="accent2"/>
              </a:solidFill>
              <a:latin typeface="Georgia" pitchFamily="18" charset="0"/>
            </a:endParaRPr>
          </a:p>
        </p:txBody>
      </p:sp>
      <p:pic>
        <p:nvPicPr>
          <p:cNvPr id="4101"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72706" name="Rectangle 2"/>
          <p:cNvSpPr>
            <a:spLocks noChangeArrowheads="1"/>
          </p:cNvSpPr>
          <p:nvPr/>
        </p:nvSpPr>
        <p:spPr bwMode="auto">
          <a:xfrm>
            <a:off x="684213" y="0"/>
            <a:ext cx="8459787" cy="1139825"/>
          </a:xfrm>
          <a:prstGeom prst="rect">
            <a:avLst/>
          </a:prstGeom>
          <a:noFill/>
          <a:ln w="9525">
            <a:noFill/>
            <a:miter lim="800000"/>
            <a:headEnd/>
            <a:tailEnd/>
          </a:ln>
        </p:spPr>
        <p:txBody>
          <a:bodyPr anchor="ctr"/>
          <a:lstStyle/>
          <a:p>
            <a:pPr algn="ctr">
              <a:defRPr/>
            </a:pPr>
            <a:r>
              <a:rPr lang="tr-TR" sz="4800" dirty="0">
                <a:solidFill>
                  <a:schemeClr val="tx2"/>
                </a:solidFill>
                <a:effectLst>
                  <a:outerShdw blurRad="38100" dist="38100" dir="2700000" algn="tl">
                    <a:srgbClr val="C0C0C0"/>
                  </a:outerShdw>
                </a:effectLst>
              </a:rPr>
              <a:t/>
            </a:r>
            <a:br>
              <a:rPr lang="tr-TR" sz="4800" dirty="0">
                <a:solidFill>
                  <a:schemeClr val="tx2"/>
                </a:solidFill>
                <a:effectLst>
                  <a:outerShdw blurRad="38100" dist="38100" dir="2700000" algn="tl">
                    <a:srgbClr val="C0C0C0"/>
                  </a:outerShdw>
                </a:effectLst>
              </a:rPr>
            </a:br>
            <a:r>
              <a:rPr lang="tr-TR" sz="3600" b="1" dirty="0"/>
              <a:t>TAIEX Nedir?</a:t>
            </a:r>
            <a:r>
              <a:rPr lang="tr-TR" sz="3300" dirty="0">
                <a:solidFill>
                  <a:schemeClr val="tx2"/>
                </a:solidFill>
                <a:effectLst>
                  <a:outerShdw blurRad="38100" dist="38100" dir="2700000" algn="tl">
                    <a:srgbClr val="C0C0C0"/>
                  </a:outerShdw>
                </a:effectLst>
                <a:latin typeface="Verdana" pitchFamily="34" charset="0"/>
              </a:rPr>
              <a:t/>
            </a:r>
            <a:br>
              <a:rPr lang="tr-TR" sz="3300" dirty="0">
                <a:solidFill>
                  <a:schemeClr val="tx2"/>
                </a:solidFill>
                <a:effectLst>
                  <a:outerShdw blurRad="38100" dist="38100" dir="2700000" algn="tl">
                    <a:srgbClr val="C0C0C0"/>
                  </a:outerShdw>
                </a:effectLst>
                <a:latin typeface="Verdana" pitchFamily="34" charset="0"/>
              </a:rPr>
            </a:br>
            <a:endParaRPr lang="en-US" sz="3300" dirty="0">
              <a:solidFill>
                <a:schemeClr val="tx2"/>
              </a:solidFill>
              <a:effectLst>
                <a:outerShdw blurRad="38100" dist="38100" dir="2700000" algn="tl">
                  <a:srgbClr val="C0C0C0"/>
                </a:outerShdw>
              </a:effectLst>
              <a:latin typeface="Verdana" pitchFamily="34" charset="0"/>
            </a:endParaRPr>
          </a:p>
        </p:txBody>
      </p:sp>
      <p:sp>
        <p:nvSpPr>
          <p:cNvPr id="12" name="2 İçerik Yer Tutucusu"/>
          <p:cNvSpPr txBox="1">
            <a:spLocks/>
          </p:cNvSpPr>
          <p:nvPr/>
        </p:nvSpPr>
        <p:spPr bwMode="auto">
          <a:xfrm>
            <a:off x="457200" y="1600200"/>
            <a:ext cx="8229600" cy="4525963"/>
          </a:xfrm>
          <a:prstGeom prst="rect">
            <a:avLst/>
          </a:prstGeom>
          <a:noFill/>
          <a:ln w="9525">
            <a:noFill/>
            <a:miter lim="800000"/>
            <a:headEnd/>
            <a:tailEnd/>
          </a:ln>
        </p:spPr>
        <p:txBody>
          <a:bodyPr/>
          <a:lstStyle/>
          <a:p>
            <a:pPr lvl="0"/>
            <a:r>
              <a:rPr lang="tr-TR" sz="2000" b="1" dirty="0" smtClean="0"/>
              <a:t>TAIEX Bütçesi:</a:t>
            </a:r>
          </a:p>
          <a:p>
            <a:pPr lvl="0"/>
            <a:endParaRPr lang="tr-TR" sz="2000" dirty="0"/>
          </a:p>
          <a:p>
            <a:pPr lvl="0">
              <a:buFont typeface="Wingdings" pitchFamily="2" charset="2"/>
              <a:buChar char="Ø"/>
            </a:pPr>
            <a:r>
              <a:rPr lang="tr-TR" dirty="0" smtClean="0"/>
              <a:t>TAIEX Mekanizmasının yıllık bütçesi 20-25 milyon € civarındadır.</a:t>
            </a:r>
          </a:p>
          <a:p>
            <a:pPr lvl="0">
              <a:buFont typeface="Wingdings" pitchFamily="2" charset="2"/>
              <a:buChar char="Ø"/>
            </a:pPr>
            <a:endParaRPr lang="tr-TR" dirty="0" smtClean="0"/>
          </a:p>
          <a:p>
            <a:pPr lvl="0">
              <a:buFont typeface="Wingdings" pitchFamily="2" charset="2"/>
              <a:buChar char="Ø"/>
            </a:pPr>
            <a:r>
              <a:rPr lang="tr-TR" dirty="0" smtClean="0"/>
              <a:t>Bütçede ülkelere ayrılmış kotalar bulunmayıp prensip olarak her ülke başvurduğu kadar faydalanmaktadır.</a:t>
            </a:r>
          </a:p>
          <a:p>
            <a:pPr lvl="0">
              <a:buFont typeface="Wingdings" pitchFamily="2" charset="2"/>
              <a:buChar char="Ø"/>
            </a:pPr>
            <a:endParaRPr lang="tr-TR" sz="2000" dirty="0"/>
          </a:p>
          <a:p>
            <a:pPr lvl="0"/>
            <a:r>
              <a:rPr lang="tr-TR" sz="2000" b="1" dirty="0" smtClean="0"/>
              <a:t>TAIEX Ekibi:</a:t>
            </a:r>
          </a:p>
          <a:p>
            <a:pPr lvl="0"/>
            <a:endParaRPr lang="tr-TR" sz="2000" dirty="0" smtClean="0"/>
          </a:p>
          <a:p>
            <a:r>
              <a:rPr lang="en-US" dirty="0"/>
              <a:t>TAIEX </a:t>
            </a:r>
            <a:r>
              <a:rPr lang="en-US" dirty="0" err="1"/>
              <a:t>organizasyonu</a:t>
            </a:r>
            <a:r>
              <a:rPr lang="en-US" dirty="0"/>
              <a:t>; </a:t>
            </a:r>
            <a:r>
              <a:rPr lang="en-US" dirty="0" err="1"/>
              <a:t>birim</a:t>
            </a:r>
            <a:r>
              <a:rPr lang="en-US" dirty="0"/>
              <a:t> </a:t>
            </a:r>
            <a:r>
              <a:rPr lang="en-US" dirty="0" err="1"/>
              <a:t>başkanı</a:t>
            </a:r>
            <a:r>
              <a:rPr lang="en-US" dirty="0"/>
              <a:t>, </a:t>
            </a:r>
            <a:r>
              <a:rPr lang="en-US" dirty="0" err="1"/>
              <a:t>birim</a:t>
            </a:r>
            <a:r>
              <a:rPr lang="en-US" dirty="0"/>
              <a:t> </a:t>
            </a:r>
            <a:r>
              <a:rPr lang="en-US" dirty="0" err="1"/>
              <a:t>başkan</a:t>
            </a:r>
            <a:r>
              <a:rPr lang="en-US" dirty="0"/>
              <a:t> </a:t>
            </a:r>
            <a:r>
              <a:rPr lang="en-US" dirty="0" err="1"/>
              <a:t>yardımcısı</a:t>
            </a:r>
            <a:r>
              <a:rPr lang="en-US" dirty="0"/>
              <a:t>, </a:t>
            </a:r>
            <a:r>
              <a:rPr lang="en-US" dirty="0" err="1"/>
              <a:t>yedi</a:t>
            </a:r>
            <a:r>
              <a:rPr lang="en-US" dirty="0"/>
              <a:t> </a:t>
            </a:r>
            <a:r>
              <a:rPr lang="en-US" dirty="0" err="1"/>
              <a:t>sektör</a:t>
            </a:r>
            <a:r>
              <a:rPr lang="en-US" dirty="0"/>
              <a:t> </a:t>
            </a:r>
            <a:r>
              <a:rPr lang="en-US" dirty="0" err="1"/>
              <a:t>sorumlusu</a:t>
            </a:r>
            <a:r>
              <a:rPr lang="en-US" dirty="0"/>
              <a:t> ve </a:t>
            </a:r>
            <a:r>
              <a:rPr lang="en-US" dirty="0" err="1"/>
              <a:t>bu</a:t>
            </a:r>
            <a:r>
              <a:rPr lang="en-US" dirty="0"/>
              <a:t> </a:t>
            </a:r>
            <a:r>
              <a:rPr lang="en-US" dirty="0" err="1"/>
              <a:t>sektör</a:t>
            </a:r>
            <a:r>
              <a:rPr lang="en-US" dirty="0"/>
              <a:t> </a:t>
            </a:r>
            <a:r>
              <a:rPr lang="en-US" dirty="0" err="1"/>
              <a:t>sorumluları</a:t>
            </a:r>
            <a:r>
              <a:rPr lang="en-US" dirty="0"/>
              <a:t> </a:t>
            </a:r>
            <a:r>
              <a:rPr lang="en-US" dirty="0" err="1"/>
              <a:t>altında</a:t>
            </a:r>
            <a:r>
              <a:rPr lang="en-US" dirty="0"/>
              <a:t> </a:t>
            </a:r>
            <a:r>
              <a:rPr lang="en-US" dirty="0" err="1"/>
              <a:t>çalışan</a:t>
            </a:r>
            <a:r>
              <a:rPr lang="en-US" dirty="0"/>
              <a:t> </a:t>
            </a:r>
            <a:r>
              <a:rPr lang="en-US" dirty="0" err="1"/>
              <a:t>uzmanlardan</a:t>
            </a:r>
            <a:r>
              <a:rPr lang="en-US" dirty="0"/>
              <a:t> </a:t>
            </a:r>
            <a:r>
              <a:rPr lang="en-US" dirty="0" err="1"/>
              <a:t>oluşmaktadır</a:t>
            </a:r>
            <a:r>
              <a:rPr lang="en-US" dirty="0" smtClean="0"/>
              <a:t>.</a:t>
            </a:r>
            <a:endParaRPr lang="tr-TR" dirty="0" smtClean="0"/>
          </a:p>
          <a:p>
            <a:endParaRPr lang="tr-TR" dirty="0" smtClean="0"/>
          </a:p>
          <a:p>
            <a:r>
              <a:rPr lang="tr-TR" dirty="0" smtClean="0"/>
              <a:t>TAIEX lojistik konularda ise 2 yıllığına anlaşma sağlanan bir firma ile çalışmaktadır. Halihazırda IBF adlı İngiliz firması ile çalışılmaktadır.</a:t>
            </a:r>
            <a:endParaRPr lang="tr-TR" dirty="0"/>
          </a:p>
          <a:p>
            <a:pPr lvl="0"/>
            <a:endParaRPr lang="tr-TR" sz="2000" dirty="0" smtClean="0"/>
          </a:p>
          <a:p>
            <a:pPr lvl="0"/>
            <a:endParaRPr lang="tr-TR" sz="2000" dirty="0"/>
          </a:p>
          <a:p>
            <a:pPr algn="just" eaLnBrk="0" hangingPunct="0">
              <a:spcBef>
                <a:spcPct val="20000"/>
              </a:spcBef>
              <a:defRPr/>
            </a:pPr>
            <a:endParaRPr lang="tr-TR" kern="0" dirty="0">
              <a:latin typeface="+mn-lt"/>
            </a:endParaRPr>
          </a:p>
          <a:p>
            <a:pPr algn="just" eaLnBrk="0" hangingPunct="0">
              <a:spcBef>
                <a:spcPct val="20000"/>
              </a:spcBef>
              <a:defRPr/>
            </a:pPr>
            <a:endParaRPr lang="tr-TR" kern="0" dirty="0">
              <a:latin typeface="+mn-lt"/>
            </a:endParaRPr>
          </a:p>
          <a:p>
            <a:pPr algn="ctr" eaLnBrk="0" hangingPunct="0">
              <a:spcBef>
                <a:spcPct val="20000"/>
              </a:spcBef>
              <a:defRPr/>
            </a:pPr>
            <a:endParaRPr lang="tr-TR" kern="0" dirty="0">
              <a:latin typeface="+mn-lt"/>
            </a:endParaRPr>
          </a:p>
        </p:txBody>
      </p:sp>
      <p:pic>
        <p:nvPicPr>
          <p:cNvPr id="4104"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5123"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5124"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1392B9E3-4688-4317-ACB7-E86A86C0332F}" type="slidenum">
              <a:rPr lang="tr-TR" sz="1200" b="1">
                <a:solidFill>
                  <a:schemeClr val="accent2"/>
                </a:solidFill>
                <a:latin typeface="Georgia" pitchFamily="18" charset="0"/>
              </a:rPr>
              <a:pPr algn="ctr"/>
              <a:t>6</a:t>
            </a:fld>
            <a:endParaRPr lang="tr-TR" sz="1200" b="1">
              <a:solidFill>
                <a:schemeClr val="accent2"/>
              </a:solidFill>
              <a:latin typeface="Georgia" pitchFamily="18" charset="0"/>
            </a:endParaRPr>
          </a:p>
        </p:txBody>
      </p:sp>
      <p:pic>
        <p:nvPicPr>
          <p:cNvPr id="5125"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5126"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11"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3600" b="1" kern="0" dirty="0">
                <a:solidFill>
                  <a:schemeClr val="tx2"/>
                </a:solidFill>
                <a:latin typeface="+mj-lt"/>
                <a:ea typeface="+mj-ea"/>
                <a:cs typeface="+mj-cs"/>
              </a:rPr>
              <a:t>TAIEX Çalışmaları</a:t>
            </a:r>
          </a:p>
        </p:txBody>
      </p:sp>
      <p:sp>
        <p:nvSpPr>
          <p:cNvPr id="12" name="Rectangle 3"/>
          <p:cNvSpPr txBox="1">
            <a:spLocks noChangeArrowheads="1"/>
          </p:cNvSpPr>
          <p:nvPr/>
        </p:nvSpPr>
        <p:spPr bwMode="auto">
          <a:xfrm>
            <a:off x="323850" y="1484313"/>
            <a:ext cx="8496622" cy="4525962"/>
          </a:xfrm>
          <a:prstGeom prst="rect">
            <a:avLst/>
          </a:prstGeom>
          <a:noFill/>
          <a:ln w="9525">
            <a:noFill/>
            <a:miter lim="800000"/>
            <a:headEnd/>
            <a:tailEnd/>
          </a:ln>
        </p:spPr>
        <p:txBody>
          <a:bodyPr/>
          <a:lstStyle/>
          <a:p>
            <a:pPr>
              <a:spcBef>
                <a:spcPct val="20000"/>
              </a:spcBef>
              <a:defRPr/>
            </a:pPr>
            <a:endParaRPr lang="tr-TR" sz="2800" b="1" kern="0" dirty="0" smtClean="0">
              <a:latin typeface="+mn-lt"/>
            </a:endParaRPr>
          </a:p>
          <a:p>
            <a:pPr>
              <a:spcBef>
                <a:spcPct val="20000"/>
              </a:spcBef>
              <a:defRPr/>
            </a:pPr>
            <a:r>
              <a:rPr lang="tr-TR" sz="2000" kern="0" dirty="0" err="1" smtClean="0">
                <a:latin typeface="+mn-lt"/>
              </a:rPr>
              <a:t>TAIEX’in</a:t>
            </a:r>
            <a:r>
              <a:rPr lang="tr-TR" sz="2000" kern="0" dirty="0" smtClean="0">
                <a:latin typeface="+mn-lt"/>
              </a:rPr>
              <a:t> sağladığı teknik destek standart olarak şu 3 şekilde olmaktadır:</a:t>
            </a:r>
          </a:p>
          <a:p>
            <a:pPr>
              <a:spcBef>
                <a:spcPct val="20000"/>
              </a:spcBef>
              <a:buFont typeface="Wingdings" pitchFamily="2" charset="2"/>
              <a:buChar char="Ø"/>
              <a:defRPr/>
            </a:pPr>
            <a:r>
              <a:rPr lang="tr-TR" sz="2000" kern="0" dirty="0" smtClean="0">
                <a:latin typeface="+mn-lt"/>
              </a:rPr>
              <a:t>Uzman Talebi (</a:t>
            </a:r>
            <a:r>
              <a:rPr lang="tr-TR" sz="2000" kern="0" dirty="0" err="1" smtClean="0">
                <a:latin typeface="+mn-lt"/>
              </a:rPr>
              <a:t>Expert</a:t>
            </a:r>
            <a:r>
              <a:rPr lang="tr-TR" sz="2000" kern="0" dirty="0" smtClean="0">
                <a:latin typeface="+mn-lt"/>
              </a:rPr>
              <a:t> </a:t>
            </a:r>
            <a:r>
              <a:rPr lang="tr-TR" sz="2000" kern="0" dirty="0" err="1" smtClean="0">
                <a:latin typeface="+mn-lt"/>
              </a:rPr>
              <a:t>Mission</a:t>
            </a:r>
            <a:r>
              <a:rPr lang="tr-TR" sz="2000" kern="0" dirty="0" smtClean="0">
                <a:latin typeface="+mn-lt"/>
              </a:rPr>
              <a:t>)</a:t>
            </a:r>
          </a:p>
          <a:p>
            <a:pPr>
              <a:spcBef>
                <a:spcPct val="20000"/>
              </a:spcBef>
              <a:buFont typeface="Wingdings" pitchFamily="2" charset="2"/>
              <a:buChar char="Ø"/>
              <a:defRPr/>
            </a:pPr>
            <a:r>
              <a:rPr lang="tr-TR" sz="2000" kern="0" dirty="0" smtClean="0">
                <a:latin typeface="+mn-lt"/>
              </a:rPr>
              <a:t>Çalıştay (Workshop)</a:t>
            </a:r>
          </a:p>
          <a:p>
            <a:pPr>
              <a:spcBef>
                <a:spcPct val="20000"/>
              </a:spcBef>
              <a:buFont typeface="Wingdings" pitchFamily="2" charset="2"/>
              <a:buChar char="Ø"/>
              <a:defRPr/>
            </a:pPr>
            <a:r>
              <a:rPr lang="tr-TR" sz="2000" kern="0" dirty="0" smtClean="0">
                <a:latin typeface="+mn-lt"/>
              </a:rPr>
              <a:t>Çalışma Ziyareti (</a:t>
            </a:r>
            <a:r>
              <a:rPr lang="tr-TR" sz="2000" kern="0" dirty="0" err="1" smtClean="0">
                <a:latin typeface="+mn-lt"/>
              </a:rPr>
              <a:t>Study</a:t>
            </a:r>
            <a:r>
              <a:rPr lang="tr-TR" sz="2000" kern="0" dirty="0" smtClean="0">
                <a:latin typeface="+mn-lt"/>
              </a:rPr>
              <a:t> </a:t>
            </a:r>
            <a:r>
              <a:rPr lang="tr-TR" sz="2000" kern="0" dirty="0" err="1" smtClean="0">
                <a:latin typeface="+mn-lt"/>
              </a:rPr>
              <a:t>Visit</a:t>
            </a:r>
            <a:r>
              <a:rPr lang="tr-TR" sz="2000" kern="0" dirty="0" smtClean="0">
                <a:latin typeface="+mn-lt"/>
              </a:rPr>
              <a:t>)</a:t>
            </a:r>
          </a:p>
          <a:p>
            <a:pPr>
              <a:spcBef>
                <a:spcPct val="20000"/>
              </a:spcBef>
              <a:buFont typeface="Wingdings" pitchFamily="2" charset="2"/>
              <a:buChar char="Ø"/>
              <a:defRPr/>
            </a:pPr>
            <a:endParaRPr lang="tr-TR" sz="2000" kern="0" dirty="0">
              <a:latin typeface="+mn-lt"/>
            </a:endParaRPr>
          </a:p>
          <a:p>
            <a:pPr>
              <a:spcBef>
                <a:spcPct val="20000"/>
              </a:spcBef>
              <a:defRPr/>
            </a:pPr>
            <a:r>
              <a:rPr lang="tr-TR" sz="2000" kern="0" dirty="0" smtClean="0">
                <a:latin typeface="+mn-lt"/>
              </a:rPr>
              <a:t>Bu faaliyetler dışında istisnaî faaliyet şekilleri de mevcuttur:</a:t>
            </a:r>
            <a:endParaRPr lang="tr-TR" sz="2000" kern="0" dirty="0">
              <a:latin typeface="+mn-lt"/>
            </a:endParaRPr>
          </a:p>
          <a:p>
            <a:pPr>
              <a:spcBef>
                <a:spcPct val="20000"/>
              </a:spcBef>
              <a:buFont typeface="Wingdings" pitchFamily="2" charset="2"/>
              <a:buChar char="Ø"/>
              <a:defRPr/>
            </a:pPr>
            <a:r>
              <a:rPr lang="tr-TR" sz="2000" kern="0" dirty="0" smtClean="0">
                <a:latin typeface="+mn-lt"/>
              </a:rPr>
              <a:t>Çok Ülkeli Çalıştaylar (</a:t>
            </a:r>
            <a:r>
              <a:rPr lang="tr-TR" sz="2000" kern="0" dirty="0" err="1" smtClean="0">
                <a:latin typeface="+mn-lt"/>
              </a:rPr>
              <a:t>Multicountry</a:t>
            </a:r>
            <a:r>
              <a:rPr lang="tr-TR" sz="2000" kern="0" dirty="0" smtClean="0">
                <a:latin typeface="+mn-lt"/>
              </a:rPr>
              <a:t> Workshop)</a:t>
            </a:r>
          </a:p>
          <a:p>
            <a:pPr>
              <a:spcBef>
                <a:spcPct val="20000"/>
              </a:spcBef>
              <a:buFont typeface="Wingdings" pitchFamily="2" charset="2"/>
              <a:buChar char="Ø"/>
              <a:defRPr/>
            </a:pPr>
            <a:r>
              <a:rPr lang="tr-TR" sz="2000" kern="0" dirty="0" smtClean="0">
                <a:latin typeface="+mn-lt"/>
              </a:rPr>
              <a:t>Siyasi Kriterler Seminerleri</a:t>
            </a:r>
          </a:p>
          <a:p>
            <a:pPr>
              <a:spcBef>
                <a:spcPct val="20000"/>
              </a:spcBef>
              <a:buFont typeface="Wingdings" pitchFamily="2" charset="2"/>
              <a:buChar char="Ø"/>
              <a:defRPr/>
            </a:pPr>
            <a:endParaRPr lang="tr-TR" sz="2000" kern="0" dirty="0">
              <a:latin typeface="+mn-lt"/>
            </a:endParaRPr>
          </a:p>
          <a:p>
            <a:pPr>
              <a:spcBef>
                <a:spcPct val="20000"/>
              </a:spcBef>
              <a:defRPr/>
            </a:pPr>
            <a:r>
              <a:rPr lang="tr-TR" sz="2000" kern="0" dirty="0" smtClean="0">
                <a:latin typeface="+mn-lt"/>
              </a:rPr>
              <a:t>Bu faaliyet türlerinin detayları sonraki slaytlarda açıklanmıştır.</a:t>
            </a:r>
            <a:endParaRPr lang="tr-TR" sz="2000" kern="0" dirty="0">
              <a:latin typeface="+mn-lt"/>
            </a:endParaRPr>
          </a:p>
        </p:txBody>
      </p:sp>
      <p:pic>
        <p:nvPicPr>
          <p:cNvPr id="5129"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7171"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7172"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997ACE51-BA83-49BA-A14A-4D62EE798E1A}" type="slidenum">
              <a:rPr lang="tr-TR" sz="1200" b="1">
                <a:solidFill>
                  <a:schemeClr val="accent2"/>
                </a:solidFill>
                <a:latin typeface="Georgia" pitchFamily="18" charset="0"/>
              </a:rPr>
              <a:pPr algn="ctr"/>
              <a:t>7</a:t>
            </a:fld>
            <a:endParaRPr lang="tr-TR" sz="1200" b="1">
              <a:solidFill>
                <a:schemeClr val="accent2"/>
              </a:solidFill>
              <a:latin typeface="Georgia" pitchFamily="18" charset="0"/>
            </a:endParaRPr>
          </a:p>
        </p:txBody>
      </p:sp>
      <p:pic>
        <p:nvPicPr>
          <p:cNvPr id="7173"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7174"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a:solidFill>
                  <a:schemeClr val="tx2"/>
                </a:solidFill>
                <a:latin typeface="+mj-lt"/>
                <a:ea typeface="+mj-ea"/>
                <a:cs typeface="+mj-cs"/>
              </a:rPr>
              <a:t>TAIEX Çalışmaları</a:t>
            </a:r>
            <a:endParaRPr lang="tr-TR" sz="4400" kern="0" dirty="0">
              <a:solidFill>
                <a:schemeClr val="tx2"/>
              </a:solidFill>
              <a:latin typeface="+mj-lt"/>
              <a:ea typeface="+mj-ea"/>
              <a:cs typeface="+mj-cs"/>
            </a:endParaRPr>
          </a:p>
        </p:txBody>
      </p:sp>
      <p:sp>
        <p:nvSpPr>
          <p:cNvPr id="12"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defRPr/>
            </a:pPr>
            <a:r>
              <a:rPr lang="tr-TR" sz="2800" b="1" kern="0" dirty="0">
                <a:latin typeface="+mn-lt"/>
              </a:rPr>
              <a:t>Uzman Talebi (</a:t>
            </a:r>
            <a:r>
              <a:rPr lang="tr-TR" sz="2800" b="1" kern="0" dirty="0" err="1">
                <a:latin typeface="+mn-lt"/>
              </a:rPr>
              <a:t>Expert</a:t>
            </a:r>
            <a:r>
              <a:rPr lang="tr-TR" sz="2800" b="1" kern="0" dirty="0">
                <a:latin typeface="+mn-lt"/>
              </a:rPr>
              <a:t> </a:t>
            </a:r>
            <a:r>
              <a:rPr lang="tr-TR" sz="2800" b="1" kern="0" dirty="0" err="1">
                <a:latin typeface="+mn-lt"/>
              </a:rPr>
              <a:t>Mission</a:t>
            </a:r>
            <a:r>
              <a:rPr lang="tr-TR" sz="2800" b="1" kern="0" dirty="0" smtClean="0">
                <a:latin typeface="+mn-lt"/>
              </a:rPr>
              <a:t>)</a:t>
            </a:r>
          </a:p>
          <a:p>
            <a:pPr>
              <a:spcBef>
                <a:spcPct val="20000"/>
              </a:spcBef>
              <a:defRPr/>
            </a:pPr>
            <a:endParaRPr lang="tr-TR" sz="2800" b="1" kern="0" dirty="0">
              <a:latin typeface="+mn-lt"/>
            </a:endParaRPr>
          </a:p>
          <a:p>
            <a:pPr lvl="1">
              <a:spcBef>
                <a:spcPct val="20000"/>
              </a:spcBef>
              <a:buFont typeface="Wingdings" pitchFamily="2" charset="2"/>
              <a:buChar char="Ø"/>
              <a:defRPr/>
            </a:pPr>
            <a:r>
              <a:rPr lang="tr-TR" sz="2400" kern="0" dirty="0">
                <a:latin typeface="+mn-lt"/>
              </a:rPr>
              <a:t>Bir veya iki üye devlet uzmanı</a:t>
            </a:r>
          </a:p>
          <a:p>
            <a:pPr lvl="1">
              <a:spcBef>
                <a:spcPct val="20000"/>
              </a:spcBef>
              <a:buFont typeface="Wingdings" pitchFamily="2" charset="2"/>
              <a:buChar char="Ø"/>
              <a:defRPr/>
            </a:pPr>
            <a:r>
              <a:rPr lang="tr-TR" sz="2400" kern="0" dirty="0">
                <a:latin typeface="+mn-lt"/>
              </a:rPr>
              <a:t>Çoğunlukla mevzuatın hazırlanması aşaması</a:t>
            </a:r>
          </a:p>
          <a:p>
            <a:pPr lvl="1">
              <a:spcBef>
                <a:spcPct val="20000"/>
              </a:spcBef>
              <a:buFont typeface="Wingdings" pitchFamily="2" charset="2"/>
              <a:buChar char="Ø"/>
              <a:defRPr/>
            </a:pPr>
            <a:r>
              <a:rPr lang="tr-TR" sz="2400" kern="0" dirty="0">
                <a:latin typeface="+mn-lt"/>
              </a:rPr>
              <a:t>3 – 10 arası katılımcı</a:t>
            </a:r>
          </a:p>
          <a:p>
            <a:pPr lvl="1">
              <a:spcBef>
                <a:spcPct val="20000"/>
              </a:spcBef>
              <a:buFont typeface="Wingdings" pitchFamily="2" charset="2"/>
              <a:buChar char="Ø"/>
              <a:defRPr/>
            </a:pPr>
            <a:r>
              <a:rPr lang="tr-TR" sz="2400" kern="0" dirty="0">
                <a:latin typeface="+mn-lt"/>
              </a:rPr>
              <a:t>Kısıtlı tercüme hizmeti</a:t>
            </a:r>
          </a:p>
          <a:p>
            <a:pPr lvl="1">
              <a:spcBef>
                <a:spcPct val="20000"/>
              </a:spcBef>
              <a:buFont typeface="Wingdings" pitchFamily="2" charset="2"/>
              <a:buChar char="Ø"/>
              <a:defRPr/>
            </a:pPr>
            <a:r>
              <a:rPr lang="tr-TR" sz="2400" kern="0" dirty="0" smtClean="0">
                <a:latin typeface="+mn-lt"/>
              </a:rPr>
              <a:t>Üye ülke uzmanlarının </a:t>
            </a:r>
            <a:r>
              <a:rPr lang="tr-TR" sz="2400" kern="0" dirty="0">
                <a:latin typeface="+mn-lt"/>
              </a:rPr>
              <a:t>yol, konaklama ve harcırahları TAIEX tarafından karşılanmakta </a:t>
            </a:r>
          </a:p>
          <a:p>
            <a:pPr lvl="1" algn="ctr">
              <a:spcBef>
                <a:spcPct val="20000"/>
              </a:spcBef>
              <a:buFont typeface="Wingdings" pitchFamily="2" charset="2"/>
              <a:buChar char="Ø"/>
              <a:defRPr/>
            </a:pPr>
            <a:endParaRPr lang="tr-TR" sz="3200" kern="0" dirty="0">
              <a:latin typeface="+mn-lt"/>
            </a:endParaRPr>
          </a:p>
        </p:txBody>
      </p:sp>
      <p:pic>
        <p:nvPicPr>
          <p:cNvPr id="7177"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5123"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5124"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1392B9E3-4688-4317-ACB7-E86A86C0332F}" type="slidenum">
              <a:rPr lang="tr-TR" sz="1200" b="1">
                <a:solidFill>
                  <a:schemeClr val="accent2"/>
                </a:solidFill>
                <a:latin typeface="Georgia" pitchFamily="18" charset="0"/>
              </a:rPr>
              <a:pPr algn="ctr"/>
              <a:t>8</a:t>
            </a:fld>
            <a:endParaRPr lang="tr-TR" sz="1200" b="1">
              <a:solidFill>
                <a:schemeClr val="accent2"/>
              </a:solidFill>
              <a:latin typeface="Georgia" pitchFamily="18" charset="0"/>
            </a:endParaRPr>
          </a:p>
        </p:txBody>
      </p:sp>
      <p:pic>
        <p:nvPicPr>
          <p:cNvPr id="5125"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5126"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11"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a:solidFill>
                  <a:schemeClr val="tx2"/>
                </a:solidFill>
                <a:latin typeface="+mj-lt"/>
                <a:ea typeface="+mj-ea"/>
                <a:cs typeface="+mj-cs"/>
              </a:rPr>
              <a:t>TAIEX Çalışmaları</a:t>
            </a:r>
            <a:endParaRPr lang="tr-TR" sz="4400" kern="0" dirty="0">
              <a:solidFill>
                <a:schemeClr val="tx2"/>
              </a:solidFill>
              <a:latin typeface="+mj-lt"/>
              <a:ea typeface="+mj-ea"/>
              <a:cs typeface="+mj-cs"/>
            </a:endParaRPr>
          </a:p>
        </p:txBody>
      </p:sp>
      <p:sp>
        <p:nvSpPr>
          <p:cNvPr id="12" name="Rectangle 3"/>
          <p:cNvSpPr txBox="1">
            <a:spLocks noChangeArrowheads="1"/>
          </p:cNvSpPr>
          <p:nvPr/>
        </p:nvSpPr>
        <p:spPr bwMode="auto">
          <a:xfrm>
            <a:off x="323850" y="1484313"/>
            <a:ext cx="8229600" cy="4525962"/>
          </a:xfrm>
          <a:prstGeom prst="rect">
            <a:avLst/>
          </a:prstGeom>
          <a:noFill/>
          <a:ln w="9525">
            <a:noFill/>
            <a:miter lim="800000"/>
            <a:headEnd/>
            <a:tailEnd/>
          </a:ln>
        </p:spPr>
        <p:txBody>
          <a:bodyPr/>
          <a:lstStyle/>
          <a:p>
            <a:pPr>
              <a:spcBef>
                <a:spcPct val="20000"/>
              </a:spcBef>
              <a:defRPr/>
            </a:pPr>
            <a:r>
              <a:rPr lang="tr-TR" sz="2800" b="1" kern="0" dirty="0">
                <a:latin typeface="+mn-lt"/>
              </a:rPr>
              <a:t>Seminer / Çalışma Toplantısı (Workshop)</a:t>
            </a:r>
          </a:p>
          <a:p>
            <a:pPr lvl="1">
              <a:spcBef>
                <a:spcPct val="20000"/>
              </a:spcBef>
              <a:buFont typeface="Wingdings" pitchFamily="2" charset="2"/>
              <a:buChar char="Ø"/>
              <a:defRPr/>
            </a:pPr>
            <a:r>
              <a:rPr lang="tr-TR" kern="0" dirty="0" smtClean="0">
                <a:latin typeface="+mn-lt"/>
              </a:rPr>
              <a:t>Tematik </a:t>
            </a:r>
            <a:r>
              <a:rPr lang="tr-TR" kern="0" dirty="0">
                <a:latin typeface="+mn-lt"/>
              </a:rPr>
              <a:t>veya uygulamaya </a:t>
            </a:r>
            <a:r>
              <a:rPr lang="tr-TR" kern="0" dirty="0" smtClean="0">
                <a:latin typeface="+mn-lt"/>
              </a:rPr>
              <a:t>yönelik</a:t>
            </a:r>
          </a:p>
          <a:p>
            <a:pPr lvl="1">
              <a:spcBef>
                <a:spcPct val="20000"/>
              </a:spcBef>
              <a:buFont typeface="Wingdings" pitchFamily="2" charset="2"/>
              <a:buChar char="Ø"/>
              <a:defRPr/>
            </a:pPr>
            <a:r>
              <a:rPr lang="tr-TR" kern="0" dirty="0" smtClean="0">
                <a:latin typeface="+mn-lt"/>
              </a:rPr>
              <a:t>Üye ülke uzmanları ve yararlanıcı ülkede konunun tüm paydaşlarının katılımı ile düzenlenir.</a:t>
            </a:r>
            <a:r>
              <a:rPr lang="tr-TR" kern="0" dirty="0">
                <a:latin typeface="+mn-lt"/>
              </a:rPr>
              <a:t> </a:t>
            </a:r>
            <a:r>
              <a:rPr lang="tr-TR" kern="0" dirty="0" smtClean="0">
                <a:latin typeface="+mn-lt"/>
              </a:rPr>
              <a:t>(30 </a:t>
            </a:r>
            <a:r>
              <a:rPr lang="tr-TR" kern="0" dirty="0">
                <a:latin typeface="+mn-lt"/>
              </a:rPr>
              <a:t>– 100 </a:t>
            </a:r>
            <a:r>
              <a:rPr lang="tr-TR" kern="0" dirty="0" smtClean="0">
                <a:latin typeface="+mn-lt"/>
              </a:rPr>
              <a:t>katılımcı)</a:t>
            </a:r>
          </a:p>
          <a:p>
            <a:pPr lvl="1">
              <a:spcBef>
                <a:spcPct val="20000"/>
              </a:spcBef>
              <a:buFont typeface="Wingdings" pitchFamily="2" charset="2"/>
              <a:buChar char="Ø"/>
              <a:defRPr/>
            </a:pPr>
            <a:r>
              <a:rPr lang="en-US" dirty="0"/>
              <a:t>TAIEX </a:t>
            </a:r>
            <a:r>
              <a:rPr lang="en-US" dirty="0" err="1"/>
              <a:t>bütçesinden</a:t>
            </a:r>
            <a:r>
              <a:rPr lang="en-US" dirty="0"/>
              <a:t> </a:t>
            </a:r>
            <a:r>
              <a:rPr lang="en-US" dirty="0" err="1" smtClean="0"/>
              <a:t>karşılan</a:t>
            </a:r>
            <a:r>
              <a:rPr lang="tr-TR" dirty="0" smtClean="0"/>
              <a:t>anlar:</a:t>
            </a:r>
          </a:p>
          <a:p>
            <a:pPr lvl="2">
              <a:spcBef>
                <a:spcPct val="20000"/>
              </a:spcBef>
              <a:buFont typeface="Arial" pitchFamily="34" charset="0"/>
              <a:buChar char="•"/>
              <a:defRPr/>
            </a:pPr>
            <a:r>
              <a:rPr lang="tr-TR" dirty="0" smtClean="0"/>
              <a:t>F</a:t>
            </a:r>
            <a:r>
              <a:rPr lang="en-US" dirty="0" err="1" smtClean="0"/>
              <a:t>aydalanıcı</a:t>
            </a:r>
            <a:r>
              <a:rPr lang="en-US" dirty="0" smtClean="0"/>
              <a:t> </a:t>
            </a:r>
            <a:r>
              <a:rPr lang="en-US" dirty="0" err="1"/>
              <a:t>ülkeye</a:t>
            </a:r>
            <a:r>
              <a:rPr lang="en-US" dirty="0"/>
              <a:t> </a:t>
            </a:r>
            <a:r>
              <a:rPr lang="en-US" dirty="0" err="1"/>
              <a:t>gelen</a:t>
            </a:r>
            <a:r>
              <a:rPr lang="en-US" dirty="0"/>
              <a:t> </a:t>
            </a:r>
            <a:r>
              <a:rPr lang="en-US" dirty="0" err="1"/>
              <a:t>yabancı</a:t>
            </a:r>
            <a:r>
              <a:rPr lang="en-US" dirty="0"/>
              <a:t> </a:t>
            </a:r>
            <a:r>
              <a:rPr lang="en-US" dirty="0" err="1"/>
              <a:t>uzmanların</a:t>
            </a:r>
            <a:r>
              <a:rPr lang="en-US" dirty="0"/>
              <a:t> </a:t>
            </a:r>
            <a:r>
              <a:rPr lang="en-US" dirty="0" err="1"/>
              <a:t>yol</a:t>
            </a:r>
            <a:r>
              <a:rPr lang="en-US" dirty="0"/>
              <a:t>, </a:t>
            </a:r>
            <a:r>
              <a:rPr lang="en-US" dirty="0" err="1"/>
              <a:t>konaklama</a:t>
            </a:r>
            <a:r>
              <a:rPr lang="en-US" dirty="0"/>
              <a:t> ve </a:t>
            </a:r>
            <a:r>
              <a:rPr lang="en-US" dirty="0" err="1"/>
              <a:t>harcırah</a:t>
            </a:r>
            <a:r>
              <a:rPr lang="en-US" dirty="0"/>
              <a:t> </a:t>
            </a:r>
            <a:r>
              <a:rPr lang="en-US" dirty="0" err="1"/>
              <a:t>giderleri</a:t>
            </a:r>
            <a:r>
              <a:rPr lang="en-US" dirty="0"/>
              <a:t> </a:t>
            </a:r>
            <a:endParaRPr lang="tr-TR" dirty="0" smtClean="0"/>
          </a:p>
          <a:p>
            <a:pPr lvl="2">
              <a:spcBef>
                <a:spcPct val="20000"/>
              </a:spcBef>
              <a:buFont typeface="Arial" pitchFamily="34" charset="0"/>
              <a:buChar char="•"/>
              <a:defRPr/>
            </a:pPr>
            <a:r>
              <a:rPr lang="en-US" dirty="0" err="1" smtClean="0"/>
              <a:t>Şehir</a:t>
            </a:r>
            <a:r>
              <a:rPr lang="en-US" dirty="0" smtClean="0"/>
              <a:t> </a:t>
            </a:r>
            <a:r>
              <a:rPr lang="en-US" dirty="0" err="1"/>
              <a:t>dışından</a:t>
            </a:r>
            <a:r>
              <a:rPr lang="en-US" dirty="0"/>
              <a:t> </a:t>
            </a:r>
            <a:r>
              <a:rPr lang="en-US" dirty="0" err="1"/>
              <a:t>katılımın</a:t>
            </a:r>
            <a:r>
              <a:rPr lang="en-US" dirty="0"/>
              <a:t> </a:t>
            </a:r>
            <a:r>
              <a:rPr lang="en-US" dirty="0" err="1"/>
              <a:t>zaruri</a:t>
            </a:r>
            <a:r>
              <a:rPr lang="en-US" dirty="0"/>
              <a:t> </a:t>
            </a:r>
            <a:r>
              <a:rPr lang="en-US" dirty="0" err="1"/>
              <a:t>olduğu</a:t>
            </a:r>
            <a:r>
              <a:rPr lang="en-US" dirty="0"/>
              <a:t> </a:t>
            </a:r>
            <a:r>
              <a:rPr lang="en-US" dirty="0" err="1"/>
              <a:t>durumlarda</a:t>
            </a:r>
            <a:r>
              <a:rPr lang="en-US" dirty="0"/>
              <a:t>, en </a:t>
            </a:r>
            <a:r>
              <a:rPr lang="en-US" dirty="0" err="1"/>
              <a:t>az</a:t>
            </a:r>
            <a:r>
              <a:rPr lang="en-US" dirty="0"/>
              <a:t> 100 km </a:t>
            </a:r>
            <a:r>
              <a:rPr lang="en-US" dirty="0" err="1"/>
              <a:t>mesafeden</a:t>
            </a:r>
            <a:r>
              <a:rPr lang="en-US" dirty="0"/>
              <a:t> </a:t>
            </a:r>
            <a:r>
              <a:rPr lang="en-US" dirty="0" err="1"/>
              <a:t>gelen</a:t>
            </a:r>
            <a:r>
              <a:rPr lang="en-US" dirty="0"/>
              <a:t> </a:t>
            </a:r>
            <a:r>
              <a:rPr lang="en-US" dirty="0" err="1"/>
              <a:t>katılımcıların</a:t>
            </a:r>
            <a:r>
              <a:rPr lang="en-US" dirty="0"/>
              <a:t> </a:t>
            </a:r>
            <a:r>
              <a:rPr lang="en-US" dirty="0" err="1"/>
              <a:t>konaklama</a:t>
            </a:r>
            <a:r>
              <a:rPr lang="en-US" dirty="0"/>
              <a:t> </a:t>
            </a:r>
            <a:r>
              <a:rPr lang="en-US" dirty="0" err="1"/>
              <a:t>giderleri</a:t>
            </a:r>
            <a:r>
              <a:rPr lang="en-US" dirty="0"/>
              <a:t> (</a:t>
            </a:r>
            <a:r>
              <a:rPr lang="en-US" dirty="0" err="1"/>
              <a:t>oda-kahvaltı</a:t>
            </a:r>
            <a:r>
              <a:rPr lang="en-US" dirty="0"/>
              <a:t>) ve 400 </a:t>
            </a:r>
            <a:r>
              <a:rPr lang="en-US" dirty="0" err="1"/>
              <a:t>km’den</a:t>
            </a:r>
            <a:r>
              <a:rPr lang="en-US" dirty="0"/>
              <a:t> </a:t>
            </a:r>
            <a:r>
              <a:rPr lang="en-US" dirty="0" err="1"/>
              <a:t>uzaktan</a:t>
            </a:r>
            <a:r>
              <a:rPr lang="en-US" dirty="0"/>
              <a:t> </a:t>
            </a:r>
            <a:r>
              <a:rPr lang="en-US" dirty="0" err="1"/>
              <a:t>gelen</a:t>
            </a:r>
            <a:r>
              <a:rPr lang="en-US" dirty="0"/>
              <a:t> </a:t>
            </a:r>
            <a:r>
              <a:rPr lang="en-US" dirty="0" err="1"/>
              <a:t>katılımcıların</a:t>
            </a:r>
            <a:r>
              <a:rPr lang="en-US" dirty="0"/>
              <a:t> </a:t>
            </a:r>
            <a:r>
              <a:rPr lang="en-US" dirty="0" err="1"/>
              <a:t>uçuş</a:t>
            </a:r>
            <a:r>
              <a:rPr lang="en-US" dirty="0"/>
              <a:t> </a:t>
            </a:r>
            <a:r>
              <a:rPr lang="tr-TR" dirty="0" smtClean="0"/>
              <a:t>ve konaklama </a:t>
            </a:r>
            <a:r>
              <a:rPr lang="en-US" dirty="0" err="1" smtClean="0"/>
              <a:t>masrafları</a:t>
            </a:r>
            <a:endParaRPr lang="tr-TR" dirty="0" smtClean="0"/>
          </a:p>
          <a:p>
            <a:pPr lvl="2">
              <a:spcBef>
                <a:spcPct val="20000"/>
              </a:spcBef>
              <a:buFont typeface="Arial" pitchFamily="34" charset="0"/>
              <a:buChar char="•"/>
              <a:defRPr/>
            </a:pPr>
            <a:r>
              <a:rPr lang="tr-TR" dirty="0" smtClean="0"/>
              <a:t>S</a:t>
            </a:r>
            <a:r>
              <a:rPr lang="en-US" dirty="0" err="1" smtClean="0"/>
              <a:t>imültane</a:t>
            </a:r>
            <a:r>
              <a:rPr lang="en-US" dirty="0" smtClean="0"/>
              <a:t> </a:t>
            </a:r>
            <a:r>
              <a:rPr lang="en-US" dirty="0" err="1"/>
              <a:t>tercüme</a:t>
            </a:r>
            <a:r>
              <a:rPr lang="en-US" dirty="0"/>
              <a:t>, </a:t>
            </a:r>
            <a:r>
              <a:rPr lang="en-US" dirty="0" err="1"/>
              <a:t>öğle</a:t>
            </a:r>
            <a:r>
              <a:rPr lang="en-US" dirty="0"/>
              <a:t> </a:t>
            </a:r>
            <a:r>
              <a:rPr lang="en-US" dirty="0" err="1"/>
              <a:t>yemeği</a:t>
            </a:r>
            <a:r>
              <a:rPr lang="en-US" dirty="0"/>
              <a:t> ve </a:t>
            </a:r>
            <a:r>
              <a:rPr lang="en-US" dirty="0" err="1"/>
              <a:t>kahve</a:t>
            </a:r>
            <a:r>
              <a:rPr lang="en-US" dirty="0"/>
              <a:t> </a:t>
            </a:r>
            <a:r>
              <a:rPr lang="en-US" dirty="0" err="1"/>
              <a:t>araları</a:t>
            </a:r>
            <a:r>
              <a:rPr lang="en-US" dirty="0"/>
              <a:t> ve, çalıştayı </a:t>
            </a:r>
            <a:r>
              <a:rPr lang="en-US" dirty="0" err="1"/>
              <a:t>talep</a:t>
            </a:r>
            <a:r>
              <a:rPr lang="en-US" dirty="0"/>
              <a:t> </a:t>
            </a:r>
            <a:r>
              <a:rPr lang="en-US" dirty="0" err="1"/>
              <a:t>eden</a:t>
            </a:r>
            <a:r>
              <a:rPr lang="en-US" dirty="0"/>
              <a:t> </a:t>
            </a:r>
            <a:r>
              <a:rPr lang="en-US" dirty="0" err="1"/>
              <a:t>kurum</a:t>
            </a:r>
            <a:r>
              <a:rPr lang="en-US" dirty="0"/>
              <a:t> </a:t>
            </a:r>
            <a:r>
              <a:rPr lang="en-US" dirty="0" err="1"/>
              <a:t>tarafından</a:t>
            </a:r>
            <a:r>
              <a:rPr lang="en-US" dirty="0"/>
              <a:t> </a:t>
            </a:r>
            <a:r>
              <a:rPr lang="en-US" dirty="0" err="1"/>
              <a:t>ayarlanmadığı</a:t>
            </a:r>
            <a:r>
              <a:rPr lang="en-US" dirty="0"/>
              <a:t> </a:t>
            </a:r>
            <a:r>
              <a:rPr lang="en-US" dirty="0" err="1"/>
              <a:t>durumlarda</a:t>
            </a:r>
            <a:r>
              <a:rPr lang="en-US" dirty="0"/>
              <a:t>, salon </a:t>
            </a:r>
            <a:r>
              <a:rPr lang="en-US" dirty="0" err="1"/>
              <a:t>masrafları</a:t>
            </a:r>
            <a:r>
              <a:rPr lang="en-US" dirty="0"/>
              <a:t> </a:t>
            </a:r>
            <a:r>
              <a:rPr lang="en-US" dirty="0" err="1"/>
              <a:t>da</a:t>
            </a:r>
            <a:r>
              <a:rPr lang="en-US" dirty="0"/>
              <a:t> TAIEX </a:t>
            </a:r>
            <a:r>
              <a:rPr lang="en-US" dirty="0" err="1"/>
              <a:t>bütçesinden</a:t>
            </a:r>
            <a:r>
              <a:rPr lang="en-US" dirty="0"/>
              <a:t> </a:t>
            </a:r>
            <a:r>
              <a:rPr lang="en-US" dirty="0" err="1"/>
              <a:t>karşılanmaktadır</a:t>
            </a:r>
            <a:r>
              <a:rPr lang="en-US" dirty="0"/>
              <a:t>.</a:t>
            </a:r>
            <a:endParaRPr lang="tr-TR" dirty="0"/>
          </a:p>
        </p:txBody>
      </p:sp>
      <p:pic>
        <p:nvPicPr>
          <p:cNvPr id="5129"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8"/>
          <p:cNvPicPr>
            <a:picLocks noChangeAspect="1" noChangeArrowheads="1"/>
          </p:cNvPicPr>
          <p:nvPr/>
        </p:nvPicPr>
        <p:blipFill>
          <a:blip r:embed="rId2" cstate="print"/>
          <a:srcRect/>
          <a:stretch>
            <a:fillRect/>
          </a:stretch>
        </p:blipFill>
        <p:spPr bwMode="auto">
          <a:xfrm>
            <a:off x="0" y="6381750"/>
            <a:ext cx="9144000" cy="71438"/>
          </a:xfrm>
          <a:prstGeom prst="rect">
            <a:avLst/>
          </a:prstGeom>
          <a:noFill/>
          <a:ln w="9525">
            <a:noFill/>
            <a:miter lim="800000"/>
            <a:headEnd/>
            <a:tailEnd/>
          </a:ln>
        </p:spPr>
      </p:pic>
      <p:pic>
        <p:nvPicPr>
          <p:cNvPr id="6147" name="Picture 9"/>
          <p:cNvPicPr>
            <a:picLocks noChangeAspect="1" noChangeArrowheads="1"/>
          </p:cNvPicPr>
          <p:nvPr/>
        </p:nvPicPr>
        <p:blipFill>
          <a:blip r:embed="rId2" cstate="print"/>
          <a:srcRect/>
          <a:stretch>
            <a:fillRect/>
          </a:stretch>
        </p:blipFill>
        <p:spPr bwMode="auto">
          <a:xfrm>
            <a:off x="0" y="1196975"/>
            <a:ext cx="9144000" cy="71438"/>
          </a:xfrm>
          <a:prstGeom prst="rect">
            <a:avLst/>
          </a:prstGeom>
          <a:noFill/>
          <a:ln w="9525">
            <a:noFill/>
            <a:miter lim="800000"/>
            <a:headEnd/>
            <a:tailEnd/>
          </a:ln>
        </p:spPr>
      </p:pic>
      <p:sp>
        <p:nvSpPr>
          <p:cNvPr id="6148" name="Rectangle 11"/>
          <p:cNvSpPr>
            <a:spLocks noChangeArrowheads="1"/>
          </p:cNvSpPr>
          <p:nvPr/>
        </p:nvSpPr>
        <p:spPr bwMode="auto">
          <a:xfrm>
            <a:off x="8820150" y="6524625"/>
            <a:ext cx="215900" cy="217488"/>
          </a:xfrm>
          <a:prstGeom prst="rect">
            <a:avLst/>
          </a:prstGeom>
          <a:noFill/>
          <a:ln w="9525">
            <a:noFill/>
            <a:miter lim="800000"/>
            <a:headEnd/>
            <a:tailEnd/>
          </a:ln>
        </p:spPr>
        <p:txBody>
          <a:bodyPr wrap="none" anchor="ctr"/>
          <a:lstStyle/>
          <a:p>
            <a:pPr algn="ctr"/>
            <a:fld id="{849ED47D-E3D1-467E-8D34-55DC062956B5}" type="slidenum">
              <a:rPr lang="tr-TR" sz="1200" b="1">
                <a:solidFill>
                  <a:schemeClr val="accent2"/>
                </a:solidFill>
                <a:latin typeface="Georgia" pitchFamily="18" charset="0"/>
              </a:rPr>
              <a:pPr algn="ctr"/>
              <a:t>9</a:t>
            </a:fld>
            <a:endParaRPr lang="tr-TR" sz="1200" b="1">
              <a:solidFill>
                <a:schemeClr val="accent2"/>
              </a:solidFill>
              <a:latin typeface="Georgia" pitchFamily="18" charset="0"/>
            </a:endParaRPr>
          </a:p>
        </p:txBody>
      </p:sp>
      <p:pic>
        <p:nvPicPr>
          <p:cNvPr id="6149" name="Picture 12" descr="yildizlar"/>
          <p:cNvPicPr>
            <a:picLocks noChangeAspect="1" noChangeArrowheads="1"/>
          </p:cNvPicPr>
          <p:nvPr/>
        </p:nvPicPr>
        <p:blipFill>
          <a:blip r:embed="rId3" cstate="print">
            <a:lum contrast="10000"/>
          </a:blip>
          <a:srcRect/>
          <a:stretch>
            <a:fillRect/>
          </a:stretch>
        </p:blipFill>
        <p:spPr bwMode="auto">
          <a:xfrm>
            <a:off x="2339975" y="1301750"/>
            <a:ext cx="6770688" cy="4995863"/>
          </a:xfrm>
          <a:prstGeom prst="rect">
            <a:avLst/>
          </a:prstGeom>
          <a:noFill/>
          <a:ln w="9525">
            <a:noFill/>
            <a:miter lim="800000"/>
            <a:headEnd/>
            <a:tailEnd/>
          </a:ln>
        </p:spPr>
      </p:pic>
      <p:sp>
        <p:nvSpPr>
          <p:cNvPr id="6150" name="Rectangle 13"/>
          <p:cNvSpPr>
            <a:spLocks noChangeArrowheads="1"/>
          </p:cNvSpPr>
          <p:nvPr/>
        </p:nvSpPr>
        <p:spPr bwMode="auto">
          <a:xfrm>
            <a:off x="179388" y="1412875"/>
            <a:ext cx="8713787" cy="4752975"/>
          </a:xfrm>
          <a:prstGeom prst="rect">
            <a:avLst/>
          </a:prstGeom>
          <a:noFill/>
          <a:ln w="12700">
            <a:solidFill>
              <a:schemeClr val="accent2"/>
            </a:solidFill>
            <a:miter lim="800000"/>
            <a:headEnd/>
            <a:tailEnd/>
          </a:ln>
        </p:spPr>
        <p:txBody>
          <a:bodyPr wrap="none" anchor="ctr"/>
          <a:lstStyle/>
          <a:p>
            <a:endParaRPr lang="tr-TR"/>
          </a:p>
        </p:txBody>
      </p:sp>
      <p:sp>
        <p:nvSpPr>
          <p:cNvPr id="9" name="Rectangle 2"/>
          <p:cNvSpPr txBox="1">
            <a:spLocks noRot="1" noChangeArrowheads="1"/>
          </p:cNvSpPr>
          <p:nvPr/>
        </p:nvSpPr>
        <p:spPr bwMode="auto">
          <a:xfrm>
            <a:off x="539750" y="0"/>
            <a:ext cx="8229600" cy="1143000"/>
          </a:xfrm>
          <a:prstGeom prst="rect">
            <a:avLst/>
          </a:prstGeom>
          <a:noFill/>
          <a:ln w="9525">
            <a:noFill/>
            <a:miter lim="800000"/>
            <a:headEnd/>
            <a:tailEnd/>
          </a:ln>
        </p:spPr>
        <p:txBody>
          <a:bodyPr anchor="ctr"/>
          <a:lstStyle/>
          <a:p>
            <a:pPr algn="ctr">
              <a:defRPr/>
            </a:pPr>
            <a:r>
              <a:rPr lang="tr-TR" sz="4400" kern="0">
                <a:solidFill>
                  <a:schemeClr val="tx2"/>
                </a:solidFill>
                <a:latin typeface="+mj-lt"/>
                <a:ea typeface="+mj-ea"/>
                <a:cs typeface="+mj-cs"/>
              </a:rPr>
              <a:t>TAIEX Çalışmaları</a:t>
            </a:r>
            <a:endParaRPr lang="tr-TR" sz="4400" kern="0" dirty="0">
              <a:solidFill>
                <a:schemeClr val="tx2"/>
              </a:solidFill>
              <a:latin typeface="+mj-lt"/>
              <a:ea typeface="+mj-ea"/>
              <a:cs typeface="+mj-cs"/>
            </a:endParaRPr>
          </a:p>
        </p:txBody>
      </p:sp>
      <p:sp>
        <p:nvSpPr>
          <p:cNvPr id="10" name="Rectangle 3"/>
          <p:cNvSpPr txBox="1">
            <a:spLocks noChangeArrowheads="1"/>
          </p:cNvSpPr>
          <p:nvPr/>
        </p:nvSpPr>
        <p:spPr bwMode="auto">
          <a:xfrm>
            <a:off x="179388" y="1412875"/>
            <a:ext cx="8229600" cy="4525963"/>
          </a:xfrm>
          <a:prstGeom prst="rect">
            <a:avLst/>
          </a:prstGeom>
          <a:noFill/>
          <a:ln w="9525">
            <a:noFill/>
            <a:miter lim="800000"/>
            <a:headEnd/>
            <a:tailEnd/>
          </a:ln>
        </p:spPr>
        <p:txBody>
          <a:bodyPr/>
          <a:lstStyle/>
          <a:p>
            <a:pPr>
              <a:spcBef>
                <a:spcPct val="20000"/>
              </a:spcBef>
              <a:defRPr/>
            </a:pPr>
            <a:r>
              <a:rPr lang="tr-TR" sz="2800" b="1" kern="0" dirty="0">
                <a:latin typeface="+mn-lt"/>
              </a:rPr>
              <a:t>Çalışma Ziyareti (</a:t>
            </a:r>
            <a:r>
              <a:rPr lang="tr-TR" sz="2800" b="1" kern="0" dirty="0" err="1">
                <a:latin typeface="+mn-lt"/>
              </a:rPr>
              <a:t>Study</a:t>
            </a:r>
            <a:r>
              <a:rPr lang="tr-TR" sz="2800" b="1" kern="0" dirty="0">
                <a:latin typeface="+mn-lt"/>
              </a:rPr>
              <a:t> </a:t>
            </a:r>
            <a:r>
              <a:rPr lang="tr-TR" sz="2800" b="1" kern="0" dirty="0" err="1">
                <a:latin typeface="+mn-lt"/>
              </a:rPr>
              <a:t>Visit</a:t>
            </a:r>
            <a:r>
              <a:rPr lang="tr-TR" sz="2800" b="1" kern="0" dirty="0" smtClean="0">
                <a:latin typeface="+mn-lt"/>
              </a:rPr>
              <a:t>)</a:t>
            </a:r>
          </a:p>
          <a:p>
            <a:pPr>
              <a:spcBef>
                <a:spcPct val="20000"/>
              </a:spcBef>
              <a:defRPr/>
            </a:pPr>
            <a:endParaRPr lang="tr-TR" sz="2400" b="1" kern="0" dirty="0">
              <a:latin typeface="+mn-lt"/>
            </a:endParaRPr>
          </a:p>
          <a:p>
            <a:pPr lvl="1">
              <a:spcBef>
                <a:spcPct val="20000"/>
              </a:spcBef>
              <a:buFont typeface="Wingdings" pitchFamily="2" charset="2"/>
              <a:buChar char="Ø"/>
              <a:defRPr/>
            </a:pPr>
            <a:r>
              <a:rPr lang="tr-TR" sz="2200" kern="0" dirty="0">
                <a:latin typeface="+mn-lt"/>
              </a:rPr>
              <a:t>Ülke ve kurum </a:t>
            </a:r>
            <a:r>
              <a:rPr lang="tr-TR" sz="2200" kern="0" dirty="0" smtClean="0">
                <a:latin typeface="+mn-lt"/>
              </a:rPr>
              <a:t>seçimi olabiliyor.</a:t>
            </a:r>
            <a:endParaRPr lang="tr-TR" sz="2200" kern="0" dirty="0">
              <a:latin typeface="+mn-lt"/>
            </a:endParaRPr>
          </a:p>
          <a:p>
            <a:pPr lvl="1">
              <a:spcBef>
                <a:spcPct val="20000"/>
              </a:spcBef>
              <a:buFont typeface="Wingdings" pitchFamily="2" charset="2"/>
              <a:buChar char="Ø"/>
              <a:defRPr/>
            </a:pPr>
            <a:r>
              <a:rPr lang="tr-TR" sz="2200" kern="0" dirty="0">
                <a:latin typeface="+mn-lt"/>
              </a:rPr>
              <a:t>Çoğunlukla mevzuatın uygulanması </a:t>
            </a:r>
            <a:r>
              <a:rPr lang="tr-TR" sz="2200" kern="0" dirty="0" smtClean="0">
                <a:latin typeface="+mn-lt"/>
              </a:rPr>
              <a:t>aşaması</a:t>
            </a:r>
          </a:p>
          <a:p>
            <a:pPr lvl="1">
              <a:spcBef>
                <a:spcPct val="20000"/>
              </a:spcBef>
              <a:buFont typeface="Wingdings" pitchFamily="2" charset="2"/>
              <a:buChar char="Ø"/>
              <a:defRPr/>
            </a:pPr>
            <a:r>
              <a:rPr lang="tr-TR" sz="2200" dirty="0" smtClean="0"/>
              <a:t>Gidilmek </a:t>
            </a:r>
            <a:r>
              <a:rPr lang="en-US" sz="2200" dirty="0" err="1" smtClean="0"/>
              <a:t>istenen</a:t>
            </a:r>
            <a:r>
              <a:rPr lang="en-US" sz="2200" dirty="0" smtClean="0"/>
              <a:t> </a:t>
            </a:r>
            <a:r>
              <a:rPr lang="en-US" sz="2200" dirty="0" err="1"/>
              <a:t>üye</a:t>
            </a:r>
            <a:r>
              <a:rPr lang="en-US" sz="2200" dirty="0"/>
              <a:t> </a:t>
            </a:r>
            <a:r>
              <a:rPr lang="en-US" sz="2200" dirty="0" err="1"/>
              <a:t>devlette</a:t>
            </a:r>
            <a:r>
              <a:rPr lang="en-US" sz="2200" dirty="0"/>
              <a:t> </a:t>
            </a:r>
            <a:r>
              <a:rPr lang="en-US" sz="2200" dirty="0" err="1"/>
              <a:t>görülecek</a:t>
            </a:r>
            <a:r>
              <a:rPr lang="en-US" sz="2200" dirty="0"/>
              <a:t> </a:t>
            </a:r>
            <a:r>
              <a:rPr lang="en-US" sz="2200" dirty="0" err="1"/>
              <a:t>somut</a:t>
            </a:r>
            <a:r>
              <a:rPr lang="en-US" sz="2200" dirty="0"/>
              <a:t> </a:t>
            </a:r>
            <a:r>
              <a:rPr lang="en-US" sz="2200" dirty="0" err="1"/>
              <a:t>unsurlar</a:t>
            </a:r>
            <a:r>
              <a:rPr lang="en-US" sz="2200" dirty="0"/>
              <a:t> </a:t>
            </a:r>
            <a:r>
              <a:rPr lang="en-US" sz="2200" dirty="0" err="1"/>
              <a:t>olması</a:t>
            </a:r>
            <a:r>
              <a:rPr lang="en-US" sz="2200" dirty="0"/>
              <a:t> (</a:t>
            </a:r>
            <a:r>
              <a:rPr lang="en-US" sz="2200" dirty="0" err="1"/>
              <a:t>teknik</a:t>
            </a:r>
            <a:r>
              <a:rPr lang="en-US" sz="2200" dirty="0"/>
              <a:t> </a:t>
            </a:r>
            <a:r>
              <a:rPr lang="en-US" sz="2200" dirty="0" err="1"/>
              <a:t>ekipman</a:t>
            </a:r>
            <a:r>
              <a:rPr lang="en-US" sz="2200" dirty="0"/>
              <a:t>, </a:t>
            </a:r>
            <a:r>
              <a:rPr lang="en-US" sz="2200" dirty="0" err="1"/>
              <a:t>laboratuar</a:t>
            </a:r>
            <a:r>
              <a:rPr lang="en-US" sz="2200" dirty="0"/>
              <a:t>, </a:t>
            </a:r>
            <a:r>
              <a:rPr lang="en-US" sz="2200" dirty="0" err="1"/>
              <a:t>spesifik</a:t>
            </a:r>
            <a:r>
              <a:rPr lang="en-US" sz="2200" dirty="0"/>
              <a:t> </a:t>
            </a:r>
            <a:r>
              <a:rPr lang="en-US" sz="2200" dirty="0" err="1"/>
              <a:t>ağ</a:t>
            </a:r>
            <a:r>
              <a:rPr lang="en-US" sz="2200" dirty="0"/>
              <a:t> </a:t>
            </a:r>
            <a:r>
              <a:rPr lang="en-US" sz="2200" dirty="0" err="1"/>
              <a:t>sistemi</a:t>
            </a:r>
            <a:r>
              <a:rPr lang="en-US" sz="2200" dirty="0"/>
              <a:t>, </a:t>
            </a:r>
            <a:r>
              <a:rPr lang="en-US" sz="2200" dirty="0" err="1"/>
              <a:t>karmaşık</a:t>
            </a:r>
            <a:r>
              <a:rPr lang="en-US" sz="2200" dirty="0"/>
              <a:t> </a:t>
            </a:r>
            <a:r>
              <a:rPr lang="en-US" sz="2200" dirty="0" err="1"/>
              <a:t>idari</a:t>
            </a:r>
            <a:r>
              <a:rPr lang="en-US" sz="2200" dirty="0"/>
              <a:t> </a:t>
            </a:r>
            <a:r>
              <a:rPr lang="en-US" sz="2200" dirty="0" err="1"/>
              <a:t>yapılar</a:t>
            </a:r>
            <a:r>
              <a:rPr lang="en-US" sz="2200" dirty="0"/>
              <a:t> vb</a:t>
            </a:r>
            <a:r>
              <a:rPr lang="en-US" sz="2200" dirty="0" smtClean="0"/>
              <a:t>.)</a:t>
            </a:r>
            <a:r>
              <a:rPr lang="tr-TR" sz="2200" dirty="0" smtClean="0"/>
              <a:t> gerekli.</a:t>
            </a:r>
            <a:endParaRPr lang="tr-TR" sz="2200" kern="0" dirty="0">
              <a:latin typeface="+mn-lt"/>
            </a:endParaRPr>
          </a:p>
          <a:p>
            <a:pPr lvl="1">
              <a:spcBef>
                <a:spcPct val="20000"/>
              </a:spcBef>
              <a:buFont typeface="Wingdings" pitchFamily="2" charset="2"/>
              <a:buChar char="Ø"/>
              <a:defRPr/>
            </a:pPr>
            <a:r>
              <a:rPr lang="tr-TR" sz="2200" kern="0" dirty="0">
                <a:latin typeface="+mn-lt"/>
              </a:rPr>
              <a:t>Azami üç katılımcı</a:t>
            </a:r>
          </a:p>
          <a:p>
            <a:pPr lvl="1">
              <a:spcBef>
                <a:spcPct val="20000"/>
              </a:spcBef>
              <a:buFont typeface="Wingdings" pitchFamily="2" charset="2"/>
              <a:buChar char="Ø"/>
              <a:defRPr/>
            </a:pPr>
            <a:r>
              <a:rPr lang="tr-TR" sz="2200" kern="0" dirty="0">
                <a:latin typeface="+mn-lt"/>
              </a:rPr>
              <a:t>Kısıtlı tercüme hizmeti</a:t>
            </a:r>
          </a:p>
          <a:p>
            <a:pPr lvl="1">
              <a:spcBef>
                <a:spcPct val="20000"/>
              </a:spcBef>
              <a:buFont typeface="Wingdings" pitchFamily="2" charset="2"/>
              <a:buChar char="Ø"/>
              <a:defRPr/>
            </a:pPr>
            <a:r>
              <a:rPr lang="tr-TR" sz="2200" kern="0" dirty="0">
                <a:latin typeface="+mn-lt"/>
              </a:rPr>
              <a:t>Katılımcıların yol, konaklama ve </a:t>
            </a:r>
            <a:r>
              <a:rPr lang="tr-TR" sz="2200" kern="0" dirty="0" smtClean="0">
                <a:latin typeface="+mn-lt"/>
              </a:rPr>
              <a:t>harcırahları (gecelik 80 €) </a:t>
            </a:r>
            <a:r>
              <a:rPr lang="tr-TR" sz="2200" kern="0" dirty="0">
                <a:latin typeface="+mn-lt"/>
              </a:rPr>
              <a:t>TAIEX tarafından karşılanmakta </a:t>
            </a:r>
          </a:p>
        </p:txBody>
      </p:sp>
      <p:pic>
        <p:nvPicPr>
          <p:cNvPr id="6153" name="Picture 11" descr="C:\Users\aalptekin\Desktop\avrupa-birligi-bakanligi-logo.jpg"/>
          <p:cNvPicPr>
            <a:picLocks noChangeAspect="1" noChangeArrowheads="1"/>
          </p:cNvPicPr>
          <p:nvPr/>
        </p:nvPicPr>
        <p:blipFill>
          <a:blip r:embed="rId4" cstate="print"/>
          <a:srcRect/>
          <a:stretch>
            <a:fillRect/>
          </a:stretch>
        </p:blipFill>
        <p:spPr bwMode="auto">
          <a:xfrm>
            <a:off x="0" y="0"/>
            <a:ext cx="1258888" cy="11128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1">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1">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Presentation1</Template>
  <TotalTime>1489</TotalTime>
  <Words>922</Words>
  <Application>Microsoft Office PowerPoint</Application>
  <PresentationFormat>Ekran Gösterisi (4:3)</PresentationFormat>
  <Paragraphs>133</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Presentation1</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Company>ABGS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Kayhan Özüm</dc:creator>
  <cp:lastModifiedBy>aalptekin</cp:lastModifiedBy>
  <cp:revision>197</cp:revision>
  <dcterms:created xsi:type="dcterms:W3CDTF">2009-12-11T20:32:41Z</dcterms:created>
  <dcterms:modified xsi:type="dcterms:W3CDTF">2014-09-05T13:08:39Z</dcterms:modified>
</cp:coreProperties>
</file>