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286" r:id="rId4"/>
    <p:sldId id="289" r:id="rId5"/>
    <p:sldId id="288" r:id="rId6"/>
    <p:sldId id="295" r:id="rId7"/>
    <p:sldId id="296" r:id="rId8"/>
    <p:sldId id="297" r:id="rId9"/>
    <p:sldId id="257" r:id="rId10"/>
    <p:sldId id="290" r:id="rId11"/>
    <p:sldId id="268" r:id="rId12"/>
    <p:sldId id="280" r:id="rId13"/>
    <p:sldId id="281" r:id="rId14"/>
    <p:sldId id="282" r:id="rId15"/>
    <p:sldId id="283" r:id="rId16"/>
    <p:sldId id="28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2" autoAdjust="0"/>
    <p:restoredTop sz="95644" autoAdjust="0"/>
  </p:normalViewPr>
  <p:slideViewPr>
    <p:cSldViewPr snapToGrid="0" snapToObjects="1">
      <p:cViewPr>
        <p:scale>
          <a:sx n="80" d="100"/>
          <a:sy n="80" d="100"/>
        </p:scale>
        <p:origin x="84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3CB29-FBCB-44FB-9EC2-DFAE41305BB4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4F38-4F1F-4455-A808-C5DC86A5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46BE-76E0-42D6-8FBD-D4F35C1D5BE4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8F73-ED89-4C6B-AF7E-15778D10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3650"/>
            <a:ext cx="6059488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79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3650"/>
            <a:ext cx="6059488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60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3650"/>
            <a:ext cx="6059488" cy="34099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37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1263650"/>
            <a:ext cx="6059488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6CA5E-07BF-48C6-BD87-8EF854E4EFD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56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3"/>
            <p:cNvSpPr/>
            <p:nvPr/>
          </p:nvSpPr>
          <p:spPr>
            <a:xfrm>
              <a:off x="9760570" y="-8467"/>
              <a:ext cx="242825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9548566" y="3285067"/>
              <a:ext cx="2643433" cy="357293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400" baseline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 b="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816" y="5340447"/>
            <a:ext cx="2163638" cy="15302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18" y="0"/>
            <a:ext cx="2141840" cy="1092742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0669" y="6033914"/>
            <a:ext cx="8930959" cy="613073"/>
            <a:chOff x="560669" y="6033914"/>
            <a:chExt cx="8930959" cy="613073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974" y="6034987"/>
              <a:ext cx="541137" cy="612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228" y="6033914"/>
              <a:ext cx="626400" cy="61307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242" y="6034987"/>
              <a:ext cx="573347" cy="612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496" y="6034987"/>
              <a:ext cx="573347" cy="612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69" y="6033914"/>
              <a:ext cx="615188" cy="612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002060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002060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62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82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630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80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14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28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80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490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63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8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5"/>
            <a:ext cx="10515600" cy="3929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38E6-9A45-4D88-A84A-478994A6F863}" type="datetimeFigureOut">
              <a:rPr lang="tr-TR" smtClean="0"/>
              <a:t>06.02.2018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FF82-3258-4F66-96C0-2EB67B9856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99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1117600"/>
            <a:ext cx="4513541" cy="4923761"/>
          </a:xfrm>
        </p:spPr>
        <p:txBody>
          <a:bodyPr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sp>
          <p:nvSpPr>
            <p:cNvPr id="22" name="Rectangle 23"/>
            <p:cNvSpPr/>
            <p:nvPr/>
          </p:nvSpPr>
          <p:spPr>
            <a:xfrm>
              <a:off x="10062817" y="330200"/>
              <a:ext cx="2126008" cy="6519333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2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0338406" y="-8467"/>
              <a:ext cx="185359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873281" y="3925824"/>
              <a:ext cx="2318719" cy="293217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822642" y="-8467"/>
              <a:ext cx="13661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358436" y="-8467"/>
              <a:ext cx="83038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822642" y="3589867"/>
              <a:ext cx="1366183" cy="3268133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092742"/>
            <a:ext cx="8596668" cy="837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28" y="5327746"/>
            <a:ext cx="2163638" cy="15302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00" y="0"/>
            <a:ext cx="2141840" cy="1092742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588547" y="6099950"/>
            <a:ext cx="8930959" cy="613073"/>
            <a:chOff x="560669" y="6033914"/>
            <a:chExt cx="8930959" cy="613073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974" y="6034987"/>
              <a:ext cx="541137" cy="612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228" y="6033914"/>
              <a:ext cx="626400" cy="6130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242" y="6034987"/>
              <a:ext cx="573347" cy="612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496" y="6034987"/>
              <a:ext cx="573347" cy="612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69" y="6033914"/>
              <a:ext cx="615188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70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4" r:id="rId13"/>
    <p:sldLayoutId id="2147483689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1" r:id="rId21"/>
    <p:sldLayoutId id="2147483702" r:id="rId22"/>
    <p:sldLayoutId id="2147483703" r:id="rId23"/>
    <p:sldLayoutId id="2147483704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868" y="1845735"/>
            <a:ext cx="7801722" cy="164630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+mj-lt"/>
              </a:rPr>
            </a:br>
            <a:r>
              <a:rPr lang="en-US" sz="48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+mj-lt"/>
              </a:rPr>
            </a:br>
            <a:r>
              <a:rPr lang="en-US" sz="48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+mj-lt"/>
              </a:rPr>
            </a:br>
            <a:endParaRPr lang="en-US"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7333" y="-643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9395" y="1845735"/>
            <a:ext cx="79396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TÜRKİYE ve AVRUPA BİRLİĞİ ARASINDA ŞEHİR EŞLEŞTİRME HİBE PROGRAMI </a:t>
            </a:r>
            <a:endParaRPr lang="tr-TR" sz="30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BİLGİLENDİRME GÜNLERİ</a:t>
            </a:r>
            <a:br>
              <a:rPr lang="en-US" sz="30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endParaRPr lang="tr-TR" sz="30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0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PROJE TEKLİFİ HAZIRLAMA</a:t>
            </a:r>
            <a:endParaRPr lang="en-US" sz="3000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81" y="312135"/>
            <a:ext cx="3898413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785" y="1246912"/>
            <a:ext cx="9144000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DOLDURULMASI GEREKEN DOKÜMANLAR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18582" y="1933205"/>
            <a:ext cx="7886700" cy="3929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dirty="0"/>
          </a:p>
          <a:p>
            <a:pPr marL="363538" indent="-363538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EK A- KISIM A </a:t>
            </a:r>
            <a:r>
              <a:rPr lang="en-US" sz="2800" dirty="0" smtClean="0"/>
              <a:t>ÖN TEKLİF</a:t>
            </a:r>
            <a:endParaRPr lang="tr-TR" sz="2800" dirty="0"/>
          </a:p>
          <a:p>
            <a:pPr marL="363538" indent="-363538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EK A- KISIM B </a:t>
            </a:r>
            <a:r>
              <a:rPr lang="tr-TR" sz="2800" dirty="0" smtClean="0"/>
              <a:t>T</a:t>
            </a:r>
            <a:r>
              <a:rPr lang="en-US" sz="2800" dirty="0" smtClean="0"/>
              <a:t>AM BAŞVURU FORMU</a:t>
            </a:r>
            <a:endParaRPr lang="tr-TR" sz="2800" dirty="0"/>
          </a:p>
          <a:p>
            <a:pPr marL="363538" indent="-363538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800" dirty="0"/>
              <a:t>EK B </a:t>
            </a:r>
            <a:r>
              <a:rPr lang="en-US" sz="2800" dirty="0" smtClean="0"/>
              <a:t>-BÜTÇE</a:t>
            </a:r>
          </a:p>
          <a:p>
            <a:pPr marL="363538" indent="-363538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800" dirty="0" smtClean="0"/>
              <a:t>EK </a:t>
            </a:r>
            <a:r>
              <a:rPr lang="tr-TR" sz="2800" dirty="0"/>
              <a:t>C </a:t>
            </a:r>
            <a:r>
              <a:rPr lang="en-US" sz="2800" dirty="0" smtClean="0"/>
              <a:t>–MANTIKSAL ÇERÇEVE </a:t>
            </a:r>
            <a:endParaRPr lang="en-US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Clr>
                <a:srgbClr val="000066"/>
              </a:buClr>
              <a:buFontTx/>
              <a:buChar char="•"/>
              <a:defRPr/>
            </a:pPr>
            <a:r>
              <a:rPr lang="tr-TR" sz="2000" kern="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İdari Uygunluk Kuralları: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	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Ön Teklif formatında belirtilen kurallara uyulmalı,</a:t>
            </a:r>
            <a:endParaRPr lang="en-US" sz="1900" kern="0" dirty="0" smtClean="0">
              <a:solidFill>
                <a:prstClr val="black"/>
              </a:solidFill>
              <a:latin typeface="+mj-lt"/>
              <a:ea typeface="MS PGothic" pitchFamily="34" charset="-128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El yazısı ile sunulmuş başvurular kabul edilmeyecektir.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sz="1900" b="1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5 tam </a:t>
            </a:r>
            <a:r>
              <a:rPr lang="tr-TR" sz="1900" b="1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sayfayı </a:t>
            </a: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geçmemeli (A4  boyutunda, </a:t>
            </a:r>
            <a:r>
              <a:rPr lang="tr-TR" sz="1900" b="1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Arial 10 fontu </a:t>
            </a: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ve 2 cm kenar boşluğu),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Anlatım açık ve net olmalı. Ancak her bölüm yeterli detayı içermeli,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Tüm bölümler boş bırakılmadan doldurulmalı,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Başvuru formunda yer alan yönlendirmelere özellikle dikkat edi</a:t>
            </a:r>
            <a:r>
              <a:rPr lang="en-US" sz="1900" kern="0" dirty="0" err="1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lmeli</a:t>
            </a:r>
            <a:r>
              <a:rPr lang="tr-TR" sz="1900" kern="0" dirty="0" smtClean="0">
                <a:solidFill>
                  <a:prstClr val="black"/>
                </a:solidFill>
                <a:latin typeface="+mj-lt"/>
                <a:ea typeface="MS PGothic" pitchFamily="34" charset="-128"/>
              </a:rPr>
              <a:t>.</a:t>
            </a:r>
            <a:endParaRPr lang="tr-TR" sz="1900" kern="0" dirty="0" smtClean="0">
              <a:solidFill>
                <a:sysClr val="windowText" lastClr="000000"/>
              </a:solidFill>
              <a:latin typeface="+mj-lt"/>
            </a:endParaRPr>
          </a:p>
          <a:p>
            <a:endParaRPr lang="en-US" sz="1900" dirty="0">
              <a:latin typeface="+mj-lt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77334" y="1092742"/>
            <a:ext cx="8596668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ÖN TEKLİF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460" y="1244075"/>
            <a:ext cx="7886700" cy="46309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sz="24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en-US" sz="2400" dirty="0">
              <a:latin typeface="+mj-lt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3600" b="1" dirty="0">
              <a:solidFill>
                <a:srgbClr val="5B9BD5">
                  <a:lumMod val="50000"/>
                </a:srgbClr>
              </a:solidFill>
              <a:latin typeface="+mj-lt"/>
              <a:ea typeface="+mj-ea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tr-TR" sz="3600" b="1" dirty="0">
                <a:solidFill>
                  <a:srgbClr val="5B9BD5">
                    <a:lumMod val="50000"/>
                  </a:srgbClr>
                </a:solidFill>
                <a:latin typeface="+mj-lt"/>
                <a:ea typeface="+mj-ea"/>
              </a:rPr>
              <a:t>SIKÇA RASTLANAN HATALAR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20" y="1957754"/>
            <a:ext cx="9251330" cy="4630932"/>
          </a:xfrm>
        </p:spPr>
        <p:txBody>
          <a:bodyPr>
            <a:normAutofit/>
          </a:bodyPr>
          <a:lstStyle/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</a:endParaRP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+mj-lt"/>
              </a:rPr>
              <a:t>Tüm alanlar doldurulmamış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+mj-lt"/>
              </a:rPr>
              <a:t>Eksik imza ve kaşeler 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+mj-lt"/>
              </a:rPr>
              <a:t>Kontrol listesine uygun olarak düzenli bir paket halinde sunulmamış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+mj-lt"/>
              </a:rPr>
              <a:t>Başlık çok uzun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latin typeface="+mj-lt"/>
              </a:rPr>
              <a:t>Hedefler belirgin değil veya erişilmesi çok zor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latin typeface="+mj-lt"/>
              </a:rPr>
              <a:t>İhtiyaçlar iyi tanımlanmamış, analiz yapılmamış</a:t>
            </a:r>
          </a:p>
          <a:p>
            <a:pPr marL="363538" lvl="1" indent="-363538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000" dirty="0" smtClean="0">
                <a:latin typeface="+mj-lt"/>
              </a:rPr>
              <a:t>Genel bilgiler verilmiş, rakamlarla desteklenmemiş</a:t>
            </a:r>
          </a:p>
          <a:p>
            <a:pPr>
              <a:spcBef>
                <a:spcPts val="600"/>
              </a:spcBef>
            </a:pPr>
            <a:endParaRPr lang="tr-TR" altLang="tr-TR" sz="24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tr-TR" sz="2400" dirty="0">
              <a:latin typeface="+mj-lt"/>
            </a:endParaRPr>
          </a:p>
          <a:p>
            <a:pPr>
              <a:spcBef>
                <a:spcPts val="600"/>
              </a:spcBef>
            </a:pPr>
            <a:endParaRPr lang="tr-TR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020" y="1246912"/>
            <a:ext cx="8764858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- BAŞVURU FORMU (GENEL)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152650" y="1933205"/>
            <a:ext cx="8292612" cy="4350364"/>
          </a:xfrm>
        </p:spPr>
        <p:txBody>
          <a:bodyPr>
            <a:normAutofit fontScale="85000" lnSpcReduction="20000"/>
          </a:bodyPr>
          <a:lstStyle/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>
                <a:latin typeface="+mj-lt"/>
              </a:rPr>
              <a:t>Problemlerin çözümüne yönelik yaklaşımlar zayıf ve </a:t>
            </a:r>
            <a:r>
              <a:rPr lang="tr-TR" altLang="tr-TR" sz="2600" dirty="0" smtClean="0">
                <a:latin typeface="+mj-lt"/>
              </a:rPr>
              <a:t>gerekçelendirilme</a:t>
            </a:r>
            <a:r>
              <a:rPr lang="en-US" altLang="tr-TR" sz="2600" dirty="0" err="1" smtClean="0">
                <a:latin typeface="+mj-lt"/>
              </a:rPr>
              <a:t>mesi</a:t>
            </a:r>
            <a:endParaRPr lang="tr-TR" altLang="tr-TR" sz="2600" dirty="0">
              <a:latin typeface="+mj-lt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>
                <a:latin typeface="+mj-lt"/>
              </a:rPr>
              <a:t>Riskler ve çözümler </a:t>
            </a:r>
            <a:r>
              <a:rPr lang="tr-TR" altLang="tr-TR" sz="2600" dirty="0" smtClean="0">
                <a:latin typeface="+mj-lt"/>
              </a:rPr>
              <a:t>belirtilmem</a:t>
            </a:r>
            <a:r>
              <a:rPr lang="en-US" altLang="tr-TR" sz="2600" dirty="0" err="1" smtClean="0">
                <a:latin typeface="+mj-lt"/>
              </a:rPr>
              <a:t>esi</a:t>
            </a:r>
            <a:endParaRPr lang="tr-TR" altLang="tr-TR" sz="2600" dirty="0">
              <a:latin typeface="+mj-lt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>
                <a:latin typeface="+mj-lt"/>
              </a:rPr>
              <a:t>Ortakların seçilme nedenleri ve projede yüklenecekleri görevler  açık olarak </a:t>
            </a:r>
            <a:r>
              <a:rPr lang="tr-TR" altLang="tr-TR" sz="2600" dirty="0" smtClean="0">
                <a:latin typeface="+mj-lt"/>
              </a:rPr>
              <a:t>belirlenme</a:t>
            </a:r>
            <a:r>
              <a:rPr lang="en-US" altLang="tr-TR" sz="2600" dirty="0" err="1" smtClean="0">
                <a:latin typeface="+mj-lt"/>
              </a:rPr>
              <a:t>mesi</a:t>
            </a:r>
            <a:endParaRPr lang="tr-TR" altLang="tr-TR" sz="2600" dirty="0">
              <a:latin typeface="+mj-lt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>
                <a:latin typeface="+mj-lt"/>
              </a:rPr>
              <a:t>Faaliyetlerde yeterli detay </a:t>
            </a:r>
            <a:r>
              <a:rPr lang="en-US" altLang="tr-TR" sz="2600" dirty="0" err="1" smtClean="0">
                <a:latin typeface="+mj-lt"/>
              </a:rPr>
              <a:t>olmaması</a:t>
            </a:r>
            <a:r>
              <a:rPr lang="tr-TR" altLang="tr-TR" sz="2600" dirty="0" smtClean="0">
                <a:latin typeface="+mj-lt"/>
              </a:rPr>
              <a:t>-  </a:t>
            </a:r>
            <a:r>
              <a:rPr lang="en-US" altLang="tr-TR" sz="2600" dirty="0" smtClean="0">
                <a:latin typeface="+mj-lt"/>
              </a:rPr>
              <a:t>(</a:t>
            </a:r>
            <a:r>
              <a:rPr lang="tr-TR" altLang="tr-TR" sz="2600" dirty="0" smtClean="0">
                <a:latin typeface="+mj-lt"/>
              </a:rPr>
              <a:t>Ne</a:t>
            </a:r>
            <a:r>
              <a:rPr lang="tr-TR" altLang="tr-TR" sz="2600" dirty="0">
                <a:latin typeface="+mj-lt"/>
              </a:rPr>
              <a:t>? Nasıl? Kaç adet? Nerede? Kim? Süre? </a:t>
            </a:r>
            <a:r>
              <a:rPr lang="en-US" altLang="tr-TR" sz="2600" dirty="0" smtClean="0">
                <a:latin typeface="+mj-lt"/>
              </a:rPr>
              <a:t>)</a:t>
            </a:r>
            <a:endParaRPr lang="tr-TR" altLang="tr-TR" sz="2600" dirty="0">
              <a:latin typeface="+mj-lt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>
                <a:latin typeface="+mj-lt"/>
              </a:rPr>
              <a:t>İdari </a:t>
            </a:r>
            <a:r>
              <a:rPr lang="tr-TR" altLang="tr-TR" sz="2600" dirty="0" smtClean="0">
                <a:latin typeface="+mj-lt"/>
              </a:rPr>
              <a:t>faaliyetler</a:t>
            </a:r>
            <a:r>
              <a:rPr lang="en-US" altLang="tr-TR" sz="2600" dirty="0" smtClean="0">
                <a:latin typeface="+mj-lt"/>
              </a:rPr>
              <a:t>in</a:t>
            </a:r>
            <a:r>
              <a:rPr lang="tr-TR" altLang="tr-TR" sz="2600" dirty="0" smtClean="0">
                <a:latin typeface="+mj-lt"/>
              </a:rPr>
              <a:t> </a:t>
            </a:r>
            <a:r>
              <a:rPr lang="tr-TR" altLang="tr-TR" sz="2600" dirty="0">
                <a:latin typeface="+mj-lt"/>
              </a:rPr>
              <a:t>uzun uzun </a:t>
            </a:r>
            <a:r>
              <a:rPr lang="tr-TR" altLang="tr-TR" sz="2600" dirty="0" smtClean="0">
                <a:latin typeface="+mj-lt"/>
              </a:rPr>
              <a:t>anlatılm</a:t>
            </a:r>
            <a:r>
              <a:rPr lang="en-US" altLang="tr-TR" sz="2600" dirty="0" err="1" smtClean="0">
                <a:latin typeface="+mj-lt"/>
              </a:rPr>
              <a:t>ası</a:t>
            </a:r>
            <a:endParaRPr lang="tr-TR" altLang="tr-TR" sz="2600" dirty="0">
              <a:latin typeface="+mj-lt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>
                <a:latin typeface="+mj-lt"/>
              </a:rPr>
              <a:t>Faaliyetler </a:t>
            </a:r>
            <a:r>
              <a:rPr lang="en-US" altLang="tr-TR" sz="2600" dirty="0" smtClean="0">
                <a:latin typeface="+mj-lt"/>
              </a:rPr>
              <a:t>s</a:t>
            </a:r>
            <a:r>
              <a:rPr lang="tr-TR" altLang="tr-TR" sz="2600" dirty="0" smtClean="0">
                <a:latin typeface="+mj-lt"/>
              </a:rPr>
              <a:t>onuçlarla ilişkilendirilmem</a:t>
            </a:r>
            <a:r>
              <a:rPr lang="en-US" altLang="tr-TR" sz="2600" dirty="0" err="1" smtClean="0">
                <a:latin typeface="+mj-lt"/>
              </a:rPr>
              <a:t>esi</a:t>
            </a:r>
            <a:endParaRPr lang="tr-TR" altLang="tr-TR" sz="2600" dirty="0">
              <a:latin typeface="+mj-lt"/>
            </a:endParaRPr>
          </a:p>
          <a:p>
            <a:pPr marL="363538" lvl="1" indent="-363538">
              <a:lnSpc>
                <a:spcPct val="120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600" dirty="0" smtClean="0">
                <a:latin typeface="+mj-lt"/>
              </a:rPr>
              <a:t>Süreler</a:t>
            </a:r>
            <a:r>
              <a:rPr lang="en-US" altLang="tr-TR" sz="2600" dirty="0" smtClean="0">
                <a:latin typeface="+mj-lt"/>
              </a:rPr>
              <a:t>in</a:t>
            </a:r>
            <a:r>
              <a:rPr lang="tr-TR" altLang="tr-TR" sz="2600" dirty="0" smtClean="0">
                <a:latin typeface="+mj-lt"/>
              </a:rPr>
              <a:t> </a:t>
            </a:r>
            <a:r>
              <a:rPr lang="tr-TR" altLang="tr-TR" sz="2600" dirty="0">
                <a:latin typeface="+mj-lt"/>
              </a:rPr>
              <a:t>faaliyetlerle uyumlu </a:t>
            </a:r>
            <a:r>
              <a:rPr lang="en-US" altLang="tr-TR" sz="2600" dirty="0" err="1" smtClean="0">
                <a:latin typeface="+mj-lt"/>
              </a:rPr>
              <a:t>olmaması</a:t>
            </a:r>
            <a:r>
              <a:rPr lang="tr-TR" altLang="tr-TR" sz="2600" dirty="0" smtClean="0">
                <a:latin typeface="+mj-lt"/>
              </a:rPr>
              <a:t>, </a:t>
            </a:r>
            <a:r>
              <a:rPr lang="tr-TR" altLang="tr-TR" sz="2600" dirty="0">
                <a:latin typeface="+mj-lt"/>
              </a:rPr>
              <a:t>mevsimsel şartlar dikkate </a:t>
            </a:r>
            <a:r>
              <a:rPr lang="tr-TR" altLang="tr-TR" sz="2600" dirty="0" smtClean="0">
                <a:latin typeface="+mj-lt"/>
              </a:rPr>
              <a:t>alınma</a:t>
            </a:r>
            <a:r>
              <a:rPr lang="en-US" altLang="tr-TR" sz="2600" dirty="0" err="1" smtClean="0">
                <a:latin typeface="+mj-lt"/>
              </a:rPr>
              <a:t>ması</a:t>
            </a:r>
            <a:endParaRPr lang="tr-TR" altLang="tr-TR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634" y="1187439"/>
            <a:ext cx="8341112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– FAALİYETLER VE YÖNTEM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024053" y="2148468"/>
            <a:ext cx="8528824" cy="2884449"/>
          </a:xfrm>
        </p:spPr>
        <p:txBody>
          <a:bodyPr>
            <a:normAutofit/>
          </a:bodyPr>
          <a:lstStyle/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200" dirty="0" smtClean="0">
                <a:latin typeface="+mj-lt"/>
              </a:rPr>
              <a:t>Bazı faaliyetler</a:t>
            </a:r>
            <a:r>
              <a:rPr lang="en-US" altLang="tr-TR" sz="2200" dirty="0" smtClean="0">
                <a:latin typeface="+mj-lt"/>
              </a:rPr>
              <a:t>in</a:t>
            </a:r>
            <a:r>
              <a:rPr lang="tr-TR" altLang="tr-TR" sz="2200" dirty="0" smtClean="0">
                <a:latin typeface="+mj-lt"/>
              </a:rPr>
              <a:t> bütçelenmem</a:t>
            </a:r>
            <a:r>
              <a:rPr lang="en-US" altLang="tr-TR" sz="2200" dirty="0" err="1" smtClean="0">
                <a:latin typeface="+mj-lt"/>
              </a:rPr>
              <a:t>esi</a:t>
            </a:r>
            <a:r>
              <a:rPr lang="tr-TR" altLang="tr-TR" sz="2200" dirty="0" smtClean="0">
                <a:latin typeface="+mj-lt"/>
              </a:rPr>
              <a:t> veya tersi;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altLang="tr-TR" sz="2200" dirty="0" smtClean="0">
                <a:latin typeface="+mj-lt"/>
              </a:rPr>
              <a:t>Birim değerler (maaşlar, mal ve hizmet, vb) ve miktarlar (kişi sayıları, basılı ma</a:t>
            </a:r>
            <a:r>
              <a:rPr lang="en-US" altLang="tr-TR" sz="2200" dirty="0" err="1" smtClean="0">
                <a:latin typeface="+mj-lt"/>
              </a:rPr>
              <a:t>lzemeler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tr-TR" altLang="tr-TR" sz="2200" dirty="0" smtClean="0">
                <a:latin typeface="+mj-lt"/>
              </a:rPr>
              <a:t>, vb) gerçeğe uygun </a:t>
            </a:r>
            <a:r>
              <a:rPr lang="en-US" altLang="tr-TR" sz="2200" dirty="0" err="1" smtClean="0">
                <a:latin typeface="+mj-lt"/>
              </a:rPr>
              <a:t>bütçelenmemesi</a:t>
            </a:r>
            <a:r>
              <a:rPr lang="tr-TR" altLang="tr-TR" sz="2200" dirty="0" smtClean="0">
                <a:latin typeface="+mj-lt"/>
              </a:rPr>
              <a:t>;</a:t>
            </a:r>
            <a:endParaRPr lang="en-US" altLang="tr-TR" sz="2200" dirty="0" smtClean="0">
              <a:latin typeface="+mj-lt"/>
            </a:endParaRP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altLang="tr-TR" sz="2200" dirty="0" err="1" smtClean="0">
                <a:latin typeface="+mj-lt"/>
              </a:rPr>
              <a:t>Rehberde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yer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alan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bütçe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kurallarına</a:t>
            </a:r>
            <a:r>
              <a:rPr lang="en-US" altLang="tr-TR" sz="2200" dirty="0" smtClean="0">
                <a:latin typeface="+mj-lt"/>
              </a:rPr>
              <a:t>, </a:t>
            </a:r>
            <a:r>
              <a:rPr lang="en-US" altLang="tr-TR" sz="2200" dirty="0" err="1" smtClean="0">
                <a:latin typeface="+mj-lt"/>
              </a:rPr>
              <a:t>talep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edilecek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miktarlara</a:t>
            </a:r>
            <a:r>
              <a:rPr lang="en-US" altLang="tr-TR" sz="2200" dirty="0" smtClean="0">
                <a:latin typeface="+mj-lt"/>
              </a:rPr>
              <a:t> </a:t>
            </a:r>
            <a:r>
              <a:rPr lang="en-US" altLang="tr-TR" sz="2200" dirty="0" err="1" smtClean="0">
                <a:latin typeface="+mj-lt"/>
              </a:rPr>
              <a:t>uyulmaması</a:t>
            </a:r>
            <a:r>
              <a:rPr lang="en-US" altLang="tr-TR" sz="2200" dirty="0" smtClean="0">
                <a:latin typeface="+mj-lt"/>
              </a:rPr>
              <a:t> </a:t>
            </a:r>
            <a:endParaRPr lang="tr-TR" altLang="tr-TR" sz="2200" dirty="0" smtClean="0">
              <a:latin typeface="+mj-lt"/>
            </a:endParaRPr>
          </a:p>
          <a:p>
            <a:pPr marL="0" indent="0">
              <a:spcBef>
                <a:spcPct val="65000"/>
              </a:spcBef>
              <a:buNone/>
            </a:pPr>
            <a:endParaRPr lang="en-US" altLang="tr-TR" dirty="0" smtClean="0">
              <a:latin typeface="+mj-lt"/>
            </a:endParaRPr>
          </a:p>
          <a:p>
            <a:pPr>
              <a:spcBef>
                <a:spcPct val="65000"/>
              </a:spcBef>
            </a:pPr>
            <a:endParaRPr lang="en-US" altLang="tr-TR" dirty="0">
              <a:latin typeface="+mj-lt"/>
            </a:endParaRPr>
          </a:p>
          <a:p>
            <a:pPr marL="609600" indent="-609600"/>
            <a:endParaRPr lang="en-US" altLang="tr-TR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897" y="1246912"/>
            <a:ext cx="8355980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– BÜTÇE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2320069" y="1986391"/>
            <a:ext cx="1259412" cy="64376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tr-TR" b="1" dirty="0" err="1">
                <a:solidFill>
                  <a:schemeClr val="bg1"/>
                </a:solidFill>
              </a:rPr>
              <a:t>Genel</a:t>
            </a:r>
            <a:r>
              <a:rPr lang="en-GB" altLang="tr-TR" b="1" dirty="0">
                <a:solidFill>
                  <a:schemeClr val="bg1"/>
                </a:solidFill>
              </a:rPr>
              <a:t> </a:t>
            </a:r>
            <a:r>
              <a:rPr lang="en-GB" altLang="tr-TR" b="1" dirty="0" err="1">
                <a:solidFill>
                  <a:schemeClr val="bg1"/>
                </a:solidFill>
              </a:rPr>
              <a:t>Hedef</a:t>
            </a:r>
            <a:endParaRPr lang="en-GB" altLang="tr-TR" b="1" dirty="0">
              <a:solidFill>
                <a:schemeClr val="bg1"/>
              </a:solidFill>
            </a:endParaRP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4097866" y="5113867"/>
            <a:ext cx="4806455" cy="7740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  <a:spcBef>
                <a:spcPct val="5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/>
              <a:t>Faaliyetler için kaynaklar yetersiz/çok fazla </a:t>
            </a:r>
            <a:endParaRPr lang="tr-TR" altLang="tr-TR" sz="1600" dirty="0"/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3977516" y="4363429"/>
            <a:ext cx="4966097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/>
              <a:t>Faaliyetlerin sonuçları verememe olasılığı</a:t>
            </a:r>
          </a:p>
          <a:p>
            <a:pPr>
              <a:lnSpc>
                <a:spcPct val="80000"/>
              </a:lnSpc>
              <a:spcBef>
                <a:spcPct val="5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/>
              <a:t>Gereksiz faaliyetler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3977515" y="3066929"/>
            <a:ext cx="4944666" cy="1060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35000"/>
              </a:spcBef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tr-TR" altLang="tr-TR" dirty="0"/>
              <a:t>Hedefler ve sonuçlar arasında bağlantı olmaması veya zayıf olması (sonuçların yetersiz olması)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3947751" y="2384304"/>
            <a:ext cx="4931569" cy="682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tr-TR" altLang="tr-TR" dirty="0"/>
              <a:t>Genel ve özel hedefler arasında bağlantı olmaması veya zayıf olması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824" y="1230859"/>
            <a:ext cx="9144000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HATALAR – MANTIKSAL ÇERÇEVE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08986" y="2878014"/>
            <a:ext cx="1259412" cy="6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>
                <a:solidFill>
                  <a:schemeClr val="bg1"/>
                </a:solidFill>
              </a:rPr>
              <a:t>Özel</a:t>
            </a:r>
            <a:br>
              <a:rPr lang="tr-TR" altLang="tr-TR" b="1" dirty="0">
                <a:solidFill>
                  <a:schemeClr val="bg1"/>
                </a:solidFill>
              </a:rPr>
            </a:br>
            <a:r>
              <a:rPr lang="en-GB" altLang="tr-TR" b="1" dirty="0" err="1">
                <a:solidFill>
                  <a:schemeClr val="bg1"/>
                </a:solidFill>
              </a:rPr>
              <a:t>Hedef</a:t>
            </a:r>
            <a:endParaRPr lang="en-GB" altLang="tr-TR" b="1" dirty="0">
              <a:solidFill>
                <a:schemeClr val="bg1"/>
              </a:solidFill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308986" y="3944441"/>
            <a:ext cx="1259412" cy="3667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/>
              <a:t>Sonuçlar</a:t>
            </a:r>
            <a:endParaRPr lang="en-GB" altLang="tr-TR" b="1" dirty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200507" y="4795306"/>
            <a:ext cx="1367891" cy="366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/>
              <a:t>Faaliyetler</a:t>
            </a:r>
            <a:endParaRPr lang="en-GB" altLang="tr-TR" b="1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320069" y="5653657"/>
            <a:ext cx="1259412" cy="366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90488" tIns="44450" rIns="90488" bIns="44450" anchor="ctr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tr-TR" b="1" dirty="0"/>
              <a:t>Kaynaklar</a:t>
            </a:r>
            <a:endParaRPr lang="en-GB" altLang="tr-TR" b="1" dirty="0"/>
          </a:p>
        </p:txBody>
      </p:sp>
      <p:cxnSp>
        <p:nvCxnSpPr>
          <p:cNvPr id="6" name="Straight Arrow Connector 5"/>
          <p:cNvCxnSpPr>
            <a:stCxn id="201744" idx="1"/>
            <a:endCxn id="201737" idx="3"/>
          </p:cNvCxnSpPr>
          <p:nvPr/>
        </p:nvCxnSpPr>
        <p:spPr>
          <a:xfrm flipH="1" flipV="1">
            <a:off x="3579482" y="2308274"/>
            <a:ext cx="368269" cy="417342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7" idx="3"/>
            <a:endCxn id="201744" idx="1"/>
          </p:cNvCxnSpPr>
          <p:nvPr/>
        </p:nvCxnSpPr>
        <p:spPr>
          <a:xfrm flipV="1">
            <a:off x="3568398" y="2725616"/>
            <a:ext cx="379352" cy="47639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3"/>
            <a:endCxn id="201743" idx="1"/>
          </p:cNvCxnSpPr>
          <p:nvPr/>
        </p:nvCxnSpPr>
        <p:spPr>
          <a:xfrm flipV="1">
            <a:off x="3568398" y="3597377"/>
            <a:ext cx="409117" cy="53044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9" idx="3"/>
            <a:endCxn id="201742" idx="1"/>
          </p:cNvCxnSpPr>
          <p:nvPr/>
        </p:nvCxnSpPr>
        <p:spPr>
          <a:xfrm flipV="1">
            <a:off x="3568398" y="4706329"/>
            <a:ext cx="409118" cy="27236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0" idx="3"/>
            <a:endCxn id="201741" idx="1"/>
          </p:cNvCxnSpPr>
          <p:nvPr/>
        </p:nvCxnSpPr>
        <p:spPr>
          <a:xfrm flipV="1">
            <a:off x="3579481" y="5500890"/>
            <a:ext cx="518385" cy="336151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01743" idx="1"/>
            <a:endCxn id="27" idx="3"/>
          </p:cNvCxnSpPr>
          <p:nvPr/>
        </p:nvCxnSpPr>
        <p:spPr>
          <a:xfrm flipH="1" flipV="1">
            <a:off x="3568398" y="3202014"/>
            <a:ext cx="409117" cy="395363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1742" idx="1"/>
            <a:endCxn id="28" idx="3"/>
          </p:cNvCxnSpPr>
          <p:nvPr/>
        </p:nvCxnSpPr>
        <p:spPr>
          <a:xfrm flipH="1" flipV="1">
            <a:off x="3568398" y="4127825"/>
            <a:ext cx="409118" cy="578504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01741" idx="1"/>
            <a:endCxn id="29" idx="3"/>
          </p:cNvCxnSpPr>
          <p:nvPr/>
        </p:nvCxnSpPr>
        <p:spPr>
          <a:xfrm flipH="1" flipV="1">
            <a:off x="3568398" y="4978690"/>
            <a:ext cx="529468" cy="52220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+mj-lt"/>
              </a:rPr>
              <a:t>Mevcut tüm </a:t>
            </a:r>
            <a:r>
              <a:rPr lang="tr-TR" sz="2400" dirty="0" smtClean="0">
                <a:latin typeface="+mj-lt"/>
              </a:rPr>
              <a:t>bilgile</a:t>
            </a:r>
            <a:r>
              <a:rPr lang="en-US" sz="2400" dirty="0" err="1" smtClean="0">
                <a:latin typeface="+mj-lt"/>
              </a:rPr>
              <a:t>ri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toplayın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birebir</a:t>
            </a:r>
            <a:r>
              <a:rPr lang="en-US" sz="2400" dirty="0" smtClean="0">
                <a:latin typeface="+mj-lt"/>
              </a:rPr>
              <a:t> </a:t>
            </a:r>
            <a:r>
              <a:rPr lang="tr-TR" sz="2400" dirty="0" smtClean="0">
                <a:latin typeface="+mj-lt"/>
              </a:rPr>
              <a:t>görüşmeler/odak </a:t>
            </a:r>
            <a:r>
              <a:rPr lang="tr-TR" sz="2400" dirty="0">
                <a:latin typeface="+mj-lt"/>
              </a:rPr>
              <a:t>ve araştırma grupları düzenleyin</a:t>
            </a:r>
            <a:r>
              <a:rPr lang="en-US" sz="2400" dirty="0">
                <a:latin typeface="+mj-lt"/>
              </a:rPr>
              <a:t>.</a:t>
            </a:r>
            <a:endParaRPr lang="tr-TR" sz="2400" dirty="0">
              <a:latin typeface="+mj-lt"/>
            </a:endParaRPr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+mj-lt"/>
              </a:rPr>
              <a:t>Problem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 err="1">
                <a:latin typeface="+mj-lt"/>
              </a:rPr>
              <a:t>ihtiyacı</a:t>
            </a:r>
            <a:r>
              <a:rPr lang="tr-TR" sz="2400" dirty="0">
                <a:latin typeface="+mj-lt"/>
              </a:rPr>
              <a:t> inceleyin</a:t>
            </a:r>
            <a:r>
              <a:rPr lang="en-US" sz="2400" dirty="0">
                <a:latin typeface="+mj-lt"/>
              </a:rPr>
              <a:t> ve </a:t>
            </a:r>
            <a:r>
              <a:rPr lang="en-US" sz="2400" dirty="0" err="1">
                <a:latin typeface="+mj-lt"/>
              </a:rPr>
              <a:t>analiz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edin</a:t>
            </a:r>
            <a:r>
              <a:rPr lang="en-US" sz="2400" dirty="0">
                <a:latin typeface="+mj-lt"/>
              </a:rPr>
              <a:t>.</a:t>
            </a:r>
            <a:endParaRPr lang="tr-TR" sz="2400" dirty="0">
              <a:latin typeface="+mj-lt"/>
            </a:endParaRPr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+mj-lt"/>
              </a:rPr>
              <a:t>Hedefleri belirleyin, stratejiyi seçin</a:t>
            </a:r>
            <a:r>
              <a:rPr lang="en-US" sz="2400" dirty="0">
                <a:latin typeface="+mj-lt"/>
              </a:rPr>
              <a:t>.</a:t>
            </a:r>
            <a:endParaRPr lang="tr-TR" sz="2400" dirty="0">
              <a:latin typeface="+mj-lt"/>
            </a:endParaRPr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+mj-lt"/>
              </a:rPr>
              <a:t>Çalışma planı hazırlayın</a:t>
            </a:r>
            <a:r>
              <a:rPr lang="en-US" sz="2400" dirty="0">
                <a:latin typeface="+mj-lt"/>
              </a:rPr>
              <a:t>.</a:t>
            </a:r>
            <a:endParaRPr lang="tr-TR" sz="2400" dirty="0">
              <a:latin typeface="+mj-lt"/>
            </a:endParaRPr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+mj-lt"/>
              </a:rPr>
              <a:t>Kaynakları planlayın</a:t>
            </a:r>
            <a:r>
              <a:rPr lang="en-US" sz="2400" dirty="0">
                <a:latin typeface="+mj-lt"/>
              </a:rPr>
              <a:t>.</a:t>
            </a:r>
            <a:endParaRPr lang="tr-TR" sz="2400" dirty="0">
              <a:latin typeface="+mj-lt"/>
            </a:endParaRPr>
          </a:p>
          <a:p>
            <a:pPr marL="363538" indent="-363538">
              <a:lnSpc>
                <a:spcPct val="114000"/>
              </a:lnSpc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2400" dirty="0">
                <a:latin typeface="+mj-lt"/>
              </a:rPr>
              <a:t>Varsa ortaklarla projeyi tartışın</a:t>
            </a:r>
            <a:r>
              <a:rPr lang="en-US" sz="2400" dirty="0">
                <a:latin typeface="+mj-lt"/>
              </a:rPr>
              <a:t>.</a:t>
            </a:r>
            <a:endParaRPr lang="tr-TR" sz="2400" dirty="0">
              <a:latin typeface="+mj-lt"/>
            </a:endParaRPr>
          </a:p>
          <a:p>
            <a:endParaRPr lang="tr-TR" sz="25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06" y="1184159"/>
            <a:ext cx="9144000" cy="587441"/>
          </a:xfrm>
          <a:prstGeom prst="rect">
            <a:avLst/>
          </a:prstGeom>
          <a:solidFill>
            <a:schemeClr val="accent2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YAZMA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SÜRECİ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531" y="1930796"/>
            <a:ext cx="767509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tr-TR" dirty="0">
                <a:latin typeface="+mj-lt"/>
              </a:rPr>
              <a:t>Ortalama süreler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j-lt"/>
              </a:rPr>
              <a:t>Araştırma</a:t>
            </a:r>
            <a:r>
              <a:rPr lang="en-US" sz="1800" dirty="0" smtClean="0">
                <a:latin typeface="+mj-lt"/>
              </a:rPr>
              <a:t> ve </a:t>
            </a:r>
            <a:r>
              <a:rPr lang="en-US" sz="1800" dirty="0" err="1" smtClean="0">
                <a:latin typeface="+mj-lt"/>
              </a:rPr>
              <a:t>ihtiyaç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analizi</a:t>
            </a:r>
            <a:r>
              <a:rPr lang="en-US" sz="1800" dirty="0" smtClean="0">
                <a:latin typeface="+mj-lt"/>
              </a:rPr>
              <a:t>				: 5 </a:t>
            </a:r>
            <a:r>
              <a:rPr lang="en-US" sz="1800" dirty="0" err="1" smtClean="0">
                <a:latin typeface="+mj-lt"/>
              </a:rPr>
              <a:t>gün</a:t>
            </a:r>
            <a:endParaRPr lang="en-US" sz="1800" dirty="0" smtClean="0">
              <a:latin typeface="+mj-lt"/>
            </a:endParaRP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latin typeface="+mj-lt"/>
              </a:rPr>
              <a:t>Ön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teklif</a:t>
            </a:r>
            <a:r>
              <a:rPr lang="en-US" sz="1800" dirty="0" smtClean="0">
                <a:latin typeface="+mj-lt"/>
              </a:rPr>
              <a:t> </a:t>
            </a:r>
            <a:r>
              <a:rPr lang="tr-TR" sz="1800" dirty="0" smtClean="0">
                <a:latin typeface="+mj-lt"/>
              </a:rPr>
              <a:t>yazma</a:t>
            </a:r>
            <a:r>
              <a:rPr lang="en-US" sz="1800" dirty="0" smtClean="0">
                <a:latin typeface="+mj-lt"/>
              </a:rPr>
              <a:t>						</a:t>
            </a:r>
            <a:r>
              <a:rPr lang="tr-TR" sz="1800" dirty="0" smtClean="0">
                <a:latin typeface="+mj-lt"/>
              </a:rPr>
              <a:t>:</a:t>
            </a:r>
            <a:r>
              <a:rPr lang="en-US" sz="1800" dirty="0" smtClean="0">
                <a:latin typeface="+mj-lt"/>
              </a:rPr>
              <a:t> 8</a:t>
            </a:r>
            <a:r>
              <a:rPr lang="tr-TR" sz="1800" dirty="0" smtClean="0">
                <a:latin typeface="+mj-lt"/>
              </a:rPr>
              <a:t> gün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+mj-lt"/>
              </a:rPr>
              <a:t>Kopyaların hazırlanmas</a:t>
            </a:r>
            <a:r>
              <a:rPr lang="en-US" sz="1800" dirty="0" smtClean="0">
                <a:latin typeface="+mj-lt"/>
              </a:rPr>
              <a:t>ı				</a:t>
            </a:r>
            <a:r>
              <a:rPr lang="tr-TR" sz="1800" dirty="0" smtClean="0">
                <a:latin typeface="+mj-lt"/>
              </a:rPr>
              <a:t>:</a:t>
            </a:r>
            <a:r>
              <a:rPr lang="en-US" sz="1800" dirty="0" smtClean="0">
                <a:latin typeface="+mj-lt"/>
              </a:rPr>
              <a:t> </a:t>
            </a:r>
            <a:r>
              <a:rPr lang="tr-TR" sz="1800" dirty="0" smtClean="0">
                <a:latin typeface="+mj-lt"/>
              </a:rPr>
              <a:t>1 gün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+mj-lt"/>
              </a:rPr>
              <a:t>Kontrol listelerine göre son kontrol</a:t>
            </a:r>
            <a:r>
              <a:rPr lang="en-US" sz="1800" dirty="0" smtClean="0">
                <a:latin typeface="+mj-lt"/>
              </a:rPr>
              <a:t>		</a:t>
            </a:r>
            <a:r>
              <a:rPr lang="tr-TR" sz="1800" dirty="0" smtClean="0">
                <a:latin typeface="+mj-lt"/>
              </a:rPr>
              <a:t>:</a:t>
            </a:r>
            <a:r>
              <a:rPr lang="en-US" sz="1800" dirty="0" smtClean="0">
                <a:latin typeface="+mj-lt"/>
              </a:rPr>
              <a:t> </a:t>
            </a:r>
            <a:r>
              <a:rPr lang="tr-TR" sz="1800" dirty="0" smtClean="0">
                <a:latin typeface="+mj-lt"/>
              </a:rPr>
              <a:t>1 gün</a:t>
            </a:r>
          </a:p>
          <a:p>
            <a:pPr marL="363538" lvl="1" indent="-363538">
              <a:lnSpc>
                <a:spcPct val="114000"/>
              </a:lnSpc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tr-TR" sz="1800" dirty="0" smtClean="0">
                <a:latin typeface="+mj-lt"/>
              </a:rPr>
              <a:t>Proje başvurusunun gönderilmesi</a:t>
            </a:r>
            <a:r>
              <a:rPr lang="en-US" sz="1800" dirty="0" smtClean="0">
                <a:latin typeface="+mj-lt"/>
              </a:rPr>
              <a:t>		</a:t>
            </a:r>
            <a:r>
              <a:rPr lang="tr-TR" sz="1800" dirty="0" smtClean="0">
                <a:latin typeface="+mj-lt"/>
              </a:rPr>
              <a:t>:</a:t>
            </a:r>
            <a:r>
              <a:rPr lang="en-US" sz="1800" dirty="0" smtClean="0">
                <a:latin typeface="+mj-lt"/>
              </a:rPr>
              <a:t> </a:t>
            </a:r>
            <a:r>
              <a:rPr lang="tr-TR" sz="1800" dirty="0" smtClean="0">
                <a:latin typeface="+mj-lt"/>
              </a:rPr>
              <a:t>2 gün</a:t>
            </a:r>
          </a:p>
          <a:p>
            <a:endParaRPr lang="tr-TR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246912"/>
            <a:ext cx="8028878" cy="587441"/>
          </a:xfrm>
          <a:prstGeom prst="rect">
            <a:avLst/>
          </a:prstGeom>
          <a:solidFill>
            <a:schemeClr val="accent2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YAZMA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SÜRECİ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531" y="4624895"/>
            <a:ext cx="8135815" cy="10397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tr-TR" dirty="0"/>
              <a:t>Projenizi hazırladıktan sonra mutlaka bir başkası tarafından da (tercih</a:t>
            </a:r>
            <a:r>
              <a:rPr lang="en-US" dirty="0"/>
              <a:t>e</a:t>
            </a:r>
            <a:r>
              <a:rPr lang="tr-TR" dirty="0"/>
              <a:t>n konuyu bilmeyen, kuruluşunuz </a:t>
            </a:r>
            <a:r>
              <a:rPr lang="en-US" dirty="0" err="1" smtClean="0"/>
              <a:t>bünyesinde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smtClean="0"/>
              <a:t>dış</a:t>
            </a:r>
            <a:r>
              <a:rPr lang="en-US" dirty="0" err="1" smtClean="0"/>
              <a:t>arıdan</a:t>
            </a:r>
            <a:r>
              <a:rPr lang="tr-TR" dirty="0" smtClean="0"/>
              <a:t>) </a:t>
            </a:r>
            <a:r>
              <a:rPr lang="tr-TR" dirty="0"/>
              <a:t>okunmasını sağlayınız.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628" y="1930495"/>
            <a:ext cx="8596668" cy="3880773"/>
          </a:xfrm>
        </p:spPr>
        <p:txBody>
          <a:bodyPr>
            <a:noAutofit/>
          </a:bodyPr>
          <a:lstStyle/>
          <a:p>
            <a:pPr fontAlgn="base"/>
            <a:r>
              <a:rPr lang="en-US" sz="1500" b="1" dirty="0" err="1">
                <a:latin typeface="+mj-lt"/>
              </a:rPr>
              <a:t>Genel</a:t>
            </a:r>
            <a:r>
              <a:rPr lang="en-US" sz="1500" b="1" dirty="0">
                <a:latin typeface="+mj-lt"/>
              </a:rPr>
              <a:t> </a:t>
            </a:r>
            <a:r>
              <a:rPr lang="en-US" sz="1500" b="1" dirty="0" err="1">
                <a:latin typeface="+mj-lt"/>
              </a:rPr>
              <a:t>Hedef</a:t>
            </a:r>
            <a:endParaRPr lang="en-US" sz="1500" dirty="0">
              <a:latin typeface="+mj-lt"/>
            </a:endParaRPr>
          </a:p>
          <a:p>
            <a:pPr marL="0" indent="0" fontAlgn="base">
              <a:buNone/>
            </a:pPr>
            <a:r>
              <a:rPr lang="en-US" sz="1500" i="1" dirty="0" err="1" smtClean="0">
                <a:latin typeface="+mj-lt"/>
              </a:rPr>
              <a:t>Geniş</a:t>
            </a:r>
            <a:r>
              <a:rPr lang="en-US" sz="1500" i="1" dirty="0">
                <a:latin typeface="+mj-lt"/>
              </a:rPr>
              <a:t>, </a:t>
            </a:r>
            <a:r>
              <a:rPr lang="en-US" sz="1500" i="1" dirty="0" err="1">
                <a:latin typeface="+mj-lt"/>
              </a:rPr>
              <a:t>bölgesel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sosyo-ekonomik</a:t>
            </a:r>
            <a:r>
              <a:rPr lang="en-US" sz="1500" i="1" dirty="0">
                <a:latin typeface="+mj-lt"/>
              </a:rPr>
              <a:t> / </a:t>
            </a:r>
            <a:r>
              <a:rPr lang="en-US" sz="1500" i="1" dirty="0" err="1">
                <a:latin typeface="+mj-lt"/>
              </a:rPr>
              <a:t>çevresel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hedefler</a:t>
            </a:r>
            <a:r>
              <a:rPr lang="tr-TR" sz="1500" i="1" dirty="0">
                <a:latin typeface="+mj-lt"/>
              </a:rPr>
              <a:t> </a:t>
            </a:r>
            <a:r>
              <a:rPr lang="en-US" sz="1500" i="1" dirty="0">
                <a:latin typeface="+mj-lt"/>
              </a:rPr>
              <a:t>(</a:t>
            </a:r>
            <a:r>
              <a:rPr lang="en-US" sz="1500" i="1" dirty="0" err="1">
                <a:latin typeface="+mj-lt"/>
              </a:rPr>
              <a:t>neden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önemli</a:t>
            </a:r>
            <a:r>
              <a:rPr lang="en-US" sz="1500" i="1" dirty="0">
                <a:latin typeface="+mj-lt"/>
              </a:rPr>
              <a:t>?)</a:t>
            </a:r>
          </a:p>
          <a:p>
            <a:pPr fontAlgn="base"/>
            <a:r>
              <a:rPr lang="en-US" sz="1500" b="1" dirty="0">
                <a:latin typeface="+mj-lt"/>
              </a:rPr>
              <a:t>Özel </a:t>
            </a:r>
            <a:r>
              <a:rPr lang="en-US" sz="1500" b="1" dirty="0" err="1">
                <a:latin typeface="+mj-lt"/>
              </a:rPr>
              <a:t>Hedefler</a:t>
            </a:r>
            <a:endParaRPr lang="en-US" sz="1500" dirty="0">
              <a:latin typeface="+mj-lt"/>
            </a:endParaRPr>
          </a:p>
          <a:p>
            <a:pPr marL="0" indent="0" fontAlgn="base">
              <a:buNone/>
            </a:pPr>
            <a:r>
              <a:rPr lang="en-US" sz="1500" i="1" dirty="0" err="1">
                <a:latin typeface="+mj-lt"/>
              </a:rPr>
              <a:t>Hedef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kitle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için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sağlanacak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faydalar</a:t>
            </a:r>
            <a:r>
              <a:rPr lang="en-US" sz="1500" i="1" dirty="0">
                <a:latin typeface="+mj-lt"/>
              </a:rPr>
              <a:t> (</a:t>
            </a:r>
            <a:r>
              <a:rPr lang="en-US" sz="1500" i="1" dirty="0" err="1">
                <a:latin typeface="+mj-lt"/>
              </a:rPr>
              <a:t>neden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ihtiyaç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var</a:t>
            </a:r>
            <a:r>
              <a:rPr lang="en-US" sz="1500" i="1" dirty="0">
                <a:latin typeface="+mj-lt"/>
              </a:rPr>
              <a:t>?) </a:t>
            </a:r>
          </a:p>
          <a:p>
            <a:pPr fontAlgn="base"/>
            <a:r>
              <a:rPr lang="en-US" sz="1500" b="1" dirty="0" err="1">
                <a:latin typeface="+mj-lt"/>
              </a:rPr>
              <a:t>Sonuçlar</a:t>
            </a:r>
            <a:endParaRPr lang="en-US" sz="1500" dirty="0">
              <a:latin typeface="+mj-lt"/>
            </a:endParaRPr>
          </a:p>
          <a:p>
            <a:pPr marL="0" indent="0" fontAlgn="base">
              <a:buNone/>
            </a:pPr>
            <a:r>
              <a:rPr lang="en-GB" sz="1500" i="1" dirty="0" err="1">
                <a:latin typeface="+mj-lt"/>
              </a:rPr>
              <a:t>Projenin</a:t>
            </a:r>
            <a:r>
              <a:rPr lang="en-GB" sz="1500" i="1" dirty="0">
                <a:latin typeface="+mj-lt"/>
              </a:rPr>
              <a:t> </a:t>
            </a:r>
            <a:r>
              <a:rPr lang="en-GB" sz="1500" i="1" dirty="0" err="1">
                <a:latin typeface="+mj-lt"/>
              </a:rPr>
              <a:t>meydana</a:t>
            </a:r>
            <a:r>
              <a:rPr lang="en-GB" sz="1500" i="1" dirty="0">
                <a:latin typeface="+mj-lt"/>
              </a:rPr>
              <a:t> </a:t>
            </a:r>
            <a:r>
              <a:rPr lang="en-GB" sz="1500" i="1" dirty="0" err="1">
                <a:latin typeface="+mj-lt"/>
              </a:rPr>
              <a:t>getireceği</a:t>
            </a:r>
            <a:r>
              <a:rPr lang="en-GB" sz="1500" i="1" dirty="0">
                <a:latin typeface="+mj-lt"/>
              </a:rPr>
              <a:t> </a:t>
            </a:r>
            <a:r>
              <a:rPr lang="en-GB" sz="1500" i="1" dirty="0" err="1">
                <a:latin typeface="+mj-lt"/>
              </a:rPr>
              <a:t>değişimler</a:t>
            </a:r>
            <a:endParaRPr lang="en-US" sz="1500" i="1" dirty="0">
              <a:latin typeface="+mj-lt"/>
            </a:endParaRPr>
          </a:p>
          <a:p>
            <a:pPr fontAlgn="base"/>
            <a:r>
              <a:rPr lang="en-GB" sz="1500" b="1" dirty="0" err="1">
                <a:latin typeface="+mj-lt"/>
              </a:rPr>
              <a:t>Faaliyetler</a:t>
            </a:r>
            <a:endParaRPr lang="en-US" sz="1500" dirty="0">
              <a:latin typeface="+mj-lt"/>
            </a:endParaRPr>
          </a:p>
          <a:p>
            <a:pPr marL="0" indent="0" fontAlgn="base">
              <a:buNone/>
            </a:pPr>
            <a:r>
              <a:rPr lang="en-GB" sz="1500" i="1" dirty="0">
                <a:latin typeface="+mj-lt"/>
              </a:rPr>
              <a:t>Proje </a:t>
            </a:r>
            <a:r>
              <a:rPr lang="en-GB" sz="1500" i="1" dirty="0" err="1">
                <a:latin typeface="+mj-lt"/>
              </a:rPr>
              <a:t>hizmetleri</a:t>
            </a:r>
            <a:r>
              <a:rPr lang="en-GB" sz="1500" i="1" dirty="0">
                <a:latin typeface="+mj-lt"/>
              </a:rPr>
              <a:t> ve </a:t>
            </a:r>
            <a:r>
              <a:rPr lang="en-GB" sz="1500" i="1" dirty="0" err="1">
                <a:latin typeface="+mj-lt"/>
              </a:rPr>
              <a:t>bileşenleri</a:t>
            </a:r>
            <a:r>
              <a:rPr lang="en-GB" sz="1500" i="1" dirty="0">
                <a:latin typeface="+mj-lt"/>
              </a:rPr>
              <a:t> (Proje</a:t>
            </a:r>
            <a:r>
              <a:rPr lang="tr-TR" sz="1500" i="1" dirty="0">
                <a:latin typeface="+mj-lt"/>
              </a:rPr>
              <a:t>de</a:t>
            </a:r>
            <a:r>
              <a:rPr lang="en-GB" sz="1500" i="1" dirty="0">
                <a:latin typeface="+mj-lt"/>
              </a:rPr>
              <a:t> ne</a:t>
            </a:r>
            <a:r>
              <a:rPr lang="tr-TR" sz="1500" i="1" dirty="0">
                <a:latin typeface="+mj-lt"/>
              </a:rPr>
              <a:t>ler</a:t>
            </a:r>
            <a:r>
              <a:rPr lang="en-GB" sz="1500" i="1" dirty="0">
                <a:latin typeface="+mj-lt"/>
              </a:rPr>
              <a:t> yap</a:t>
            </a:r>
            <a:r>
              <a:rPr lang="tr-TR" sz="1500" i="1" dirty="0">
                <a:latin typeface="+mj-lt"/>
              </a:rPr>
              <a:t>ılacak</a:t>
            </a:r>
            <a:r>
              <a:rPr lang="en-US" sz="1500" i="1" dirty="0">
                <a:latin typeface="+mj-lt"/>
              </a:rPr>
              <a:t>?)</a:t>
            </a:r>
            <a:r>
              <a:rPr lang="bg-BG" sz="1500" i="1" dirty="0">
                <a:latin typeface="+mj-lt"/>
              </a:rPr>
              <a:t> </a:t>
            </a:r>
            <a:endParaRPr lang="en-US" sz="1500" i="1" dirty="0">
              <a:latin typeface="+mj-lt"/>
            </a:endParaRPr>
          </a:p>
          <a:p>
            <a:pPr fontAlgn="base"/>
            <a:r>
              <a:rPr lang="en-US" sz="1500" b="1" dirty="0" err="1">
                <a:latin typeface="+mj-lt"/>
              </a:rPr>
              <a:t>Kaynaklar</a:t>
            </a:r>
            <a:endParaRPr lang="en-US" sz="1500" dirty="0">
              <a:latin typeface="+mj-lt"/>
            </a:endParaRPr>
          </a:p>
          <a:p>
            <a:pPr marL="0" indent="0" fontAlgn="base">
              <a:buNone/>
            </a:pPr>
            <a:r>
              <a:rPr lang="en-US" sz="1500" i="1" dirty="0" err="1">
                <a:latin typeface="+mj-lt"/>
              </a:rPr>
              <a:t>Projeyi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uygulamak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için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gerekli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olan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Girdiler</a:t>
            </a:r>
            <a:r>
              <a:rPr lang="en-US" sz="1500" i="1" dirty="0">
                <a:latin typeface="+mj-lt"/>
              </a:rPr>
              <a:t> / </a:t>
            </a:r>
            <a:r>
              <a:rPr lang="en-US" sz="1500" i="1" dirty="0" err="1">
                <a:latin typeface="+mj-lt"/>
              </a:rPr>
              <a:t>Kaynaklar</a:t>
            </a:r>
            <a:endParaRPr lang="en-US" sz="1500" i="1" dirty="0">
              <a:latin typeface="+mj-lt"/>
            </a:endParaRPr>
          </a:p>
          <a:p>
            <a:pPr fontAlgn="base"/>
            <a:r>
              <a:rPr lang="en-US" sz="1500" b="1" dirty="0" err="1">
                <a:latin typeface="+mj-lt"/>
              </a:rPr>
              <a:t>Maliyetler</a:t>
            </a:r>
            <a:endParaRPr lang="en-US" sz="1500" dirty="0">
              <a:latin typeface="+mj-lt"/>
            </a:endParaRPr>
          </a:p>
          <a:p>
            <a:pPr marL="0" indent="0" fontAlgn="base">
              <a:buNone/>
            </a:pPr>
            <a:r>
              <a:rPr lang="en-US" sz="1500" i="1" dirty="0" err="1">
                <a:latin typeface="+mj-lt"/>
              </a:rPr>
              <a:t>Girdilerin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te</a:t>
            </a:r>
            <a:r>
              <a:rPr lang="tr-TR" sz="1500" i="1" dirty="0">
                <a:latin typeface="+mj-lt"/>
              </a:rPr>
              <a:t>mi</a:t>
            </a:r>
            <a:r>
              <a:rPr lang="en-US" sz="1500" i="1" dirty="0" err="1">
                <a:latin typeface="+mj-lt"/>
              </a:rPr>
              <a:t>ni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için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gerekli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olan</a:t>
            </a:r>
            <a:r>
              <a:rPr lang="en-US" sz="1500" i="1" dirty="0">
                <a:latin typeface="+mj-lt"/>
              </a:rPr>
              <a:t> </a:t>
            </a:r>
            <a:r>
              <a:rPr lang="en-US" sz="1500" i="1" dirty="0" err="1">
                <a:latin typeface="+mj-lt"/>
              </a:rPr>
              <a:t>finansman</a:t>
            </a:r>
            <a:endParaRPr lang="en-US" sz="1500" i="1" dirty="0">
              <a:latin typeface="+mj-lt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84911" y="1092742"/>
            <a:ext cx="8596668" cy="837658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"/>
              </a:rPr>
              <a:t>PROJE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"/>
              </a:rPr>
              <a:t>TEMEL KAVRAMLARI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6244" y="1345764"/>
            <a:ext cx="9144000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</a:t>
            </a: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TEMEL KAVRAMLARI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5000"/>
              </a:spcBef>
              <a:buNone/>
            </a:pPr>
            <a:r>
              <a:rPr lang="tr-TR" altLang="en-US" sz="2400" b="1" dirty="0">
                <a:latin typeface="+mj-lt"/>
              </a:rPr>
              <a:t/>
            </a:r>
            <a:br>
              <a:rPr lang="tr-TR" altLang="en-US" sz="2400" b="1" dirty="0">
                <a:latin typeface="+mj-lt"/>
              </a:rPr>
            </a:br>
            <a:r>
              <a:rPr lang="tr-TR" altLang="en-US" sz="2400" b="1" dirty="0">
                <a:latin typeface="+mj-lt"/>
              </a:rPr>
              <a:t>Hedef </a:t>
            </a:r>
            <a:r>
              <a:rPr lang="en-US" altLang="en-US" sz="2400" b="1" dirty="0" err="1" smtClean="0">
                <a:latin typeface="+mj-lt"/>
              </a:rPr>
              <a:t>grup</a:t>
            </a:r>
            <a:r>
              <a:rPr lang="en-US" altLang="en-US" sz="2400" b="1" dirty="0" smtClean="0">
                <a:latin typeface="+mj-lt"/>
              </a:rPr>
              <a:t> </a:t>
            </a:r>
            <a:r>
              <a:rPr lang="tr-TR" altLang="en-US" sz="2400" b="1" dirty="0">
                <a:latin typeface="+mj-lt"/>
              </a:rPr>
              <a:t/>
            </a:r>
            <a:br>
              <a:rPr lang="tr-TR" altLang="en-US" sz="2400" b="1" dirty="0">
                <a:latin typeface="+mj-lt"/>
              </a:rPr>
            </a:br>
            <a:r>
              <a:rPr lang="tr-TR" altLang="en-US" sz="2400" dirty="0">
                <a:latin typeface="+mj-lt"/>
              </a:rPr>
              <a:t>P</a:t>
            </a:r>
            <a:r>
              <a:rPr lang="tr-TR" sz="2400" dirty="0">
                <a:latin typeface="+mj-lt"/>
              </a:rPr>
              <a:t>rojeden doğrudan ve olumlu bir şekilde etikilenen  kişi ve gruplar</a:t>
            </a:r>
            <a:r>
              <a:rPr lang="en-US" sz="2400" dirty="0">
                <a:latin typeface="+mj-lt"/>
              </a:rPr>
              <a:t>, </a:t>
            </a:r>
            <a:r>
              <a:rPr lang="tr-TR" altLang="en-US" sz="2400" dirty="0">
                <a:latin typeface="+mj-lt"/>
                <a:cs typeface="Times New Roman" panose="02020603050405020304" pitchFamily="18" charset="0"/>
              </a:rPr>
              <a:t>ortakların çalışanları dahil</a:t>
            </a:r>
            <a:r>
              <a:rPr lang="en-US" altLang="en-US" sz="2400" dirty="0">
                <a:latin typeface="+mj-lt"/>
              </a:rPr>
              <a:t> </a:t>
            </a:r>
            <a:endParaRPr lang="tr-TR" altLang="en-US" sz="2400" dirty="0">
              <a:latin typeface="+mj-lt"/>
            </a:endParaRPr>
          </a:p>
          <a:p>
            <a:pPr marL="0" indent="0">
              <a:spcBef>
                <a:spcPct val="65000"/>
              </a:spcBef>
              <a:buNone/>
            </a:pPr>
            <a:r>
              <a:rPr lang="tr-TR" altLang="en-US" sz="2400" b="1" dirty="0">
                <a:latin typeface="+mj-lt"/>
              </a:rPr>
              <a:t/>
            </a:r>
            <a:br>
              <a:rPr lang="tr-TR" altLang="en-US" sz="2400" b="1" dirty="0">
                <a:latin typeface="+mj-lt"/>
              </a:rPr>
            </a:br>
            <a:r>
              <a:rPr lang="en-US" altLang="en-US" sz="2400" b="1" dirty="0" err="1" smtClean="0">
                <a:latin typeface="+mj-lt"/>
              </a:rPr>
              <a:t>Nihai</a:t>
            </a:r>
            <a:r>
              <a:rPr lang="en-US" altLang="en-US" sz="2400" b="1" dirty="0" smtClean="0">
                <a:latin typeface="+mj-lt"/>
              </a:rPr>
              <a:t> </a:t>
            </a:r>
            <a:r>
              <a:rPr lang="tr-TR" altLang="en-US" sz="2400" b="1" dirty="0" smtClean="0">
                <a:latin typeface="+mj-lt"/>
              </a:rPr>
              <a:t>faydalanıcılar</a:t>
            </a:r>
            <a:r>
              <a:rPr lang="tr-TR" altLang="en-US" sz="2400" b="1" dirty="0">
                <a:latin typeface="+mj-lt"/>
              </a:rPr>
              <a:t/>
            </a:r>
            <a:br>
              <a:rPr lang="tr-TR" altLang="en-US" sz="2400" b="1" dirty="0">
                <a:latin typeface="+mj-lt"/>
              </a:rPr>
            </a:br>
            <a:r>
              <a:rPr lang="tr-TR" altLang="en-US" sz="2400" dirty="0">
                <a:latin typeface="+mj-lt"/>
              </a:rPr>
              <a:t>P</a:t>
            </a:r>
            <a:r>
              <a:rPr lang="tr-TR" sz="2400" dirty="0">
                <a:latin typeface="+mj-lt"/>
              </a:rPr>
              <a:t>rojeden, uzun vadede, toplum veya bütünüyle sektör düzeyinde faydalanacak olanlardır.</a:t>
            </a:r>
            <a:endParaRPr lang="en-US" altLang="en-US" sz="2400" b="1" dirty="0">
              <a:latin typeface="+mj-lt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323" y="1723477"/>
            <a:ext cx="8222273" cy="3929714"/>
          </a:xfrm>
        </p:spPr>
        <p:txBody>
          <a:bodyPr>
            <a:noAutofit/>
          </a:bodyPr>
          <a:lstStyle/>
          <a:p>
            <a:pPr marL="363538" indent="-363538" algn="just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Ç</a:t>
            </a:r>
            <a:r>
              <a:rPr lang="tr-TR" sz="2200" dirty="0" smtClean="0">
                <a:latin typeface="+mj-lt"/>
              </a:rPr>
              <a:t>özmek iste</a:t>
            </a:r>
            <a:r>
              <a:rPr lang="en-US" sz="2200" dirty="0" err="1" smtClean="0">
                <a:latin typeface="+mj-lt"/>
              </a:rPr>
              <a:t>nilen</a:t>
            </a:r>
            <a:r>
              <a:rPr lang="en-US" sz="2200" dirty="0" smtClean="0">
                <a:latin typeface="+mj-lt"/>
              </a:rPr>
              <a:t> </a:t>
            </a:r>
            <a:r>
              <a:rPr lang="tr-TR" sz="2200" dirty="0" smtClean="0">
                <a:latin typeface="+mj-lt"/>
              </a:rPr>
              <a:t>sorun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sürecin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başında</a:t>
            </a:r>
            <a:r>
              <a:rPr lang="en-US" sz="2200" dirty="0" smtClean="0">
                <a:latin typeface="+mj-lt"/>
              </a:rPr>
              <a:t>  </a:t>
            </a:r>
            <a:r>
              <a:rPr lang="en-US" sz="2200" dirty="0" err="1" smtClean="0">
                <a:latin typeface="+mj-lt"/>
              </a:rPr>
              <a:t>çok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iyi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analiz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edilmelidir</a:t>
            </a:r>
            <a:r>
              <a:rPr lang="en-US" sz="2200" dirty="0" smtClean="0">
                <a:latin typeface="+mj-lt"/>
              </a:rPr>
              <a:t>. Bu </a:t>
            </a:r>
            <a:r>
              <a:rPr lang="en-US" sz="2200" dirty="0" err="1" smtClean="0">
                <a:latin typeface="+mj-lt"/>
              </a:rPr>
              <a:t>yapılmadığı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takdirde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projeniz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baştan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uygulanamaz</a:t>
            </a:r>
            <a:r>
              <a:rPr lang="en-US" sz="2200" dirty="0" smtClean="0">
                <a:latin typeface="+mj-lt"/>
              </a:rPr>
              <a:t> hale </a:t>
            </a:r>
            <a:r>
              <a:rPr lang="en-US" sz="2200" dirty="0" err="1" smtClean="0">
                <a:latin typeface="+mj-lt"/>
              </a:rPr>
              <a:t>gelebilir</a:t>
            </a:r>
            <a:r>
              <a:rPr lang="en-US" sz="2200" dirty="0" smtClean="0">
                <a:latin typeface="+mj-lt"/>
              </a:rPr>
              <a:t>.</a:t>
            </a:r>
            <a:endParaRPr lang="tr-TR" sz="2200" dirty="0">
              <a:latin typeface="+mj-lt"/>
            </a:endParaRPr>
          </a:p>
          <a:p>
            <a:pPr marL="363538" indent="-363538" algn="just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Ortaya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koyulan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sorunları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başına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çözmek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kolay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değildir</a:t>
            </a:r>
            <a:r>
              <a:rPr lang="en-US" sz="2200" dirty="0" smtClean="0">
                <a:latin typeface="+mj-lt"/>
              </a:rPr>
              <a:t>. Bu </a:t>
            </a:r>
            <a:r>
              <a:rPr lang="en-US" sz="2200" dirty="0" err="1" smtClean="0">
                <a:latin typeface="+mj-lt"/>
              </a:rPr>
              <a:t>nedenle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projede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başkalarına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da </a:t>
            </a:r>
            <a:r>
              <a:rPr lang="en-US" sz="2200" dirty="0" err="1" smtClean="0">
                <a:latin typeface="+mj-lt"/>
              </a:rPr>
              <a:t>ihtiyaç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duyulabileceği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unutulmamalıdır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Belirlenen</a:t>
            </a:r>
            <a:r>
              <a:rPr lang="en-US" sz="2200" dirty="0" smtClean="0">
                <a:latin typeface="+mj-lt"/>
              </a:rPr>
              <a:t> </a:t>
            </a:r>
            <a:r>
              <a:rPr lang="tr-TR" sz="2200" dirty="0" smtClean="0">
                <a:latin typeface="+mj-lt"/>
              </a:rPr>
              <a:t>sorunu </a:t>
            </a:r>
            <a:r>
              <a:rPr lang="tr-TR" sz="2200" dirty="0">
                <a:latin typeface="+mj-lt"/>
              </a:rPr>
              <a:t>yaşayan ve değiştirmek isteyen insanlarla birlikte hareket </a:t>
            </a:r>
            <a:r>
              <a:rPr lang="tr-TR" sz="2200" dirty="0" smtClean="0">
                <a:latin typeface="+mj-lt"/>
              </a:rPr>
              <a:t>etm</a:t>
            </a:r>
            <a:r>
              <a:rPr lang="en-US" sz="2200" dirty="0" err="1" smtClean="0">
                <a:latin typeface="+mj-lt"/>
              </a:rPr>
              <a:t>ek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projeyi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güçlendirecektir</a:t>
            </a:r>
            <a:r>
              <a:rPr lang="en-US" sz="2200" dirty="0" smtClean="0">
                <a:latin typeface="+mj-lt"/>
              </a:rPr>
              <a:t>. </a:t>
            </a:r>
          </a:p>
          <a:p>
            <a:pPr marL="363538" indent="-363538" algn="just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200" dirty="0" err="1" smtClean="0">
                <a:latin typeface="+mj-lt"/>
              </a:rPr>
              <a:t>Öte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yandan</a:t>
            </a:r>
            <a:r>
              <a:rPr lang="en-US" sz="2200" dirty="0" smtClean="0">
                <a:latin typeface="+mj-lt"/>
              </a:rPr>
              <a:t> </a:t>
            </a:r>
            <a:r>
              <a:rPr lang="tr-TR" sz="2200" dirty="0" smtClean="0">
                <a:latin typeface="+mj-lt"/>
              </a:rPr>
              <a:t>projeniz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bazı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gruplar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için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olumlu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sonuçlar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doğururken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bir</a:t>
            </a:r>
            <a:r>
              <a:rPr lang="en-US" sz="2200" dirty="0" smtClean="0">
                <a:latin typeface="+mj-lt"/>
              </a:rPr>
              <a:t> </a:t>
            </a:r>
            <a:r>
              <a:rPr lang="tr-TR" sz="2200" dirty="0" smtClean="0">
                <a:latin typeface="+mj-lt"/>
              </a:rPr>
              <a:t> başka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grup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için</a:t>
            </a:r>
            <a:r>
              <a:rPr lang="en-US" sz="2200" dirty="0" smtClean="0">
                <a:latin typeface="+mj-lt"/>
              </a:rPr>
              <a:t> de 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sorun yaratabilir. Paydaş </a:t>
            </a:r>
            <a:r>
              <a:rPr lang="tr-TR" sz="2200" dirty="0" smtClean="0">
                <a:latin typeface="+mj-lt"/>
              </a:rPr>
              <a:t>analizi </a:t>
            </a:r>
            <a:r>
              <a:rPr lang="tr-TR" sz="2200" dirty="0">
                <a:latin typeface="+mj-lt"/>
              </a:rPr>
              <a:t>iyi </a:t>
            </a:r>
            <a:r>
              <a:rPr lang="tr-TR" sz="2200" dirty="0" smtClean="0">
                <a:latin typeface="+mj-lt"/>
              </a:rPr>
              <a:t>yap</a:t>
            </a:r>
            <a:r>
              <a:rPr lang="en-US" sz="2200" dirty="0" err="1" smtClean="0">
                <a:latin typeface="+mj-lt"/>
              </a:rPr>
              <a:t>ılmalıdır</a:t>
            </a:r>
            <a:r>
              <a:rPr lang="en-US" sz="2200" dirty="0" smtClean="0">
                <a:latin typeface="+mj-lt"/>
              </a:rPr>
              <a:t>. </a:t>
            </a:r>
            <a:endParaRPr lang="tr-TR" sz="2200" dirty="0">
              <a:latin typeface="+mj-lt"/>
            </a:endParaRPr>
          </a:p>
          <a:p>
            <a:pPr>
              <a:lnSpc>
                <a:spcPct val="114000"/>
              </a:lnSpc>
            </a:pPr>
            <a:endParaRPr lang="tr-TR" sz="2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610" y="1136036"/>
            <a:ext cx="8333678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HAZIRLAMADA 10 ALTIN KURAL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66047" y="1787769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1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45639" y="2995246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2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98321" y="4985296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3</a:t>
            </a:r>
            <a:endParaRPr lang="en-US" b="1" spc="-40" dirty="0">
              <a:solidFill>
                <a:schemeClr val="tx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45" y="1862158"/>
            <a:ext cx="10515600" cy="39297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4000"/>
              </a:lnSpc>
              <a:spcBef>
                <a:spcPts val="1800"/>
              </a:spcBef>
              <a:buNone/>
            </a:pPr>
            <a:r>
              <a:rPr lang="en-US" sz="2200" dirty="0" smtClean="0"/>
              <a:t>	Proje </a:t>
            </a:r>
            <a:r>
              <a:rPr lang="en-US" sz="2200" dirty="0" err="1" smtClean="0"/>
              <a:t>sahipleri</a:t>
            </a:r>
            <a:r>
              <a:rPr lang="en-US" sz="2200" dirty="0" smtClean="0"/>
              <a:t> </a:t>
            </a:r>
            <a:r>
              <a:rPr lang="en-US" sz="2200" dirty="0" err="1" smtClean="0"/>
              <a:t>kendilerini</a:t>
            </a:r>
            <a:r>
              <a:rPr lang="en-US" sz="2200" dirty="0" smtClean="0"/>
              <a:t> </a:t>
            </a:r>
            <a:r>
              <a:rPr lang="en-US" sz="2200" dirty="0" err="1" smtClean="0"/>
              <a:t>iyi</a:t>
            </a:r>
            <a:r>
              <a:rPr lang="en-US" sz="2200" dirty="0" smtClean="0"/>
              <a:t> </a:t>
            </a:r>
            <a:r>
              <a:rPr lang="en-US" sz="2200" dirty="0" err="1" smtClean="0"/>
              <a:t>tanımalı</a:t>
            </a:r>
            <a:r>
              <a:rPr lang="en-US" sz="2200" dirty="0" smtClean="0"/>
              <a:t>, </a:t>
            </a:r>
            <a:r>
              <a:rPr lang="en-US" sz="2200" dirty="0" err="1" smtClean="0"/>
              <a:t>güçlerini</a:t>
            </a:r>
            <a:r>
              <a:rPr lang="en-US" sz="2200" dirty="0" smtClean="0"/>
              <a:t> </a:t>
            </a:r>
            <a:r>
              <a:rPr lang="en-US" sz="2200" dirty="0" err="1" smtClean="0"/>
              <a:t>iyi</a:t>
            </a:r>
            <a:r>
              <a:rPr lang="en-US" sz="2200" dirty="0" smtClean="0"/>
              <a:t> </a:t>
            </a:r>
            <a:r>
              <a:rPr lang="en-US" sz="2200" dirty="0" err="1" smtClean="0"/>
              <a:t>ölçmeli</a:t>
            </a:r>
            <a:r>
              <a:rPr lang="en-US" sz="2200" dirty="0" smtClean="0"/>
              <a:t> ve </a:t>
            </a:r>
            <a:r>
              <a:rPr lang="en-US" sz="2200" dirty="0" err="1" smtClean="0"/>
              <a:t>elindeki</a:t>
            </a:r>
            <a:r>
              <a:rPr lang="en-US" sz="2200" dirty="0" smtClean="0"/>
              <a:t> 		</a:t>
            </a:r>
            <a:r>
              <a:rPr lang="en-US" sz="2200" dirty="0" err="1" smtClean="0"/>
              <a:t>olanakları</a:t>
            </a:r>
            <a:r>
              <a:rPr lang="en-US" sz="2200" dirty="0" smtClean="0"/>
              <a:t> </a:t>
            </a:r>
            <a:r>
              <a:rPr lang="en-US" sz="2200" dirty="0" err="1" smtClean="0"/>
              <a:t>iyi</a:t>
            </a:r>
            <a:r>
              <a:rPr lang="en-US" sz="2200" dirty="0" smtClean="0"/>
              <a:t> </a:t>
            </a:r>
            <a:r>
              <a:rPr lang="en-US" sz="2200" dirty="0" err="1" smtClean="0"/>
              <a:t>değerlendirmelidir</a:t>
            </a:r>
            <a:r>
              <a:rPr lang="en-US" sz="2200" dirty="0" smtClean="0"/>
              <a:t>. </a:t>
            </a:r>
          </a:p>
          <a:p>
            <a:pPr marL="0" indent="0" algn="just">
              <a:lnSpc>
                <a:spcPct val="114000"/>
              </a:lnSpc>
              <a:spcBef>
                <a:spcPts val="1800"/>
              </a:spcBef>
              <a:buNone/>
            </a:pPr>
            <a:r>
              <a:rPr lang="en-US" sz="2200" dirty="0" smtClean="0">
                <a:latin typeface="+mj-lt"/>
              </a:rPr>
              <a:t>	</a:t>
            </a:r>
            <a:r>
              <a:rPr lang="en-US" sz="2200" dirty="0" err="1" smtClean="0">
                <a:latin typeface="+mj-lt"/>
              </a:rPr>
              <a:t>Teklif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çağrısında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öngörülen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azami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hibe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miktarına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göre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proje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hazırlanmamalıdır</a:t>
            </a:r>
            <a:r>
              <a:rPr lang="en-US" sz="2200" dirty="0" smtClean="0">
                <a:latin typeface="+mj-lt"/>
              </a:rPr>
              <a:t>.	</a:t>
            </a:r>
            <a:r>
              <a:rPr lang="tr-TR" sz="2200" dirty="0" smtClean="0">
                <a:latin typeface="+mj-lt"/>
              </a:rPr>
              <a:t>Verilen </a:t>
            </a:r>
            <a:r>
              <a:rPr lang="tr-TR" sz="2200" dirty="0">
                <a:latin typeface="+mj-lt"/>
              </a:rPr>
              <a:t>mali desteğin verilme </a:t>
            </a:r>
            <a:r>
              <a:rPr lang="tr-TR" sz="2200" dirty="0" smtClean="0">
                <a:latin typeface="+mj-lt"/>
              </a:rPr>
              <a:t>gerekçesi</a:t>
            </a:r>
            <a:r>
              <a:rPr lang="en-US" sz="2200" dirty="0" smtClean="0">
                <a:latin typeface="+mj-lt"/>
              </a:rPr>
              <a:t> </a:t>
            </a:r>
            <a:r>
              <a:rPr lang="tr-TR" sz="2200" dirty="0" smtClean="0">
                <a:latin typeface="+mj-lt"/>
              </a:rPr>
              <a:t>iyi anla</a:t>
            </a:r>
            <a:r>
              <a:rPr lang="en-US" sz="2200" dirty="0" err="1" smtClean="0">
                <a:latin typeface="+mj-lt"/>
              </a:rPr>
              <a:t>şılmalı</a:t>
            </a:r>
            <a:r>
              <a:rPr lang="en-US" sz="2200" dirty="0" smtClean="0">
                <a:latin typeface="+mj-lt"/>
              </a:rPr>
              <a:t> ve 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bunun </a:t>
            </a: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	</a:t>
            </a:r>
            <a:r>
              <a:rPr lang="tr-TR" sz="2200" dirty="0" smtClean="0">
                <a:latin typeface="+mj-lt"/>
              </a:rPr>
              <a:t>amaçlarınızla </a:t>
            </a:r>
            <a:r>
              <a:rPr lang="tr-TR" sz="2200" dirty="0">
                <a:latin typeface="+mj-lt"/>
              </a:rPr>
              <a:t>ne kadar örtüştüğünü 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iyi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değerlendirilmelidir</a:t>
            </a:r>
            <a:r>
              <a:rPr lang="en-US" sz="2200" dirty="0" smtClean="0">
                <a:latin typeface="+mj-lt"/>
              </a:rPr>
              <a:t>. </a:t>
            </a:r>
            <a:endParaRPr lang="en-US" sz="2200" dirty="0">
              <a:latin typeface="+mj-lt"/>
            </a:endParaRPr>
          </a:p>
          <a:p>
            <a:pPr marL="457200" indent="-457200" algn="just">
              <a:lnSpc>
                <a:spcPct val="114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tr-TR" sz="2200" dirty="0">
                <a:latin typeface="+mj-lt"/>
              </a:rPr>
              <a:t>Bir üst hedef </a:t>
            </a:r>
            <a:r>
              <a:rPr lang="tr-TR" sz="2200" dirty="0" smtClean="0">
                <a:latin typeface="+mj-lt"/>
              </a:rPr>
              <a:t>belirle</a:t>
            </a:r>
            <a:r>
              <a:rPr lang="en-US" sz="2200" dirty="0" err="1" smtClean="0">
                <a:latin typeface="+mj-lt"/>
              </a:rPr>
              <a:t>nmelidir</a:t>
            </a:r>
            <a:r>
              <a:rPr lang="en-US" sz="2200" dirty="0" smtClean="0">
                <a:latin typeface="+mj-lt"/>
              </a:rPr>
              <a:t>.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Sonra ona ulaşmak için küçük alt </a:t>
            </a:r>
            <a:r>
              <a:rPr lang="tr-TR" sz="2200" dirty="0" smtClean="0">
                <a:latin typeface="+mj-lt"/>
              </a:rPr>
              <a:t>hedefler ol</a:t>
            </a:r>
            <a:r>
              <a:rPr lang="en-US" sz="2200" dirty="0" err="1" smtClean="0">
                <a:latin typeface="+mj-lt"/>
              </a:rPr>
              <a:t>uşturulmalıdır</a:t>
            </a:r>
            <a:r>
              <a:rPr lang="tr-TR" sz="2200" dirty="0" smtClean="0">
                <a:latin typeface="+mj-lt"/>
              </a:rPr>
              <a:t>. Faaliyetler</a:t>
            </a:r>
            <a:r>
              <a:rPr lang="en-US" sz="2200" dirty="0" smtClean="0">
                <a:latin typeface="+mj-lt"/>
              </a:rPr>
              <a:t>in</a:t>
            </a:r>
            <a:r>
              <a:rPr lang="tr-TR" sz="2200" dirty="0" smtClean="0">
                <a:latin typeface="+mj-lt"/>
              </a:rPr>
              <a:t> hedef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olmadığı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unutulmamalıdır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  <a:p>
            <a:pPr marL="457200" indent="-457200" algn="just">
              <a:lnSpc>
                <a:spcPct val="114000"/>
              </a:lnSpc>
              <a:spcBef>
                <a:spcPts val="1800"/>
              </a:spcBef>
              <a:buFont typeface="+mj-lt"/>
              <a:buAutoNum type="arabicPeriod" startAt="5"/>
            </a:pPr>
            <a:r>
              <a:rPr lang="tr-TR" sz="2200" dirty="0">
                <a:latin typeface="+mj-lt"/>
              </a:rPr>
              <a:t>Paydaş analizine ek olarak projede farklı kurumlarla ortaklıklar kurmanın yararlı </a:t>
            </a:r>
            <a:r>
              <a:rPr lang="tr-TR" sz="2200" dirty="0" smtClean="0">
                <a:latin typeface="+mj-lt"/>
              </a:rPr>
              <a:t>olabileceği </a:t>
            </a:r>
            <a:r>
              <a:rPr lang="tr-TR" sz="2200" dirty="0">
                <a:latin typeface="+mj-lt"/>
              </a:rPr>
              <a:t>ciddi olarak </a:t>
            </a:r>
            <a:r>
              <a:rPr lang="en-US" sz="2200" dirty="0" err="1" smtClean="0">
                <a:latin typeface="+mj-lt"/>
              </a:rPr>
              <a:t>dikkate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alınmalıdır</a:t>
            </a:r>
            <a:r>
              <a:rPr lang="en-US" sz="2200" dirty="0" smtClean="0">
                <a:latin typeface="+mj-lt"/>
              </a:rPr>
              <a:t>.</a:t>
            </a:r>
            <a:endParaRPr lang="tr-TR" sz="2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tr-TR" sz="22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tr-TR" sz="2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51" y="1246912"/>
            <a:ext cx="8987883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HAZIRLAMADA 10 ALTIN KURAL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58645" y="2850871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5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4116217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6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6606" y="4999609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7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1949429"/>
            <a:ext cx="425177" cy="40168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4</a:t>
            </a:r>
            <a:endParaRPr lang="en-US" b="1" spc="-40" dirty="0">
              <a:solidFill>
                <a:schemeClr val="tx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354" y="1946031"/>
            <a:ext cx="8051007" cy="42418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4000"/>
              </a:lnSpc>
              <a:spcBef>
                <a:spcPts val="1800"/>
              </a:spcBef>
              <a:buFont typeface="+mj-lt"/>
              <a:buAutoNum type="arabicPeriod" startAt="8"/>
            </a:pPr>
            <a:r>
              <a:rPr lang="tr-TR" sz="2200" dirty="0" smtClean="0">
                <a:latin typeface="+mj-lt"/>
              </a:rPr>
              <a:t>Proje</a:t>
            </a:r>
            <a:r>
              <a:rPr lang="en-US" sz="2200" dirty="0" err="1" smtClean="0">
                <a:latin typeface="+mj-lt"/>
              </a:rPr>
              <a:t>lerin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ölçülebilir net ve somut çıktıları olmasına dikkat </a:t>
            </a:r>
            <a:r>
              <a:rPr lang="tr-TR" sz="2200" dirty="0" smtClean="0">
                <a:latin typeface="+mj-lt"/>
              </a:rPr>
              <a:t>ed</a:t>
            </a:r>
            <a:r>
              <a:rPr lang="en-US" sz="2200" dirty="0" err="1" smtClean="0">
                <a:latin typeface="+mj-lt"/>
              </a:rPr>
              <a:t>ilmelidir</a:t>
            </a:r>
            <a:r>
              <a:rPr lang="en-US" sz="2200" dirty="0" smtClean="0">
                <a:latin typeface="+mj-lt"/>
              </a:rPr>
              <a:t>.</a:t>
            </a:r>
            <a:endParaRPr lang="tr-TR" sz="2200" dirty="0">
              <a:latin typeface="+mj-lt"/>
            </a:endParaRPr>
          </a:p>
          <a:p>
            <a:pPr marL="457200" indent="-457200" algn="just">
              <a:lnSpc>
                <a:spcPct val="124000"/>
              </a:lnSpc>
              <a:spcBef>
                <a:spcPts val="1800"/>
              </a:spcBef>
              <a:buFont typeface="+mj-lt"/>
              <a:buAutoNum type="arabicPeriod" startAt="8"/>
            </a:pPr>
            <a:r>
              <a:rPr lang="tr-TR" sz="2200" dirty="0" smtClean="0">
                <a:latin typeface="+mj-lt"/>
              </a:rPr>
              <a:t>Proje</a:t>
            </a:r>
            <a:r>
              <a:rPr lang="en-US" sz="2200" dirty="0" err="1" smtClean="0">
                <a:latin typeface="+mj-lt"/>
              </a:rPr>
              <a:t>lerin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bir tanıtım stratejisi </a:t>
            </a:r>
            <a:r>
              <a:rPr lang="tr-TR" sz="2200" dirty="0" smtClean="0">
                <a:latin typeface="+mj-lt"/>
              </a:rPr>
              <a:t>olmalı</a:t>
            </a:r>
            <a:r>
              <a:rPr lang="en-US" sz="2200" dirty="0" err="1" smtClean="0">
                <a:latin typeface="+mj-lt"/>
              </a:rPr>
              <a:t>dır</a:t>
            </a:r>
            <a:r>
              <a:rPr lang="tr-TR" sz="2200" dirty="0" smtClean="0">
                <a:latin typeface="+mj-lt"/>
              </a:rPr>
              <a:t>. </a:t>
            </a:r>
            <a:r>
              <a:rPr lang="tr-TR" sz="2200" dirty="0">
                <a:latin typeface="+mj-lt"/>
              </a:rPr>
              <a:t>Proje çıktılarınızın ve faaliyetlerinizin  </a:t>
            </a:r>
            <a:r>
              <a:rPr lang="en-US" sz="2200" dirty="0" err="1" smtClean="0">
                <a:latin typeface="+mj-lt"/>
              </a:rPr>
              <a:t>ilgili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tüm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taraflara</a:t>
            </a:r>
            <a:r>
              <a:rPr lang="en-US" sz="2200" dirty="0" smtClean="0">
                <a:latin typeface="+mj-lt"/>
              </a:rPr>
              <a:t> 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duyurulması </a:t>
            </a:r>
            <a:r>
              <a:rPr lang="tr-TR" sz="2200" dirty="0" smtClean="0">
                <a:latin typeface="+mj-lt"/>
              </a:rPr>
              <a:t>gere</a:t>
            </a:r>
            <a:r>
              <a:rPr lang="en-US" sz="2200" dirty="0" err="1" smtClean="0">
                <a:latin typeface="+mj-lt"/>
              </a:rPr>
              <a:t>kmektedir</a:t>
            </a:r>
            <a:r>
              <a:rPr lang="tr-TR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  <a:p>
            <a:pPr marL="457200" indent="-457200" algn="just">
              <a:lnSpc>
                <a:spcPct val="124000"/>
              </a:lnSpc>
              <a:spcBef>
                <a:spcPts val="1800"/>
              </a:spcBef>
              <a:buFont typeface="+mj-lt"/>
              <a:buAutoNum type="arabicPeriod" startAt="8"/>
            </a:pPr>
            <a:r>
              <a:rPr lang="tr-TR" sz="2200" dirty="0" smtClean="0">
                <a:latin typeface="+mj-lt"/>
              </a:rPr>
              <a:t>Projeni</a:t>
            </a:r>
            <a:r>
              <a:rPr lang="en-US" sz="2200" dirty="0" smtClean="0">
                <a:latin typeface="+mj-lt"/>
              </a:rPr>
              <a:t>n</a:t>
            </a:r>
            <a:r>
              <a:rPr lang="tr-TR" sz="2200" dirty="0" smtClean="0">
                <a:latin typeface="+mj-lt"/>
              </a:rPr>
              <a:t> </a:t>
            </a:r>
            <a:r>
              <a:rPr lang="tr-TR" sz="2200" dirty="0">
                <a:latin typeface="+mj-lt"/>
              </a:rPr>
              <a:t>bir sonraki adımını önceden </a:t>
            </a:r>
            <a:r>
              <a:rPr lang="tr-TR" sz="2200" dirty="0" smtClean="0">
                <a:latin typeface="+mj-lt"/>
              </a:rPr>
              <a:t>düşün</a:t>
            </a:r>
            <a:r>
              <a:rPr lang="en-US" sz="2200" dirty="0" err="1" smtClean="0">
                <a:latin typeface="+mj-lt"/>
              </a:rPr>
              <a:t>ülmeli</a:t>
            </a:r>
            <a:r>
              <a:rPr lang="en-US" sz="2200" dirty="0" smtClean="0">
                <a:latin typeface="+mj-lt"/>
              </a:rPr>
              <a:t>, i</a:t>
            </a:r>
            <a:r>
              <a:rPr lang="tr-TR" sz="2200" dirty="0" smtClean="0">
                <a:latin typeface="+mj-lt"/>
              </a:rPr>
              <a:t>yiye </a:t>
            </a:r>
            <a:r>
              <a:rPr lang="tr-TR" sz="2200" dirty="0">
                <a:latin typeface="+mj-lt"/>
              </a:rPr>
              <a:t>doğru </a:t>
            </a:r>
            <a:r>
              <a:rPr lang="tr-TR" sz="2200" dirty="0" smtClean="0">
                <a:latin typeface="+mj-lt"/>
              </a:rPr>
              <a:t>y</a:t>
            </a:r>
            <a:r>
              <a:rPr lang="en-US" sz="2200" dirty="0" err="1" smtClean="0">
                <a:latin typeface="+mj-lt"/>
              </a:rPr>
              <a:t>apılan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değişikliğin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nasıl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sürekli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kılınacağı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planlanmalıdır</a:t>
            </a:r>
            <a:r>
              <a:rPr lang="en-US" sz="2200" dirty="0" smtClean="0">
                <a:latin typeface="+mj-lt"/>
              </a:rPr>
              <a:t>. </a:t>
            </a:r>
            <a:endParaRPr lang="tr-TR" sz="22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sz="2300" dirty="0">
              <a:latin typeface="+mj-lt"/>
            </a:endParaRPr>
          </a:p>
          <a:p>
            <a:endParaRPr lang="tr-TR" sz="23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483" y="1246912"/>
            <a:ext cx="9002751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tr-TR" sz="24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PROJE HAZIRLAMADA 10 ALTIN KURAL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36813" y="4527121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10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29354" y="2042651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8</a:t>
            </a:r>
            <a:endParaRPr lang="en-US" b="1" spc="-4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91561" y="3071565"/>
            <a:ext cx="410308" cy="4103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b="1" spc="-40" dirty="0">
                <a:solidFill>
                  <a:schemeClr val="tx1"/>
                </a:solidFill>
              </a:rPr>
              <a:t>9</a:t>
            </a:r>
            <a:endParaRPr lang="en-US" b="1" spc="-40" dirty="0">
              <a:solidFill>
                <a:schemeClr val="tx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/>
          <p:cNvSpPr>
            <a:spLocks/>
          </p:cNvSpPr>
          <p:nvPr/>
        </p:nvSpPr>
        <p:spPr>
          <a:xfrm>
            <a:off x="835025" y="2703117"/>
            <a:ext cx="2519363" cy="9826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tr-TR" sz="1600" b="1">
                <a:solidFill>
                  <a:schemeClr val="tx1"/>
                </a:solidFill>
                <a:cs typeface="Arial" charset="0"/>
              </a:rPr>
              <a:t>Teklif Çağrısının yayınlanması</a:t>
            </a:r>
          </a:p>
        </p:txBody>
      </p:sp>
      <p:cxnSp>
        <p:nvCxnSpPr>
          <p:cNvPr id="9" name="Straight Arrow Connector 31"/>
          <p:cNvCxnSpPr/>
          <p:nvPr/>
        </p:nvCxnSpPr>
        <p:spPr>
          <a:xfrm flipV="1">
            <a:off x="3354388" y="3327401"/>
            <a:ext cx="2382837" cy="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9"/>
          <p:cNvSpPr/>
          <p:nvPr/>
        </p:nvSpPr>
        <p:spPr>
          <a:xfrm>
            <a:off x="5735637" y="2640090"/>
            <a:ext cx="2520950" cy="981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tr-TR" sz="1600" b="1" dirty="0">
                <a:solidFill>
                  <a:schemeClr val="tx1"/>
                </a:solidFill>
                <a:cs typeface="Arial" charset="0"/>
              </a:rPr>
              <a:t>Proje Ön Teklifleri ve Tam Başvuru Formunun Sunulması</a:t>
            </a:r>
          </a:p>
        </p:txBody>
      </p:sp>
      <p:cxnSp>
        <p:nvCxnSpPr>
          <p:cNvPr id="13" name="Elbow Connector 39"/>
          <p:cNvCxnSpPr/>
          <p:nvPr/>
        </p:nvCxnSpPr>
        <p:spPr>
          <a:xfrm flipH="1">
            <a:off x="5786438" y="2955693"/>
            <a:ext cx="2495550" cy="1208088"/>
          </a:xfrm>
          <a:prstGeom prst="bentConnector3">
            <a:avLst>
              <a:gd name="adj1" fmla="val -916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3"/>
          <p:cNvSpPr/>
          <p:nvPr/>
        </p:nvSpPr>
        <p:spPr>
          <a:xfrm>
            <a:off x="3267076" y="3685779"/>
            <a:ext cx="2519362" cy="984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tr-TR" sz="1600" b="1" dirty="0">
                <a:solidFill>
                  <a:schemeClr val="tx1"/>
                </a:solidFill>
                <a:cs typeface="Arial" charset="0"/>
              </a:rPr>
              <a:t>Başvuruların değerlendirilmesi</a:t>
            </a:r>
          </a:p>
        </p:txBody>
      </p:sp>
      <p:cxnSp>
        <p:nvCxnSpPr>
          <p:cNvPr id="15" name="Elbow Connector 41"/>
          <p:cNvCxnSpPr/>
          <p:nvPr/>
        </p:nvCxnSpPr>
        <p:spPr>
          <a:xfrm rot="10800000" flipV="1">
            <a:off x="2034440" y="4163781"/>
            <a:ext cx="1149350" cy="6619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25"/>
          <p:cNvSpPr/>
          <p:nvPr/>
        </p:nvSpPr>
        <p:spPr>
          <a:xfrm>
            <a:off x="622223" y="4825768"/>
            <a:ext cx="2519363" cy="9810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tr-TR" sz="1600" b="1" dirty="0">
                <a:solidFill>
                  <a:schemeClr val="tx1"/>
                </a:solidFill>
                <a:cs typeface="Arial" charset="0"/>
              </a:rPr>
              <a:t>Seçilen başvuruların sahiplerinin ve ortaklarının uygunluk kontrolü</a:t>
            </a:r>
          </a:p>
        </p:txBody>
      </p:sp>
      <p:cxnSp>
        <p:nvCxnSpPr>
          <p:cNvPr id="18" name="Straight Arrow Connector 36"/>
          <p:cNvCxnSpPr/>
          <p:nvPr/>
        </p:nvCxnSpPr>
        <p:spPr>
          <a:xfrm>
            <a:off x="3183790" y="5280025"/>
            <a:ext cx="24717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4"/>
          <p:cNvSpPr/>
          <p:nvPr/>
        </p:nvSpPr>
        <p:spPr>
          <a:xfrm>
            <a:off x="5737224" y="4851092"/>
            <a:ext cx="2519363" cy="9810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n-US" sz="1600" b="1">
                <a:solidFill>
                  <a:schemeClr val="tx1"/>
                </a:solidFill>
                <a:cs typeface="Arial" charset="0"/>
              </a:rPr>
              <a:t>Sözleşme</a:t>
            </a:r>
            <a:r>
              <a:rPr lang="tr-TR" sz="1600" b="1">
                <a:solidFill>
                  <a:schemeClr val="tx1"/>
                </a:solidFill>
                <a:cs typeface="Arial" charset="0"/>
              </a:rPr>
              <a:t>lerin</a:t>
            </a:r>
            <a:r>
              <a:rPr lang="en-US" sz="1600" b="1">
                <a:solidFill>
                  <a:schemeClr val="tx1"/>
                </a:solidFill>
                <a:cs typeface="Arial" charset="0"/>
              </a:rPr>
              <a:t> </a:t>
            </a:r>
            <a:r>
              <a:rPr lang="tr-TR" sz="1600" b="1">
                <a:solidFill>
                  <a:schemeClr val="tx1"/>
                </a:solidFill>
                <a:cs typeface="Arial" charset="0"/>
              </a:rPr>
              <a:t>imzalanması</a:t>
            </a:r>
          </a:p>
        </p:txBody>
      </p:sp>
      <p:sp>
        <p:nvSpPr>
          <p:cNvPr id="20" name="Title 19"/>
          <p:cNvSpPr txBox="1">
            <a:spLocks noGrp="1"/>
          </p:cNvSpPr>
          <p:nvPr>
            <p:ph type="title"/>
          </p:nvPr>
        </p:nvSpPr>
        <p:spPr>
          <a:xfrm>
            <a:off x="677863" y="1092200"/>
            <a:ext cx="8596312" cy="587441"/>
          </a:xfrm>
          <a:prstGeom prst="rect">
            <a:avLst/>
          </a:prstGeom>
          <a:solidFill>
            <a:srgbClr val="FFC000"/>
          </a:solidFill>
        </p:spPr>
        <p:txBody>
          <a:bodyPr wrap="square" tIns="108000" bIns="108000" rtlCol="0">
            <a:spAutoFit/>
          </a:bodyPr>
          <a:lstStyle/>
          <a:p>
            <a:pPr indent="355600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Calibri"/>
              </a:rPr>
              <a:t>BAŞVURU SÜRECİ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18" y="1"/>
            <a:ext cx="3290575" cy="10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803</TotalTime>
  <Words>578</Words>
  <Application>Microsoft Office PowerPoint</Application>
  <PresentationFormat>Özel</PresentationFormat>
  <Paragraphs>120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Facet</vt:lpstr>
      <vt:lpstr>   </vt:lpstr>
      <vt:lpstr>PowerPoint Sunusu</vt:lpstr>
      <vt:lpstr>PowerPoint Sunusu</vt:lpstr>
      <vt:lpstr>PROJE TEMEL KAVRAMLARI</vt:lpstr>
      <vt:lpstr>PowerPoint Sunusu</vt:lpstr>
      <vt:lpstr>PowerPoint Sunusu</vt:lpstr>
      <vt:lpstr>PowerPoint Sunusu</vt:lpstr>
      <vt:lpstr>PowerPoint Sunusu</vt:lpstr>
      <vt:lpstr>BAŞVURU SÜRECİ</vt:lpstr>
      <vt:lpstr>PowerPoint Sunusu</vt:lpstr>
      <vt:lpstr>ÖN TEKLİF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Budgeting in  Local Authorities</dc:title>
  <dc:creator>Eda Çullu</dc:creator>
  <cp:lastModifiedBy>Yildirim Gunduc</cp:lastModifiedBy>
  <cp:revision>56</cp:revision>
  <cp:lastPrinted>2018-01-16T16:32:38Z</cp:lastPrinted>
  <dcterms:created xsi:type="dcterms:W3CDTF">2017-11-08T10:27:49Z</dcterms:created>
  <dcterms:modified xsi:type="dcterms:W3CDTF">2018-02-06T13:30:34Z</dcterms:modified>
</cp:coreProperties>
</file>