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417" r:id="rId3"/>
    <p:sldId id="329" r:id="rId4"/>
    <p:sldId id="403" r:id="rId5"/>
    <p:sldId id="411" r:id="rId6"/>
    <p:sldId id="412" r:id="rId7"/>
    <p:sldId id="418" r:id="rId8"/>
    <p:sldId id="333" r:id="rId9"/>
    <p:sldId id="334" r:id="rId10"/>
    <p:sldId id="414" r:id="rId11"/>
    <p:sldId id="409" r:id="rId12"/>
    <p:sldId id="410" r:id="rId13"/>
    <p:sldId id="390" r:id="rId14"/>
    <p:sldId id="401" r:id="rId15"/>
    <p:sldId id="318" r:id="rId16"/>
  </p:sldIdLst>
  <p:sldSz cx="9144000" cy="6858000" type="screen4x3"/>
  <p:notesSz cx="7023100" cy="93091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ygu DOGAN" initials="DD" lastIdx="1" clrIdx="0">
    <p:extLst/>
  </p:cmAuthor>
  <p:cmAuthor id="2" name="CFCU" initials="CFCU" lastIdx="5" clrIdx="1"/>
  <p:cmAuthor id="3" name="Makbule Okat" initials="MO" lastIdx="5" clrIdx="2">
    <p:extLst/>
  </p:cmAuthor>
  <p:cmAuthor id="4" name="MB" initials="MB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2374" autoAdjust="0"/>
  </p:normalViewPr>
  <p:slideViewPr>
    <p:cSldViewPr snapToGrid="0">
      <p:cViewPr varScale="1">
        <p:scale>
          <a:sx n="97" d="100"/>
          <a:sy n="97" d="100"/>
        </p:scale>
        <p:origin x="-234" y="-9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1D3D67D-B2AE-4BDC-ACBA-276CD29AF29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9BE2DB8-B0F9-4B13-A9A6-1EBE760795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33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C2D2D6-67D5-4CB7-AB4C-292ED7224365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26CA5E-07BF-48C6-BD87-8EF854E4EF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33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6CA5E-07BF-48C6-BD87-8EF854E4EFD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35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11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13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61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72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BEB3F7-7512-43DB-BD26-581699F01A43}" type="slidenum">
              <a:rPr lang="en-US" altLang="tr-TR" smtClean="0"/>
              <a:pPr/>
              <a:t>14</a:t>
            </a:fld>
            <a:endParaRPr lang="en-US" altLang="tr-TR" smtClean="0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942366" y="9598394"/>
            <a:ext cx="3017332" cy="50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04AA12-CB23-41B4-A19E-5503909DB1A4}" type="slidenum">
              <a:rPr lang="en-US" altLang="tr-TR" sz="1200"/>
              <a:pPr algn="r" eaLnBrk="1" hangingPunct="1"/>
              <a:t>14</a:t>
            </a:fld>
            <a:endParaRPr lang="en-US" altLang="tr-TR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757238"/>
            <a:ext cx="5056188" cy="3790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30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11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4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83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9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6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27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0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ABBakanlikLogos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25" y="6159797"/>
            <a:ext cx="643575" cy="576000"/>
          </a:xfrm>
          <a:prstGeom prst="rect">
            <a:avLst/>
          </a:prstGeom>
        </p:spPr>
      </p:pic>
      <p:pic>
        <p:nvPicPr>
          <p:cNvPr id="8" name="Picture 7" descr="CSD_Logos-0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1" y="47500"/>
            <a:ext cx="3012159" cy="9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7" y="6095662"/>
            <a:ext cx="1001847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55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93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4469" y="2000922"/>
            <a:ext cx="8229600" cy="3733128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55FD-471C-408D-B43E-9B88DCD5008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rgbClr val="C00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bg1"/>
                </a:solidFill>
                <a:cs typeface="Calibri"/>
              </a:rPr>
              <a:t>PROGRAM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98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7096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761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6412072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641203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6939351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889370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742947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3205"/>
            <a:ext cx="78867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75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8433764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481125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553272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740205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543557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28934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5805685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6" y="365127"/>
            <a:ext cx="8264525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2C57-F168-40C2-B452-E5DE26110AD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9340549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ABBakanlikLogos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25" y="6159797"/>
            <a:ext cx="643575" cy="576000"/>
          </a:xfrm>
          <a:prstGeom prst="rect">
            <a:avLst/>
          </a:prstGeom>
        </p:spPr>
      </p:pic>
      <p:pic>
        <p:nvPicPr>
          <p:cNvPr id="8" name="Picture 7" descr="CSD_Logos-08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1" y="47500"/>
            <a:ext cx="3012159" cy="9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7" y="6095662"/>
            <a:ext cx="1001847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6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3205"/>
            <a:ext cx="78867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57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39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7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59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04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24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48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01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80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824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899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4469" y="2000922"/>
            <a:ext cx="8229600" cy="3733128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55FD-471C-408D-B43E-9B88DCD5008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rgbClr val="C00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bg1"/>
                </a:solidFill>
                <a:cs typeface="Calibri"/>
              </a:rPr>
              <a:t>PROGRAM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2101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60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894328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308867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2942408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197161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208353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3926291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1386332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05075460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629315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931172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555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8137322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10524845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117726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CA-4EC0-46F5-A75F-F8259EED0A4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5437944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6" y="365127"/>
            <a:ext cx="8264525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2C57-F168-40C2-B452-E5DE26110AD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409387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71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05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97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60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38E6-9A45-4D88-A84A-478994A6F863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 descr="ABBakanlikLogosu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25" y="6159797"/>
            <a:ext cx="643575" cy="576000"/>
          </a:xfrm>
          <a:prstGeom prst="rect">
            <a:avLst/>
          </a:prstGeom>
        </p:spPr>
      </p:pic>
      <p:pic>
        <p:nvPicPr>
          <p:cNvPr id="9" name="Picture 8" descr="CSD_Logos-08.png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1" y="47500"/>
            <a:ext cx="3012159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7" y="6095662"/>
            <a:ext cx="1001847" cy="684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17" y="6256695"/>
            <a:ext cx="522366" cy="5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u="sng" kern="1200" baseline="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38E6-9A45-4D88-A84A-478994A6F863}" type="datetimeFigureOut">
              <a:rPr lang="tr-TR" smtClean="0"/>
              <a:pPr/>
              <a:t>22.01.2018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FF82-3258-4F66-96C0-2EB67B985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Picture 7" descr="ABBakanlikLogosu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25" y="6159797"/>
            <a:ext cx="643575" cy="576000"/>
          </a:xfrm>
          <a:prstGeom prst="rect">
            <a:avLst/>
          </a:prstGeom>
        </p:spPr>
      </p:pic>
      <p:pic>
        <p:nvPicPr>
          <p:cNvPr id="9" name="Picture 8" descr="CSD_Logos-08.png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1" y="47500"/>
            <a:ext cx="3012159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7" y="6095662"/>
            <a:ext cx="1001847" cy="68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26" y="6127448"/>
            <a:ext cx="661148" cy="6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u="sng" kern="1200" baseline="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dirty="0">
                <a:solidFill>
                  <a:srgbClr val="FF0000"/>
                </a:solidFill>
                <a:latin typeface="Myriad Pro"/>
                <a:ea typeface="Myriad Pro Condensed" charset="0"/>
                <a:cs typeface="Myriad Pro Black Cond"/>
              </a:rPr>
              <a:t>PROJE HAZIRLARKEN </a:t>
            </a:r>
          </a:p>
          <a:p>
            <a:pPr lvl="0" algn="ctr">
              <a:spcBef>
                <a:spcPct val="0"/>
              </a:spcBef>
              <a:defRPr/>
            </a:pPr>
            <a:r>
              <a:rPr lang="tr-TR" dirty="0">
                <a:solidFill>
                  <a:srgbClr val="FF0000"/>
                </a:solidFill>
                <a:latin typeface="Myriad Pro"/>
                <a:ea typeface="Myriad Pro Condensed" charset="0"/>
                <a:cs typeface="Myriad Pro Black Cond"/>
              </a:rPr>
              <a:t>DİKKAT EDİLMESİ GEREKEN HUSUSLAR   </a:t>
            </a:r>
            <a:endParaRPr lang="en-US" b="1" dirty="0">
              <a:solidFill>
                <a:srgbClr val="FF0000"/>
              </a:solidFill>
              <a:latin typeface="Myriad Pro"/>
              <a:ea typeface="Myriad Pro Condensed" charset="0"/>
              <a:cs typeface="Myriad Pro Black Cond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871"/>
          <a:stretch/>
        </p:blipFill>
        <p:spPr bwMode="auto">
          <a:xfrm>
            <a:off x="924" y="1754584"/>
            <a:ext cx="9144000" cy="412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0" y="1445540"/>
            <a:ext cx="9144000" cy="2187879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 algn="ctr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TÜRKİYE-AB ARASINDA </a:t>
            </a:r>
          </a:p>
          <a:p>
            <a:pPr indent="355600" algn="ctr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SİVİL TOPLUM </a:t>
            </a:r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DİYALOĞU</a:t>
            </a:r>
          </a:p>
          <a:p>
            <a:pPr indent="355600" algn="ctr"/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BEŞİNCİ DÖNEM (CSD V)</a:t>
            </a:r>
          </a:p>
          <a:p>
            <a:pPr indent="355600" algn="ctr"/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HİBE </a:t>
            </a: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PROGRAMI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24" y="381643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Proje Hazırlamada 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Dikkat </a:t>
            </a:r>
            <a:r>
              <a:rPr lang="tr-TR" sz="2800" b="1" dirty="0">
                <a:solidFill>
                  <a:schemeClr val="bg1"/>
                </a:solidFill>
              </a:rPr>
              <a:t>Edilmesi Gereken Hususlar 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7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" name="Picture 11" descr="ab_tr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535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1084"/>
            <a:ext cx="7886700" cy="4307602"/>
          </a:xfrm>
        </p:spPr>
        <p:txBody>
          <a:bodyPr>
            <a:normAutofit/>
          </a:bodyPr>
          <a:lstStyle/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Tüm alanlar doldurulmamış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Eksik imza ve kaşe 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Kontrol listesine uygun olarak düzenli bir paket halinde sunulmamış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CD-Rom boş ya da açılamıyor olabilir; yüklenen dosyalar Word formatı yerine </a:t>
            </a:r>
            <a:r>
              <a:rPr lang="tr-TR" dirty="0" err="1" smtClean="0"/>
              <a:t>pdf</a:t>
            </a:r>
            <a:r>
              <a:rPr lang="tr-TR" dirty="0" smtClean="0"/>
              <a:t> formatında yüklenmiş olabilir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/>
              <a:t>Hedefler belirgin değil veya erişilmesi çok zor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/>
              <a:t>İhtiyaçlar iyi tanımlanmamış, analiz yapılmamış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/>
              <a:t>Genel bilgiler verilmiş, rakamlarla desteklenmemiş</a:t>
            </a:r>
          </a:p>
          <a:p>
            <a:pPr>
              <a:spcBef>
                <a:spcPts val="600"/>
              </a:spcBef>
            </a:pPr>
            <a:endParaRPr lang="tr-TR" altLang="tr-TR" sz="2400" dirty="0" smtClean="0"/>
          </a:p>
          <a:p>
            <a:pPr marL="0" indent="0">
              <a:spcBef>
                <a:spcPts val="600"/>
              </a:spcBef>
              <a:buNone/>
            </a:pPr>
            <a:endParaRPr lang="tr-TR" sz="2400" dirty="0" smtClean="0"/>
          </a:p>
          <a:p>
            <a:pPr>
              <a:spcBef>
                <a:spcPts val="600"/>
              </a:spcBef>
            </a:pPr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- BAŞVURU FORMU (GENEL)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6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41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33205"/>
            <a:ext cx="8292612" cy="4350364"/>
          </a:xfrm>
        </p:spPr>
        <p:txBody>
          <a:bodyPr>
            <a:normAutofit fontScale="85000" lnSpcReduction="20000"/>
          </a:bodyPr>
          <a:lstStyle/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Problemlerin çözümüne yönelik yaklaşımlar zayıf ve gerekçelendirilmemiş</a:t>
            </a: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Riskler ve çözümler belirtilmemiş</a:t>
            </a: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Ortakların seçilme nedenleri ve projede yüklenecekleri görevler  açık olarak belirlenmemiş</a:t>
            </a: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Faaliyetlerde yeterli detay yok-  Ne? Nasıl? Kaç adet? Nerede? Kim? Süre? </a:t>
            </a: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İdari faaliyetler uzun uzun anlatılmış</a:t>
            </a: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Faaliyetler Sonuçlarla ilişkilendirilmemiş</a:t>
            </a: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/>
              <a:t>Süreler faaliyetlerle uyumlu değil, mevsimsel şartlar dikkate alınmamış</a:t>
            </a:r>
            <a:endParaRPr lang="tr-TR" altLang="tr-TR" b="1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– FAALİYETLER VE YÖNTEM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6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04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202425"/>
            <a:ext cx="7886700" cy="3660493"/>
          </a:xfrm>
        </p:spPr>
        <p:txBody>
          <a:bodyPr>
            <a:normAutofit/>
          </a:bodyPr>
          <a:lstStyle/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/>
              <a:t>Bazı faaliyetler bütçelenmemiş veya tersi;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/>
              <a:t>Birim değerler (maaşlar, mal ve hizmet, vb) ve miktarlar (kişi sayıları, basılı materyal, vb) gerçeğe uygun değil, çok yüksek veya çok düşük;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dirty="0" smtClean="0"/>
              <a:t>Toplu değerler:  2 konferans, 20 poster yerine görünürlük, vb. ifadeler kullanılmış. </a:t>
            </a:r>
            <a:endParaRPr lang="en-US" altLang="tr-TR" dirty="0" smtClean="0"/>
          </a:p>
          <a:p>
            <a:pPr>
              <a:spcBef>
                <a:spcPct val="65000"/>
              </a:spcBef>
            </a:pPr>
            <a:endParaRPr lang="en-US" altLang="tr-TR" dirty="0"/>
          </a:p>
          <a:p>
            <a:pPr marL="609600" indent="-609600"/>
            <a:endParaRPr lang="en-US" alt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– BÜTÇE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6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0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796069" y="1986391"/>
            <a:ext cx="1259412" cy="6437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tr-TR" b="1" dirty="0" err="1" smtClean="0">
                <a:solidFill>
                  <a:schemeClr val="bg1"/>
                </a:solidFill>
              </a:rPr>
              <a:t>Genel</a:t>
            </a:r>
            <a:r>
              <a:rPr lang="en-GB" altLang="tr-TR" b="1" dirty="0" smtClean="0">
                <a:solidFill>
                  <a:schemeClr val="bg1"/>
                </a:solidFill>
              </a:rPr>
              <a:t> </a:t>
            </a:r>
            <a:r>
              <a:rPr lang="en-GB" altLang="tr-TR" b="1" dirty="0" err="1" smtClean="0">
                <a:solidFill>
                  <a:schemeClr val="bg1"/>
                </a:solidFill>
              </a:rPr>
              <a:t>Hedef</a:t>
            </a:r>
            <a:endParaRPr lang="en-GB" altLang="tr-TR" b="1" dirty="0">
              <a:solidFill>
                <a:schemeClr val="bg1"/>
              </a:solidFill>
            </a:endParaRP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2423750" y="5202113"/>
            <a:ext cx="495657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 smtClean="0"/>
              <a:t>Faaliyetler için kaynaklar yetersiz/çok fazla </a:t>
            </a:r>
            <a:endParaRPr lang="tr-TR" altLang="tr-TR" sz="1600" dirty="0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2423750" y="4287713"/>
            <a:ext cx="4966097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 smtClean="0"/>
              <a:t>Faaliyetlerin sonuçları verememe olasılığı</a:t>
            </a:r>
          </a:p>
          <a:p>
            <a:pPr>
              <a:lnSpc>
                <a:spcPct val="80000"/>
              </a:lnSpc>
              <a:spcBef>
                <a:spcPct val="5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 smtClean="0"/>
              <a:t>Gereksiz faaliyetler</a:t>
            </a:r>
            <a:endParaRPr lang="tr-TR" altLang="tr-TR" dirty="0"/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2453515" y="3413001"/>
            <a:ext cx="4944666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3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 smtClean="0"/>
              <a:t>Hedefler ve sonuçlar arasında bağlantı olmaması veya zayıf olması (sonuçların yetersiz olması)</a:t>
            </a:r>
            <a:endParaRPr lang="tr-TR" altLang="tr-TR" dirty="0"/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2423750" y="2384303"/>
            <a:ext cx="4931569" cy="68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tr-TR" altLang="tr-TR" dirty="0" smtClean="0"/>
              <a:t>Genel ve özel hedefler arasında bağlantı olmaması veya zayıf olması</a:t>
            </a:r>
            <a:endParaRPr lang="tr-TR" altLang="tr-TR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– MANTIKSAL ÇERÇEVE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84986" y="2878014"/>
            <a:ext cx="1259412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 smtClean="0">
                <a:solidFill>
                  <a:schemeClr val="bg1"/>
                </a:solidFill>
              </a:rPr>
              <a:t>Özel</a:t>
            </a:r>
            <a:br>
              <a:rPr lang="tr-TR" altLang="tr-TR" b="1" dirty="0" smtClean="0">
                <a:solidFill>
                  <a:schemeClr val="bg1"/>
                </a:solidFill>
              </a:rPr>
            </a:br>
            <a:r>
              <a:rPr lang="en-GB" altLang="tr-TR" b="1" dirty="0" err="1" smtClean="0">
                <a:solidFill>
                  <a:schemeClr val="bg1"/>
                </a:solidFill>
              </a:rPr>
              <a:t>Hedef</a:t>
            </a:r>
            <a:endParaRPr lang="en-GB" altLang="tr-TR" b="1" dirty="0">
              <a:solidFill>
                <a:schemeClr val="bg1"/>
              </a:solidFill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84986" y="3875824"/>
            <a:ext cx="1259412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 smtClean="0"/>
              <a:t>Sonuçlar</a:t>
            </a:r>
            <a:endParaRPr lang="en-GB" altLang="tr-TR" b="1" dirty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4986" y="4726690"/>
            <a:ext cx="1259412" cy="5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 smtClean="0"/>
              <a:t>Faaliyetler</a:t>
            </a:r>
            <a:endParaRPr lang="en-GB" altLang="tr-TR" b="1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96069" y="5585040"/>
            <a:ext cx="1259412" cy="5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 smtClean="0"/>
              <a:t>Kaynaklar</a:t>
            </a:r>
            <a:endParaRPr lang="en-GB" altLang="tr-TR" b="1" dirty="0"/>
          </a:p>
        </p:txBody>
      </p:sp>
      <p:cxnSp>
        <p:nvCxnSpPr>
          <p:cNvPr id="6" name="Straight Arrow Connector 5"/>
          <p:cNvCxnSpPr>
            <a:stCxn id="201744" idx="1"/>
            <a:endCxn id="201737" idx="3"/>
          </p:cNvCxnSpPr>
          <p:nvPr/>
        </p:nvCxnSpPr>
        <p:spPr>
          <a:xfrm flipH="1" flipV="1">
            <a:off x="2055481" y="2308274"/>
            <a:ext cx="368269" cy="41734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7" idx="3"/>
            <a:endCxn id="201744" idx="1"/>
          </p:cNvCxnSpPr>
          <p:nvPr/>
        </p:nvCxnSpPr>
        <p:spPr>
          <a:xfrm flipV="1">
            <a:off x="2044398" y="2725616"/>
            <a:ext cx="379352" cy="47639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3"/>
            <a:endCxn id="201743" idx="1"/>
          </p:cNvCxnSpPr>
          <p:nvPr/>
        </p:nvCxnSpPr>
        <p:spPr>
          <a:xfrm flipV="1">
            <a:off x="2044398" y="3813051"/>
            <a:ext cx="409117" cy="314773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9" idx="3"/>
            <a:endCxn id="201742" idx="1"/>
          </p:cNvCxnSpPr>
          <p:nvPr/>
        </p:nvCxnSpPr>
        <p:spPr>
          <a:xfrm flipV="1">
            <a:off x="2044398" y="4630613"/>
            <a:ext cx="379352" cy="348077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0" idx="3"/>
            <a:endCxn id="201741" idx="1"/>
          </p:cNvCxnSpPr>
          <p:nvPr/>
        </p:nvCxnSpPr>
        <p:spPr>
          <a:xfrm flipV="1">
            <a:off x="2055481" y="5545013"/>
            <a:ext cx="368269" cy="292027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01743" idx="1"/>
            <a:endCxn id="27" idx="3"/>
          </p:cNvCxnSpPr>
          <p:nvPr/>
        </p:nvCxnSpPr>
        <p:spPr>
          <a:xfrm flipH="1" flipV="1">
            <a:off x="2044398" y="3202014"/>
            <a:ext cx="409117" cy="611037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1742" idx="1"/>
            <a:endCxn id="28" idx="3"/>
          </p:cNvCxnSpPr>
          <p:nvPr/>
        </p:nvCxnSpPr>
        <p:spPr>
          <a:xfrm flipH="1" flipV="1">
            <a:off x="2044398" y="4127824"/>
            <a:ext cx="379352" cy="50278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1741" idx="1"/>
            <a:endCxn id="29" idx="3"/>
          </p:cNvCxnSpPr>
          <p:nvPr/>
        </p:nvCxnSpPr>
        <p:spPr>
          <a:xfrm flipH="1" flipV="1">
            <a:off x="2044398" y="4978690"/>
            <a:ext cx="379352" cy="566323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 20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22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3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684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2556" y="3271839"/>
            <a:ext cx="6481763" cy="10874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4800" b="1" dirty="0" smtClean="0">
                <a:solidFill>
                  <a:schemeClr val="accent5">
                    <a:lumMod val="50000"/>
                  </a:schemeClr>
                </a:solidFill>
              </a:rPr>
              <a:t>BAŞARILAR DİLERİZ</a:t>
            </a:r>
            <a:r>
              <a:rPr lang="tr-TR" altLang="tr-TR" sz="48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4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5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Mevcut </a:t>
            </a:r>
            <a:r>
              <a:rPr lang="tr-TR" sz="2400" dirty="0"/>
              <a:t>tüm bilgileri toplayın, </a:t>
            </a:r>
            <a:r>
              <a:rPr lang="tr-TR" sz="2400" dirty="0" smtClean="0"/>
              <a:t>görüşmeler/odak </a:t>
            </a:r>
            <a:r>
              <a:rPr lang="tr-TR" sz="2400" dirty="0"/>
              <a:t>ve araştırma grupları </a:t>
            </a:r>
            <a:r>
              <a:rPr lang="tr-TR" sz="2400" dirty="0" smtClean="0"/>
              <a:t>düzenleyin</a:t>
            </a:r>
            <a:r>
              <a:rPr lang="en-US" sz="2400" dirty="0" smtClean="0"/>
              <a:t>.</a:t>
            </a:r>
            <a:endParaRPr lang="tr-TR" sz="2400" dirty="0"/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Problemi</a:t>
            </a:r>
            <a:r>
              <a:rPr lang="en-US" sz="2400" dirty="0" smtClean="0"/>
              <a:t>/</a:t>
            </a:r>
            <a:r>
              <a:rPr lang="en-US" sz="2400" dirty="0" err="1" smtClean="0"/>
              <a:t>ihtiyacı</a:t>
            </a:r>
            <a:r>
              <a:rPr lang="tr-TR" sz="2400" dirty="0" smtClean="0"/>
              <a:t> inceleyin</a:t>
            </a:r>
            <a:r>
              <a:rPr lang="en-US" sz="2400" dirty="0" smtClean="0"/>
              <a:t> ve </a:t>
            </a:r>
            <a:r>
              <a:rPr lang="en-US" sz="2400" dirty="0" err="1" smtClean="0"/>
              <a:t>analiz</a:t>
            </a:r>
            <a:r>
              <a:rPr lang="en-US" sz="2400" dirty="0" smtClean="0"/>
              <a:t> </a:t>
            </a:r>
            <a:r>
              <a:rPr lang="en-US" sz="2400" dirty="0" err="1" smtClean="0"/>
              <a:t>edin</a:t>
            </a:r>
            <a:r>
              <a:rPr lang="en-US" sz="2400" dirty="0" smtClean="0"/>
              <a:t>.</a:t>
            </a:r>
            <a:endParaRPr lang="tr-TR" sz="2400" dirty="0"/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Hedefleri </a:t>
            </a:r>
            <a:r>
              <a:rPr lang="tr-TR" sz="2400" dirty="0"/>
              <a:t>belirleyin, stratejiyi </a:t>
            </a:r>
            <a:r>
              <a:rPr lang="tr-TR" sz="2400" dirty="0" smtClean="0"/>
              <a:t>seçin</a:t>
            </a:r>
            <a:r>
              <a:rPr lang="en-US" sz="2400" dirty="0" smtClean="0"/>
              <a:t>.</a:t>
            </a:r>
            <a:endParaRPr lang="tr-TR" sz="2400" dirty="0"/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Çalışma </a:t>
            </a:r>
            <a:r>
              <a:rPr lang="tr-TR" sz="2400" dirty="0"/>
              <a:t>planı </a:t>
            </a:r>
            <a:r>
              <a:rPr lang="tr-TR" sz="2400" dirty="0" smtClean="0"/>
              <a:t>hazırlayın</a:t>
            </a:r>
            <a:r>
              <a:rPr lang="en-US" sz="2400" dirty="0" smtClean="0"/>
              <a:t>.</a:t>
            </a:r>
            <a:endParaRPr lang="tr-TR" sz="2400" dirty="0"/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Kaynakları planlayın</a:t>
            </a:r>
            <a:r>
              <a:rPr lang="en-US" sz="2400" dirty="0" smtClean="0"/>
              <a:t>.</a:t>
            </a:r>
            <a:endParaRPr lang="tr-TR" sz="2400" dirty="0"/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 smtClean="0"/>
              <a:t>Proje ortaklarınızla projeyi tartışın</a:t>
            </a:r>
            <a:r>
              <a:rPr lang="en-US" sz="2400" dirty="0" smtClean="0"/>
              <a:t>.</a:t>
            </a:r>
            <a:endParaRPr lang="tr-TR" sz="2400" dirty="0"/>
          </a:p>
          <a:p>
            <a:endParaRPr lang="tr-TR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YAZMA </a:t>
            </a:r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SÜRECİ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7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8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6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7509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tr-TR" sz="2400" dirty="0" smtClean="0"/>
              <a:t>Ortalama </a:t>
            </a:r>
            <a:r>
              <a:rPr lang="tr-TR" sz="2400" dirty="0"/>
              <a:t>süreler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r>
              <a:rPr lang="en-US" dirty="0" smtClean="0"/>
              <a:t>			: 5 </a:t>
            </a:r>
            <a:r>
              <a:rPr lang="en-US" dirty="0" err="1" smtClean="0"/>
              <a:t>gün</a:t>
            </a:r>
            <a:endParaRPr lang="en-US" dirty="0" smtClean="0"/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teklif</a:t>
            </a:r>
            <a:r>
              <a:rPr lang="en-US" dirty="0" smtClean="0"/>
              <a:t> </a:t>
            </a:r>
            <a:r>
              <a:rPr lang="tr-TR" dirty="0" smtClean="0"/>
              <a:t>yazma</a:t>
            </a:r>
            <a:r>
              <a:rPr lang="en-US" dirty="0" smtClean="0"/>
              <a:t>				</a:t>
            </a:r>
            <a:r>
              <a:rPr lang="tr-TR" dirty="0" smtClean="0"/>
              <a:t>:</a:t>
            </a:r>
            <a:r>
              <a:rPr lang="en-US" dirty="0" smtClean="0"/>
              <a:t> 8</a:t>
            </a:r>
            <a:r>
              <a:rPr lang="tr-TR" dirty="0" smtClean="0"/>
              <a:t> gün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Kopyaların hazırlanmas</a:t>
            </a:r>
            <a:r>
              <a:rPr lang="en-US" dirty="0" err="1" smtClean="0"/>
              <a:t>ı</a:t>
            </a:r>
            <a:r>
              <a:rPr lang="en-US" dirty="0" smtClean="0"/>
              <a:t>			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tr-TR" dirty="0" smtClean="0"/>
              <a:t>1 gün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Kontrol listelerine göre son kontrol</a:t>
            </a:r>
            <a:r>
              <a:rPr lang="en-US" dirty="0" smtClean="0"/>
              <a:t>	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tr-TR" dirty="0" smtClean="0"/>
              <a:t>1 gün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dirty="0" smtClean="0"/>
              <a:t>Proje başvurusunun gönderilmesi</a:t>
            </a:r>
            <a:r>
              <a:rPr lang="en-US" dirty="0" smtClean="0"/>
              <a:t>		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tr-TR" dirty="0" smtClean="0"/>
              <a:t>2 gün</a:t>
            </a:r>
          </a:p>
          <a:p>
            <a:endParaRPr lang="tr-T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YAZMA </a:t>
            </a:r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SÜRECİ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22983"/>
            <a:ext cx="8135815" cy="72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tr-TR" dirty="0">
                <a:solidFill>
                  <a:srgbClr val="FF0000"/>
                </a:solidFill>
              </a:rPr>
              <a:t>Projenizi hazırladıktan sonra mutlaka bir başkası tarafından da (tercih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tr-TR" dirty="0">
                <a:solidFill>
                  <a:srgbClr val="FF0000"/>
                </a:solidFill>
              </a:rPr>
              <a:t>n konuyu bilmeyen, kuruluşunuz içi</a:t>
            </a:r>
            <a:r>
              <a:rPr lang="en-US" dirty="0" err="1">
                <a:solidFill>
                  <a:srgbClr val="FF0000"/>
                </a:solidFill>
              </a:rPr>
              <a:t>nden</a:t>
            </a:r>
            <a:r>
              <a:rPr lang="tr-TR" dirty="0">
                <a:solidFill>
                  <a:srgbClr val="FF0000"/>
                </a:solidFill>
              </a:rPr>
              <a:t> veya dışından) okunmasını sağlayınız.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8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9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415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621" name="Group 1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77906109"/>
              </p:ext>
            </p:extLst>
          </p:nvPr>
        </p:nvGraphicFramePr>
        <p:xfrm>
          <a:off x="779585" y="2177390"/>
          <a:ext cx="7857519" cy="36330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11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4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6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Genel</a:t>
                      </a:r>
                      <a:r>
                        <a:rPr kumimoji="0" lang="en-US" alt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Hedef</a:t>
                      </a:r>
                      <a:endParaRPr kumimoji="0" lang="en-US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Geniş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bölgesel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sosyo-ekonomik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çevresel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hedefler</a:t>
                      </a: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neden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önemli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</a:t>
                      </a:r>
                      <a:endParaRPr kumimoji="0" lang="en-US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Özel</a:t>
                      </a:r>
                      <a:r>
                        <a:rPr kumimoji="0" lang="en-US" alt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Hedefler</a:t>
                      </a:r>
                      <a:endParaRPr kumimoji="0" lang="en-US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Hedef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kitle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için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sağlanacak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faydalar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neden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ihtiyaç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 </a:t>
                      </a:r>
                      <a:endParaRPr kumimoji="0" lang="en-US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Sonuçlar</a:t>
                      </a:r>
                      <a:endParaRPr kumimoji="0" lang="en-US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Projenin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meydana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getireceği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değişimler</a:t>
                      </a:r>
                      <a:endParaRPr kumimoji="0" lang="en-US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Faaliyetler</a:t>
                      </a:r>
                      <a:endParaRPr kumimoji="0" lang="en-US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hizmetleri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bileşenleri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GB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</a:t>
                      </a: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ne</a:t>
                      </a: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ler</a:t>
                      </a:r>
                      <a:r>
                        <a:rPr kumimoji="0" lang="en-GB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yap</a:t>
                      </a: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ılacak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?)</a:t>
                      </a:r>
                      <a:r>
                        <a:rPr kumimoji="0" lang="bg-BG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Kaynaklar</a:t>
                      </a:r>
                      <a:endParaRPr kumimoji="0" lang="en-US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Projeyi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uygulamak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için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gerekli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olan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Girdiler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Kaynaklar</a:t>
                      </a:r>
                      <a:endParaRPr kumimoji="0" lang="en-US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Maliyetler</a:t>
                      </a:r>
                      <a:endParaRPr kumimoji="0" lang="en-US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Girdilerin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</a:t>
                      </a:r>
                      <a:r>
                        <a:rPr kumimoji="0" lang="tr-TR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için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gerekli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olan</a:t>
                      </a:r>
                      <a:r>
                        <a:rPr kumimoji="0" lang="en-US" alt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tr-TR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finansman</a:t>
                      </a:r>
                      <a:endParaRPr kumimoji="0" lang="en-US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44000" marB="144000" horzOverflow="overflow"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</a:t>
            </a:r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TEMEL KAVRAMLARI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5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07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</a:t>
            </a:r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TEMEL KAVRAMLARI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5000"/>
              </a:spcBef>
              <a:buNone/>
            </a:pPr>
            <a:r>
              <a:rPr lang="tr-TR" altLang="en-US" sz="2400" b="1" dirty="0" smtClean="0"/>
              <a:t/>
            </a:r>
            <a:br>
              <a:rPr lang="tr-TR" altLang="en-US" sz="2400" b="1" dirty="0" smtClean="0"/>
            </a:br>
            <a:r>
              <a:rPr lang="tr-TR" altLang="en-US" sz="2400" b="1" dirty="0" smtClean="0"/>
              <a:t>Hedef kitle</a:t>
            </a:r>
            <a:br>
              <a:rPr lang="tr-TR" altLang="en-US" sz="2400" b="1" dirty="0" smtClean="0"/>
            </a:br>
            <a:r>
              <a:rPr lang="tr-TR" altLang="en-US" sz="2400" dirty="0" smtClean="0"/>
              <a:t>P</a:t>
            </a:r>
            <a:r>
              <a:rPr lang="tr-TR" sz="2400" dirty="0" smtClean="0"/>
              <a:t>rojeden </a:t>
            </a:r>
            <a:r>
              <a:rPr lang="tr-TR" sz="2400" dirty="0"/>
              <a:t>doğrudan ve olumlu bir şekilde </a:t>
            </a:r>
            <a:r>
              <a:rPr lang="tr-TR" sz="2400" dirty="0" smtClean="0"/>
              <a:t>etkilenen  </a:t>
            </a:r>
            <a:r>
              <a:rPr lang="tr-TR" sz="2400" dirty="0"/>
              <a:t>kişi ve gruplar</a:t>
            </a:r>
            <a:r>
              <a:rPr lang="en-US" sz="2400" dirty="0"/>
              <a:t>, </a:t>
            </a:r>
            <a:r>
              <a:rPr lang="tr-TR" altLang="en-US" sz="2400" dirty="0">
                <a:cs typeface="Times New Roman" panose="02020603050405020304" pitchFamily="18" charset="0"/>
              </a:rPr>
              <a:t>ortakların çalışanları dahil</a:t>
            </a:r>
            <a:r>
              <a:rPr lang="en-US" altLang="en-US" sz="2400" dirty="0"/>
              <a:t> </a:t>
            </a:r>
            <a:endParaRPr lang="tr-TR" altLang="en-US" sz="2400" dirty="0"/>
          </a:p>
          <a:p>
            <a:pPr marL="0" indent="0">
              <a:spcBef>
                <a:spcPct val="65000"/>
              </a:spcBef>
              <a:buFont typeface="Wingdings" panose="05000000000000000000" pitchFamily="2" charset="2"/>
              <a:buNone/>
            </a:pPr>
            <a:r>
              <a:rPr lang="tr-TR" altLang="en-US" sz="2400" b="1" dirty="0" smtClean="0"/>
              <a:t/>
            </a:r>
            <a:br>
              <a:rPr lang="tr-TR" altLang="en-US" sz="2400" b="1" dirty="0" smtClean="0"/>
            </a:br>
            <a:r>
              <a:rPr lang="tr-TR" altLang="en-US" sz="2400" b="1" dirty="0" smtClean="0"/>
              <a:t>Son faydalanıcılar</a:t>
            </a:r>
            <a:br>
              <a:rPr lang="tr-TR" altLang="en-US" sz="2400" b="1" dirty="0" smtClean="0"/>
            </a:br>
            <a:r>
              <a:rPr lang="tr-TR" altLang="en-US" sz="2400" dirty="0" smtClean="0"/>
              <a:t>P</a:t>
            </a:r>
            <a:r>
              <a:rPr lang="tr-TR" sz="2400" dirty="0" smtClean="0"/>
              <a:t>rojeden, </a:t>
            </a:r>
            <a:r>
              <a:rPr lang="tr-TR" sz="2400" dirty="0"/>
              <a:t>uzun </a:t>
            </a:r>
            <a:r>
              <a:rPr lang="tr-TR" sz="2400" dirty="0" smtClean="0"/>
              <a:t>vadede, </a:t>
            </a:r>
            <a:r>
              <a:rPr lang="tr-TR" sz="2400" dirty="0"/>
              <a:t>toplum veya bütünüyle sektör düzeyinde faydalanacak olanlardır.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grpSp>
        <p:nvGrpSpPr>
          <p:cNvPr id="4" name="Grup 3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5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405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33205"/>
            <a:ext cx="8222273" cy="3929714"/>
          </a:xfrm>
        </p:spPr>
        <p:txBody>
          <a:bodyPr>
            <a:noAutofit/>
          </a:bodyPr>
          <a:lstStyle/>
          <a:p>
            <a:pPr marL="363538" indent="-363538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/>
              <a:t>Ç</a:t>
            </a:r>
            <a:r>
              <a:rPr lang="tr-TR" sz="2200" dirty="0" smtClean="0"/>
              <a:t>özmek </a:t>
            </a:r>
            <a:r>
              <a:rPr lang="tr-TR" sz="2200" dirty="0"/>
              <a:t>istediğiniz </a:t>
            </a:r>
            <a:r>
              <a:rPr lang="tr-TR" sz="2200" dirty="0" smtClean="0"/>
              <a:t>sorunu</a:t>
            </a:r>
            <a:r>
              <a:rPr lang="en-US" sz="2200" dirty="0" smtClean="0"/>
              <a:t> / </a:t>
            </a:r>
            <a:r>
              <a:rPr lang="en-US" sz="2200" dirty="0" err="1" smtClean="0"/>
              <a:t>ihtiyacı</a:t>
            </a:r>
            <a:r>
              <a:rPr lang="tr-TR" sz="2200" dirty="0" smtClean="0"/>
              <a:t> </a:t>
            </a:r>
            <a:r>
              <a:rPr lang="tr-TR" sz="2200" dirty="0"/>
              <a:t>en başta çok iyi tanıyıp  tanımlamanız gerekiyor. </a:t>
            </a:r>
            <a:r>
              <a:rPr lang="tr-TR" sz="2200" dirty="0" smtClean="0"/>
              <a:t>Faaliyet </a:t>
            </a:r>
            <a:r>
              <a:rPr lang="tr-TR" sz="2200" dirty="0"/>
              <a:t>odaklı değil sorun ve hedef odaklı planlama yapın.</a:t>
            </a:r>
          </a:p>
          <a:p>
            <a:pPr marL="363538" indent="-363538">
              <a:spcBef>
                <a:spcPts val="600"/>
              </a:spcBef>
              <a:buFont typeface="+mj-lt"/>
              <a:buAutoNum type="arabicPeriod"/>
            </a:pPr>
            <a:r>
              <a:rPr lang="tr-TR" sz="2200" dirty="0" smtClean="0"/>
              <a:t>Sorunları </a:t>
            </a:r>
            <a:r>
              <a:rPr lang="tr-TR" sz="2200" dirty="0"/>
              <a:t>tek başına ortadan kaldırmak kolay değildir. Başkalarına </a:t>
            </a:r>
            <a:r>
              <a:rPr lang="tr-TR" sz="2200" dirty="0" smtClean="0"/>
              <a:t>da ihtiyacınız </a:t>
            </a:r>
            <a:r>
              <a:rPr lang="tr-TR" sz="2200" dirty="0"/>
              <a:t>olduğunu unutmayın. O sorunu yaşayan ve değiştirmek isteyen insanlarla birlikte hareket etmek, size güç verir. </a:t>
            </a:r>
          </a:p>
          <a:p>
            <a:pPr marL="363538" indent="-363538">
              <a:spcBef>
                <a:spcPts val="600"/>
              </a:spcBef>
              <a:buFont typeface="+mj-lt"/>
              <a:buAutoNum type="arabicPeriod"/>
            </a:pPr>
            <a:r>
              <a:rPr lang="tr-TR" sz="2200" dirty="0" smtClean="0"/>
              <a:t>Kendinizi </a:t>
            </a:r>
            <a:r>
              <a:rPr lang="tr-TR" sz="2200" dirty="0"/>
              <a:t>iyi </a:t>
            </a:r>
            <a:r>
              <a:rPr lang="tr-TR" sz="2200" dirty="0" smtClean="0"/>
              <a:t>tanıyın</a:t>
            </a:r>
            <a:r>
              <a:rPr lang="en-US" sz="2200" dirty="0" smtClean="0"/>
              <a:t>,</a:t>
            </a:r>
            <a:r>
              <a:rPr lang="tr-TR" sz="2200" dirty="0" smtClean="0"/>
              <a:t> </a:t>
            </a:r>
            <a:r>
              <a:rPr lang="en-US" sz="2200" dirty="0" smtClean="0"/>
              <a:t>g</a:t>
            </a:r>
            <a:r>
              <a:rPr lang="tr-TR" sz="2200" dirty="0" smtClean="0"/>
              <a:t>ücünüzü </a:t>
            </a:r>
            <a:r>
              <a:rPr lang="tr-TR" sz="2200" dirty="0"/>
              <a:t>ölçün, elinizdeki olanakları iyi değerlendirin.</a:t>
            </a:r>
          </a:p>
          <a:p>
            <a:pPr marL="354013" indent="-354013"/>
            <a:r>
              <a:rPr lang="tr-TR" sz="2200" dirty="0"/>
              <a:t>Maksimum hibe tutarına göre proje yapmayın. Verilen mali desteğin verilme gerekçesini iyi anlayın ve bunun kendi amaçlarınızla ne kadar örtüştüğünü değerlendirin.</a:t>
            </a:r>
            <a:endParaRPr lang="en-US" sz="2200" dirty="0"/>
          </a:p>
          <a:p>
            <a:pPr>
              <a:lnSpc>
                <a:spcPct val="114000"/>
              </a:lnSpc>
            </a:pPr>
            <a:endParaRPr lang="tr-T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HAZIRLAMADA 10 ALTIN KURAL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2708" y="1992923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1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2708" y="3073526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2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2708" y="4150158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3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2708" y="4948842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4</a:t>
            </a:r>
            <a:endParaRPr lang="en-US" b="1" spc="-40" dirty="0">
              <a:solidFill>
                <a:schemeClr val="tx1"/>
              </a:solidFill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12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3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78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4773"/>
            <a:ext cx="7886700" cy="379814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tr-TR" sz="2200" dirty="0" smtClean="0"/>
              <a:t>Projenizin hedefini Sivil Toplum Diyaloğu Programının amacına katkı sağlayacak şekilde belirleyin. </a:t>
            </a:r>
            <a:r>
              <a:rPr lang="tr-TR" sz="2200" dirty="0"/>
              <a:t>Faaliyetler, hedefleriniz değildir, unutmayın.</a:t>
            </a:r>
            <a:endParaRPr lang="en-US" sz="2200" dirty="0"/>
          </a:p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tr-TR" sz="2200" dirty="0"/>
              <a:t>Ön teklifi  hazırlarken faaliyetler yerine sorun ve </a:t>
            </a:r>
            <a:r>
              <a:rPr lang="tr-TR" sz="2200" dirty="0" err="1"/>
              <a:t>ilgililik</a:t>
            </a:r>
            <a:r>
              <a:rPr lang="tr-TR" sz="2200" dirty="0"/>
              <a:t> kısmına daha fazla odaklanın. </a:t>
            </a:r>
            <a:r>
              <a:rPr lang="tr-TR" sz="2200" dirty="0" smtClean="0"/>
              <a:t>Ön teklif değerlendirmesinde «</a:t>
            </a:r>
            <a:r>
              <a:rPr lang="tr-TR" sz="2200" dirty="0" err="1" smtClean="0"/>
              <a:t>İlgililik</a:t>
            </a:r>
            <a:r>
              <a:rPr lang="tr-TR" sz="2200" dirty="0"/>
              <a:t>» bölümünden alınan </a:t>
            </a:r>
            <a:r>
              <a:rPr lang="tr-TR" sz="2200" dirty="0" smtClean="0"/>
              <a:t>puan, </a:t>
            </a:r>
            <a:r>
              <a:rPr lang="tr-TR" sz="2200" dirty="0"/>
              <a:t>tam başvuru formu değerlendirmesinde «Projenin </a:t>
            </a:r>
            <a:r>
              <a:rPr lang="tr-TR" sz="2200" dirty="0" err="1"/>
              <a:t>İlgililiği</a:t>
            </a:r>
            <a:r>
              <a:rPr lang="tr-TR" sz="2200" dirty="0"/>
              <a:t>» kısmına transfer edilecektir.</a:t>
            </a:r>
          </a:p>
          <a:p>
            <a:pPr marL="457200" indent="-457200">
              <a:lnSpc>
                <a:spcPct val="114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tr-TR" sz="2200" dirty="0" smtClean="0"/>
              <a:t>Paydaş </a:t>
            </a:r>
            <a:r>
              <a:rPr lang="tr-TR" sz="2200" dirty="0"/>
              <a:t>analizine ek olarak projede farklı kurumlarla ortaklıklar kurmanın yararlı olabileceğini ciddi olarak </a:t>
            </a:r>
            <a:r>
              <a:rPr lang="tr-TR" sz="2200" dirty="0" smtClean="0"/>
              <a:t>düşünün. Ayrıca </a:t>
            </a:r>
            <a:r>
              <a:rPr lang="tr-TR" sz="2200" dirty="0"/>
              <a:t>projeniz başkaları üzerinde olumsuz etki yaratabilir. Paydaş analizini iyi yapmalısınız.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tr-TR" sz="2200" dirty="0"/>
          </a:p>
          <a:p>
            <a:pPr>
              <a:spcBef>
                <a:spcPts val="1200"/>
              </a:spcBef>
            </a:pPr>
            <a:endParaRPr lang="tr-T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HAZIRLAMADA 10 ALTIN KURAL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2708" y="2075741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5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2708" y="3200580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6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2708" y="4581450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7</a:t>
            </a:r>
            <a:endParaRPr lang="en-US" b="1" spc="-40" dirty="0">
              <a:solidFill>
                <a:schemeClr val="tx1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10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1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68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151185"/>
            <a:ext cx="8051007" cy="39162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4000"/>
              </a:lnSpc>
              <a:spcBef>
                <a:spcPts val="1800"/>
              </a:spcBef>
              <a:buFont typeface="+mj-lt"/>
              <a:buAutoNum type="arabicPeriod" startAt="8"/>
            </a:pPr>
            <a:r>
              <a:rPr lang="tr-TR" sz="2200" dirty="0"/>
              <a:t>Projenizin ölçülebilir net ve somut çıktıları olmasına dikkat edin.</a:t>
            </a:r>
          </a:p>
          <a:p>
            <a:pPr marL="457200" indent="-457200">
              <a:lnSpc>
                <a:spcPct val="124000"/>
              </a:lnSpc>
              <a:spcBef>
                <a:spcPts val="1800"/>
              </a:spcBef>
              <a:buFont typeface="+mj-lt"/>
              <a:buAutoNum type="arabicPeriod" startAt="8"/>
            </a:pPr>
            <a:r>
              <a:rPr lang="tr-TR" sz="2200" dirty="0"/>
              <a:t>Projenin bir </a:t>
            </a:r>
            <a:r>
              <a:rPr lang="tr-TR" sz="2200" dirty="0" smtClean="0"/>
              <a:t>tanıtım/iletişim </a:t>
            </a:r>
            <a:r>
              <a:rPr lang="tr-TR" sz="2200" dirty="0"/>
              <a:t>stratejisi olmalı. Proje çıktılarınızın ve faaliyetlerinizin  insanlara duyurulması gerekir.</a:t>
            </a:r>
            <a:endParaRPr lang="en-US" sz="2200" dirty="0"/>
          </a:p>
          <a:p>
            <a:pPr marL="457200" indent="-457200">
              <a:lnSpc>
                <a:spcPct val="124000"/>
              </a:lnSpc>
              <a:spcBef>
                <a:spcPts val="1800"/>
              </a:spcBef>
              <a:buFont typeface="+mj-lt"/>
              <a:buAutoNum type="arabicPeriod" startAt="8"/>
            </a:pPr>
            <a:r>
              <a:rPr lang="tr-TR" sz="2200" dirty="0"/>
              <a:t>Projenizin bir sonraki adımını önceden </a:t>
            </a:r>
            <a:r>
              <a:rPr lang="tr-TR" sz="2200" dirty="0" smtClean="0"/>
              <a:t>düşünün. </a:t>
            </a:r>
            <a:r>
              <a:rPr lang="tr-TR" sz="2200" dirty="0"/>
              <a:t>Aklınızda hep şu soru olsun: Proje bittiğinde ne olacak? İyiye doğru yapmış olduğunuz değişikliği nasıl sürekli kılacağınızı planlamanız gereklidir.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300" dirty="0"/>
          </a:p>
          <a:p>
            <a:endParaRPr lang="tr-TR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HAZIRLAMADA 10 ALTIN KURAL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8908" y="3952190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10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8908" y="2240998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8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8908" y="2912051"/>
            <a:ext cx="410308" cy="4103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 smtClean="0">
                <a:solidFill>
                  <a:schemeClr val="tx1"/>
                </a:solidFill>
              </a:rPr>
              <a:t>9</a:t>
            </a:r>
            <a:endParaRPr lang="en-US" b="1" spc="-40" dirty="0">
              <a:solidFill>
                <a:schemeClr val="tx1"/>
              </a:solidFill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10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1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28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7754"/>
            <a:ext cx="7886700" cy="46309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 marL="0" indent="0" algn="ctr">
              <a:spcBef>
                <a:spcPts val="600"/>
              </a:spcBef>
              <a:buNone/>
            </a:pPr>
            <a:endParaRPr lang="en-US" sz="3600" b="1" dirty="0">
              <a:solidFill>
                <a:srgbClr val="5B9BD5">
                  <a:lumMod val="50000"/>
                </a:srgbClr>
              </a:solidFill>
              <a:ea typeface="+mj-ea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tr-TR" sz="3600" b="1" dirty="0" smtClean="0">
                <a:solidFill>
                  <a:srgbClr val="5B9BD5">
                    <a:lumMod val="50000"/>
                  </a:srgbClr>
                </a:solidFill>
                <a:ea typeface="+mj-ea"/>
              </a:rPr>
              <a:t>SIKÇA </a:t>
            </a:r>
            <a:r>
              <a:rPr lang="tr-TR" sz="3600" b="1" dirty="0">
                <a:solidFill>
                  <a:srgbClr val="5B9BD5">
                    <a:lumMod val="50000"/>
                  </a:srgbClr>
                </a:solidFill>
                <a:ea typeface="+mj-ea"/>
              </a:rPr>
              <a:t>RASTLANAN HATALAR</a:t>
            </a:r>
          </a:p>
          <a:p>
            <a:pPr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246911"/>
            <a:ext cx="9144000" cy="587441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2286000" y="70162"/>
            <a:ext cx="4408583" cy="1038094"/>
            <a:chOff x="2327194" y="79215"/>
            <a:chExt cx="4408583" cy="1038094"/>
          </a:xfrm>
        </p:grpSpPr>
        <p:sp>
          <p:nvSpPr>
            <p:cNvPr id="6" name="TextBox 6"/>
            <p:cNvSpPr txBox="1"/>
            <p:nvPr/>
          </p:nvSpPr>
          <p:spPr>
            <a:xfrm>
              <a:off x="2327194" y="886477"/>
              <a:ext cx="440858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 program Avrupa Birliği tarafından finanse edilmektedir 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7" name="Picture 11" descr="ab_tr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974" y="79215"/>
              <a:ext cx="1774477" cy="8254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894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EIP.potx" id="{01FE7D5B-E40F-4CC2-B0ED-59DCAF33E04B}" vid="{E7C7EEFA-65B7-492F-8EC7-8D85AC0C957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EIP.potx" id="{01FE7D5B-E40F-4CC2-B0ED-59DCAF33E04B}" vid="{E7C7EEFA-65B7-492F-8EC7-8D85AC0C95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SEIP</Template>
  <TotalTime>3810</TotalTime>
  <Words>752</Words>
  <Application>Microsoft Office PowerPoint</Application>
  <PresentationFormat>Ekran Gösterisi (4:3)</PresentationFormat>
  <Paragraphs>128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SEIP SOSYAL VE ÇEVRESEL PROJELER FONLAMA MEKANİZMASI  BİLGİLENDİRME GÜNLERİ</dc:title>
  <dc:creator>Erkan İnan</dc:creator>
  <cp:lastModifiedBy>MB</cp:lastModifiedBy>
  <cp:revision>343</cp:revision>
  <cp:lastPrinted>2017-07-04T07:18:54Z</cp:lastPrinted>
  <dcterms:created xsi:type="dcterms:W3CDTF">2017-01-28T13:42:07Z</dcterms:created>
  <dcterms:modified xsi:type="dcterms:W3CDTF">2018-01-22T11:47:41Z</dcterms:modified>
</cp:coreProperties>
</file>